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63" r:id="rId3"/>
    <p:sldId id="278" r:id="rId4"/>
    <p:sldId id="279" r:id="rId5"/>
    <p:sldId id="280" r:id="rId6"/>
    <p:sldId id="296" r:id="rId7"/>
    <p:sldId id="298" r:id="rId8"/>
    <p:sldId id="299" r:id="rId9"/>
    <p:sldId id="281" r:id="rId10"/>
    <p:sldId id="282" r:id="rId11"/>
    <p:sldId id="284" r:id="rId12"/>
    <p:sldId id="285" r:id="rId13"/>
    <p:sldId id="300" r:id="rId14"/>
    <p:sldId id="291" r:id="rId15"/>
    <p:sldId id="286" r:id="rId16"/>
    <p:sldId id="301" r:id="rId17"/>
    <p:sldId id="289" r:id="rId18"/>
    <p:sldId id="290" r:id="rId19"/>
    <p:sldId id="302" r:id="rId20"/>
    <p:sldId id="304" r:id="rId21"/>
    <p:sldId id="303" r:id="rId22"/>
    <p:sldId id="260" r:id="rId23"/>
    <p:sldId id="274" r:id="rId24"/>
    <p:sldId id="275" r:id="rId25"/>
    <p:sldId id="276" r:id="rId26"/>
    <p:sldId id="257" r:id="rId27"/>
    <p:sldId id="305" r:id="rId28"/>
    <p:sldId id="306" r:id="rId29"/>
    <p:sldId id="307" r:id="rId30"/>
    <p:sldId id="267" r:id="rId31"/>
    <p:sldId id="268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4" autoAdjust="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65D-F7CA-450F-9137-41C02B8B9194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E20B1-EED6-47EA-AB02-45AD7EAD9F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3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E20B1-EED6-47EA-AB02-45AD7EAD9F9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5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2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9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8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3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5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6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5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0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8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867" y="260648"/>
            <a:ext cx="892971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ГКБОУ «ОБЩЕОБРАЗОВАТЕЛЬНАЯ ШКОЛА-ИНТЕРНАТ ПЕРМСКОГО КРАЯ»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3200" b="1" dirty="0" smtClean="0"/>
              <a:t>Особенности реализации программы коррекционной работы для  глухих,  слабослышащих и позднооглохших обучающихся   пятого года обучения</a:t>
            </a:r>
          </a:p>
          <a:p>
            <a:pPr algn="ctr"/>
            <a:r>
              <a:rPr lang="ru-RU" sz="3200" b="1" dirty="0" smtClean="0"/>
              <a:t> (вариант 3)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5638800"/>
            <a:ext cx="3901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Бисерова Л.В.,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Дровосекова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78637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СПЕЦИФИЧЕСКИЕ ПРИНЦИПЫ ОБУЧЕНИЯ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 -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усвоения основ наук в единстве с усвоением родного языка;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принцип интенсификации развития слухового восприятия в единстве с развитием произносительной стороны устной речи;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-принцип активизации речевого общения;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принцип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-принцип пропедевтики и концентричности.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21499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/>
              <a:t> 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коррекционной работы -  структурный компонент адаптированной  основной    образовательной программы (АООП).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комплексной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педагогической помощи обучающимся с нарушенным слухом в освоении  общеобразовательной программы 5-го класса, в коррекции недостатков в общем и слухоречевом развитии, в их социальной адаптации.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41" y="1700808"/>
            <a:ext cx="8929718" cy="457205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 коррекционной работы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особых образовательных потребностей  обучающихся с нарушением слуха;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специальных условий образования;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индивидуально ориентированной психолого-медико-педагогической помощи обучающимся;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оказание коррекционной помощи в овладении общеобразовательной программой 5-го класса, организация коррекционно-развивающих  индивидуальных  занятий;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специальной психолого-педагогической помощи в формировании полноценной жизненной компетенции обучающихся;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благоприятных условий для наиболее полноценного личностного развития, приобщения к социокультурным нормам, традициям семьи, общества и государства;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оказание консультативной и методической помощи родителям (законным представителям)  обучающихся.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52" y="1484784"/>
            <a:ext cx="8538120" cy="4896544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психолого-медико-педагогический консилиум,</a:t>
            </a:r>
          </a:p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профилактики, </a:t>
            </a:r>
          </a:p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служба примирения и др. </a:t>
            </a:r>
          </a:p>
          <a:p>
            <a:pPr marL="0" indent="0">
              <a:buNone/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психолого-педагогического сопровождения детей после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кохлеарной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имплантации,</a:t>
            </a:r>
          </a:p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мониторинга здоровья,</a:t>
            </a:r>
          </a:p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родителей, </a:t>
            </a:r>
          </a:p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 родителей,  семейный клуб по интересам и др.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0949"/>
            <a:ext cx="84249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сопровождения детей с нарушенным слухом обеспечивает коррекционно-развивающую  направленность образовательной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56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929718" cy="550072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052612"/>
              </p:ext>
            </p:extLst>
          </p:nvPr>
        </p:nvGraphicFramePr>
        <p:xfrm>
          <a:off x="0" y="26715"/>
          <a:ext cx="9144000" cy="6775549"/>
        </p:xfrm>
        <a:graphic>
          <a:graphicData uri="http://schemas.openxmlformats.org/drawingml/2006/table">
            <a:tbl>
              <a:tblPr/>
              <a:tblGrid>
                <a:gridCol w="7645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79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9957"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Кем оказывается сопровождение </a:t>
                      </a:r>
                      <a:endParaRPr lang="ru-RU" sz="800" dirty="0">
                        <a:latin typeface="Calibri"/>
                        <a:ea typeface="Calibri"/>
                      </a:endParaRPr>
                    </a:p>
                  </a:txBody>
                  <a:tcPr marL="19221" marR="19221" marT="19221" marB="192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Задачи</a:t>
                      </a:r>
                      <a:endParaRPr lang="ru-RU" sz="1600" b="1" dirty="0">
                        <a:latin typeface="Calibri"/>
                        <a:ea typeface="Calibri"/>
                      </a:endParaRPr>
                    </a:p>
                  </a:txBody>
                  <a:tcPr marL="19221" marR="19221" marT="19221" marB="192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3584"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учитель-дефектолог(сурдопедагог)</a:t>
                      </a:r>
                      <a:endParaRPr lang="ru-RU" sz="1000" b="1" dirty="0">
                        <a:latin typeface="Calibri"/>
                        <a:ea typeface="Calibri"/>
                      </a:endParaRPr>
                    </a:p>
                  </a:txBody>
                  <a:tcPr marL="19221" marR="19221" marT="19221" marB="192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 развитие слухового восприятия   обучающихся с нарушением </a:t>
                      </a:r>
                      <a:r>
                        <a:rPr lang="ru-RU" sz="1000" b="0" i="0" dirty="0" smtClean="0">
                          <a:latin typeface="Times New Roman"/>
                          <a:ea typeface="Times New Roman"/>
                        </a:rPr>
                        <a:t>слуха;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-формирование, развитие устной речи   обучающихся, обучение произношению, формирование фонетически внятной, членораздельной, выразительной устной речи </a:t>
                      </a:r>
                      <a:r>
                        <a:rPr lang="ru-RU" sz="1000" b="0" i="0" dirty="0" smtClean="0">
                          <a:latin typeface="Times New Roman"/>
                          <a:ea typeface="Times New Roman"/>
                        </a:rPr>
                        <a:t>учащихся.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3930"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учитель-дефектолог слухового кабинета</a:t>
                      </a:r>
                      <a:endParaRPr lang="ru-RU" sz="1000" b="1" dirty="0">
                        <a:latin typeface="Calibri"/>
                        <a:ea typeface="Calibri"/>
                      </a:endParaRPr>
                    </a:p>
                  </a:txBody>
                  <a:tcPr marL="19221" marR="19221" marT="19221" marB="192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-консультирование педагогов по выбору индивидуально ориентированных методов и приемов работы с обучающимися, отбору и адаптации содержания предметных программ;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 консультативная помощь семье в вопросах приемов  коррекционного обучения   обучающихся.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011"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учитель, воспитатель</a:t>
                      </a:r>
                      <a:endParaRPr lang="ru-RU" sz="1000" b="1" dirty="0">
                        <a:latin typeface="Calibri"/>
                        <a:ea typeface="Calibri"/>
                      </a:endParaRPr>
                    </a:p>
                  </a:txBody>
                  <a:tcPr marL="19221" marR="19221" marT="19221" marB="192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-осуществление коррекционно-развивающей работы по  развитию слуха и произносительной стороны речи,  высших психических </a:t>
                      </a:r>
                      <a:r>
                        <a:rPr lang="ru-RU" sz="1000" b="0" i="0" dirty="0" smtClean="0">
                          <a:latin typeface="Times New Roman"/>
                          <a:ea typeface="Times New Roman"/>
                        </a:rPr>
                        <a:t>функций;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-участие в развитии коммуникативной, личностной,  эмоционально-волевой, социальной сфер  личности ребенка с нарушением слуха.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3584"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медицинский работник</a:t>
                      </a:r>
                      <a:endParaRPr lang="ru-RU" sz="1000" b="1" dirty="0">
                        <a:latin typeface="Calibri"/>
                        <a:ea typeface="Calibri"/>
                      </a:endParaRPr>
                    </a:p>
                  </a:txBody>
                  <a:tcPr marL="19221" marR="19221" marT="19221" marB="192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-проведение консультаций для педагогов и родителей (законных представителей);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-оказание экстренной (неотложной) помощи;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 организация диспансеризации детей</a:t>
                      </a:r>
                      <a:r>
                        <a:rPr lang="ru-RU" sz="1000" b="0" i="0" dirty="0" smtClean="0">
                          <a:latin typeface="Times New Roman"/>
                          <a:ea typeface="Times New Roman"/>
                        </a:rPr>
                        <a:t>;  </a:t>
                      </a: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выявление состояния физического и психического здоровья;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-осуществление взаимодействия с родителями.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3584"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педагог-психолог</a:t>
                      </a:r>
                      <a:endParaRPr lang="ru-RU" sz="1000" b="1" dirty="0">
                        <a:latin typeface="Calibri"/>
                        <a:ea typeface="Calibri"/>
                      </a:endParaRPr>
                    </a:p>
                  </a:txBody>
                  <a:tcPr marL="19221" marR="19221" marT="19221" marB="192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000" b="0" i="0" dirty="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</a:rPr>
                        <a:t>выявление особенностей эмоционально-волевой сферы, личностных особенностей детей, характер взаимодействия со сверстниками, родителями и другими взрослыми;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 оказание квалифицированной всесторонней  и своевременной психологической помощи детям, родителям (законным представителям), учителям;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-консультирование педагогов по вопросам оптимизацией учебной деятельности  </a:t>
                      </a:r>
                      <a:r>
                        <a:rPr lang="ru-RU" sz="1000" b="0" i="0" dirty="0" smtClean="0">
                          <a:latin typeface="Times New Roman"/>
                          <a:ea typeface="Times New Roman"/>
                        </a:rPr>
                        <a:t>обучающихся</a:t>
                      </a: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;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-психопрофилактическая работа  и реабилитация   обучающихся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6298"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социальный педагог</a:t>
                      </a:r>
                      <a:endParaRPr lang="ru-RU" sz="1000" b="1" dirty="0">
                        <a:latin typeface="Calibri"/>
                        <a:ea typeface="Calibri"/>
                      </a:endParaRPr>
                    </a:p>
                  </a:txBody>
                  <a:tcPr marL="19221" marR="19221" marT="19221" marB="192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-оказание квалифицированной, всесторонней  и своевременной социально-педагогической помощи детям, родителям (законным представителям), учителям;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-социально-педагогическое изучение детей;  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 профилактическая работа  с обучающимися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0730"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</a:rPr>
                        <a:t>ПМПк</a:t>
                      </a:r>
                      <a:endParaRPr lang="ru-RU" sz="1000" b="1" dirty="0">
                        <a:latin typeface="Calibri"/>
                        <a:ea typeface="Calibri"/>
                      </a:endParaRPr>
                    </a:p>
                  </a:txBody>
                  <a:tcPr marL="19221" marR="19221" marT="19221" marB="192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-выявление актуальных и резервных возможностей  ребенка;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-разработка рекомендаций учителю, воспитателю, родителям (законным представителям) для обеспечения индивидуального подхода в процессе коррекционно-развивающего сопровождения;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000" b="0" i="0" dirty="0" smtClean="0">
                          <a:latin typeface="Times New Roman"/>
                          <a:ea typeface="Times New Roman"/>
                        </a:rPr>
                        <a:t>корректировка </a:t>
                      </a: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коррекционных мероприятий;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 отслеживание динамики развития и эффективности индивидуализированных коррекционно-развивающих программ; 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-решение вопроса о создании в рамках данного образовательного учреждения условий, адекватных индивидуальным особенностям развития ребенка.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-подготовка и ведение документации, отражающей актуальное развитие ребенка, динамику его состояния, овладение школьными навыками умениями и знаниями, перспективное планирование коррекционно-развивающей работы, оценку ее эффективности;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-организация взаимодействия между педагогическим коллективом образовательного учреждения и специалистами, участвующими в работе </a:t>
                      </a:r>
                      <a:r>
                        <a:rPr lang="ru-RU" sz="1000" b="0" i="0" dirty="0" err="1">
                          <a:latin typeface="Times New Roman"/>
                          <a:ea typeface="Times New Roman"/>
                        </a:rPr>
                        <a:t>ПМПк</a:t>
                      </a: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;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- при возникновении трудностей диагностики, конфликтных ситуаций, а также отсутствии положительной динамики развития ребенка, </a:t>
                      </a:r>
                      <a:r>
                        <a:rPr lang="ru-RU" sz="1000" b="0" i="0" dirty="0" err="1">
                          <a:latin typeface="Times New Roman"/>
                          <a:ea typeface="Times New Roman"/>
                        </a:rPr>
                        <a:t>ПМПк</a:t>
                      </a:r>
                      <a:r>
                        <a:rPr lang="ru-RU" sz="1000" b="0" i="0" dirty="0">
                          <a:latin typeface="Times New Roman"/>
                          <a:ea typeface="Times New Roman"/>
                        </a:rPr>
                        <a:t>  направляет ребенка на  ПМПК.</a:t>
                      </a:r>
                      <a:endParaRPr lang="ru-RU" sz="1000" b="0" i="0" dirty="0">
                        <a:latin typeface="Calibri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929718" cy="5500726"/>
          </a:xfrm>
        </p:spPr>
        <p:txBody>
          <a:bodyPr>
            <a:noAutofit/>
          </a:bodyPr>
          <a:lstStyle/>
          <a:p>
            <a:r>
              <a:rPr lang="ru-RU" sz="2800" dirty="0" smtClean="0"/>
              <a:t>  </a:t>
            </a:r>
            <a:r>
              <a:rPr lang="ru-RU" sz="2400" dirty="0" smtClean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 обучающихся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слуха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67" y="2176828"/>
            <a:ext cx="8315665" cy="4096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476672"/>
            <a:ext cx="377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работа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836712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психолого-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обследование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   с целью уточнения их особых образовательных потребностей (по необходимости);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систематический мониторинг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конце каждой учебной четверти, учебного полугодия/года) достижения обучающимися планируемых результатов освоения учебной программы;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систематический мониторинг  достижения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планируемых результатов коррекционно-развивающей работы, изменение коррекционной программы по результатам обследования в соответствии с выявленными особенностями и потребностями учащихся;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ситуации развития и условий семейного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42179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929718" cy="550072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88640"/>
            <a:ext cx="3521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Диагностическая работа 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161544"/>
              </p:ext>
            </p:extLst>
          </p:nvPr>
        </p:nvGraphicFramePr>
        <p:xfrm>
          <a:off x="0" y="762000"/>
          <a:ext cx="9036496" cy="533074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76125">
                  <a:extLst>
                    <a:ext uri="{9D8B030D-6E8A-4147-A177-3AD203B41FA5}">
                      <a16:colId xmlns:a16="http://schemas.microsoft.com/office/drawing/2014/main" xmlns="" val="3963727579"/>
                    </a:ext>
                  </a:extLst>
                </a:gridCol>
                <a:gridCol w="7360371">
                  <a:extLst>
                    <a:ext uri="{9D8B030D-6E8A-4147-A177-3AD203B41FA5}">
                      <a16:colId xmlns:a16="http://schemas.microsoft.com/office/drawing/2014/main" xmlns="" val="967149107"/>
                    </a:ext>
                  </a:extLst>
                </a:gridCol>
              </a:tblGrid>
              <a:tr h="789224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(педагог)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Устанавливает усвоенный детьми объем знаний, умений, навыков; выявляет трудности; отмечает особенности личности.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6099758"/>
                  </a:ext>
                </a:extLst>
              </a:tr>
              <a:tr h="1517736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Учитель-дефектолог 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(сурдопедагог)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Выявляет уровень общего и речевого развития, изучает состояние слуховой функции, уровень развития речевого слуха,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слухозрительного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восприятия речи, уровень произносительной стороны, уровень  устной коммуникации;   проводит консультативные мероприятия со всеми участниками образовательного процесса.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4598378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 психолог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 психологическое обследование  с использованием методов, адекватных задачам обследования и особенностям обучающегося, анализирует результаты обследования, разрабатывает на их основе рекомендации для всех участников образовательного процесса.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3720633"/>
                  </a:ext>
                </a:extLst>
              </a:tr>
              <a:tr h="971352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педагог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 социально – педагогическое обследование, изучает социальную микросреду  семьи обучающихся, выявляет воспитанников группы риска.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197253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929718" cy="550072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652829"/>
              </p:ext>
            </p:extLst>
          </p:nvPr>
        </p:nvGraphicFramePr>
        <p:xfrm>
          <a:off x="35496" y="-2"/>
          <a:ext cx="9000999" cy="6702470"/>
        </p:xfrm>
        <a:graphic>
          <a:graphicData uri="http://schemas.openxmlformats.org/drawingml/2006/table">
            <a:tbl>
              <a:tblPr/>
              <a:tblGrid>
                <a:gridCol w="1963370">
                  <a:extLst>
                    <a:ext uri="{9D8B030D-6E8A-4147-A177-3AD203B41FA5}">
                      <a16:colId xmlns:a16="http://schemas.microsoft.com/office/drawing/2014/main" xmlns="" val="2091769058"/>
                    </a:ext>
                  </a:extLst>
                </a:gridCol>
                <a:gridCol w="2115930">
                  <a:extLst>
                    <a:ext uri="{9D8B030D-6E8A-4147-A177-3AD203B41FA5}">
                      <a16:colId xmlns:a16="http://schemas.microsoft.com/office/drawing/2014/main" xmlns="" val="1899445811"/>
                    </a:ext>
                  </a:extLst>
                </a:gridCol>
                <a:gridCol w="2115105">
                  <a:extLst>
                    <a:ext uri="{9D8B030D-6E8A-4147-A177-3AD203B41FA5}">
                      <a16:colId xmlns:a16="http://schemas.microsoft.com/office/drawing/2014/main" xmlns="" val="3538336265"/>
                    </a:ext>
                  </a:extLst>
                </a:gridCol>
                <a:gridCol w="1364742">
                  <a:extLst>
                    <a:ext uri="{9D8B030D-6E8A-4147-A177-3AD203B41FA5}">
                      <a16:colId xmlns:a16="http://schemas.microsoft.com/office/drawing/2014/main" xmlns="" val="3303271529"/>
                    </a:ext>
                  </a:extLst>
                </a:gridCol>
                <a:gridCol w="1441852">
                  <a:extLst>
                    <a:ext uri="{9D8B030D-6E8A-4147-A177-3AD203B41FA5}">
                      <a16:colId xmlns:a16="http://schemas.microsoft.com/office/drawing/2014/main" xmlns="" val="2954875996"/>
                    </a:ext>
                  </a:extLst>
                </a:gridCol>
              </a:tblGrid>
              <a:tr h="470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Направления деятельности</a:t>
                      </a:r>
                      <a:endParaRPr lang="ru-RU" sz="105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Планируемые результаты</a:t>
                      </a:r>
                      <a:endParaRPr lang="ru-RU" sz="105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Виды и формы деятельности, мероприятия</a:t>
                      </a:r>
                      <a:endParaRPr lang="ru-RU" sz="105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Сроки </a:t>
                      </a: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(периодичность в течение года)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Специалисты</a:t>
                      </a:r>
                      <a:endParaRPr lang="ru-RU" sz="105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8405311"/>
                  </a:ext>
                </a:extLst>
              </a:tr>
              <a:tr h="5729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Проверка состояния слуха, произношения, речевого развития 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Определение состояния слуха, произношения, речевого развития 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Обследование слуха, речи , контрольные работы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Сентябрь, декабрь, май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Учитель-дефектолог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2011675"/>
                  </a:ext>
                </a:extLst>
              </a:tr>
              <a:tr h="8622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Диагностика   проблемы в обучении и социализации у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обучающихся  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Выявление причин отклонений в интеллектуальной, личностной, эмоциональной сферах, трудностей в обучении, создание условий для их преодоления. Разработка ИПК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Психологическое наблюдение, диагностика,  контрольные работы 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течение года 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Педагог-психолог, социальный педагог, учителя-предметники,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воспитатель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4845514"/>
                  </a:ext>
                </a:extLst>
              </a:tr>
              <a:tr h="6752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Определение  уровня </a:t>
                      </a: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сформированности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БУД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Мониторинг уровня сформированности БУД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Наблюдение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Комплексные работы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Сентябрь, декабрь, май  и по мере необходимости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Учитель, социальный 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педагог</a:t>
                      </a: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педагог 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психолог, воспитатель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5475420"/>
                  </a:ext>
                </a:extLst>
              </a:tr>
              <a:tr h="6752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Работа с  учащимися, находящихся в «группе риска», социально опасном положении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Реализация индивидуальной программы развития в рамках социально-педагогического сопровождения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Наблюдение, диагностирование проблем, трудных жизненных ситуаций, затрагивающих интересы ребенка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течение года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Социальный педагог, классный руководитель, воспитатель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5299696"/>
                  </a:ext>
                </a:extLst>
              </a:tr>
              <a:tr h="7774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Выявление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семейного </a:t>
                      </a: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неблагополучия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Оформление характеристик и рекомендаций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Наблюдение за учащимися, социально-педагогическое обследование, беседы с педагогами, родителями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Сентябрь-октябрь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Социальный педагог , классный руководитель, воспитатель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350376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Оказание помощи и поддержки обучающимся и их семьям: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разрешении конфликтов,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преодолении трудных жизненных ситуаций,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воспитании, установлении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социального статуса  </a:t>
                      </a: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ребенка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Выявление стиля семейного воспитания ребенка.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Составление индивидуальной программы развития для дальнейшего социально-педагогического сопровождения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Выявление  проблем, трудных жизненных ситуаций, затрагивающих интересы ребенка и родителей (законных представителей</a:t>
                      </a: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).Беседа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рекомендации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течение года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Социальный педагог, педагог- психолог,  классный руководитель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0978570"/>
                  </a:ext>
                </a:extLst>
              </a:tr>
              <a:tr h="7774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Анализ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причины возникновения трудностей в обучении. Выявление резервных возможностей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Выбор индивидуальной образовательной траектории для решения имеющихся проблем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Заседание школьного ПМП консилиума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течение года 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ПМП консилиум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89" marR="21689" marT="21689" marB="21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63615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929718" cy="550072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6124" y="316121"/>
            <a:ext cx="6775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включает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24487"/>
            <a:ext cx="90364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коррекционные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коррекционная направленность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предметов и воспитательных мероприятий в условиях урочной и внеурочной деятельности;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индивидуальная коррекционная работа 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4)взаимодействие с семьей (законными представителями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2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5786478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3 -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глухие, слабослышащие и позднооглохшие дети с лёгкой формой умственной отсталости (легкой интеллектуальной недостаточностью)  и  дети с задержкой психического развития церебрально-органического происхождения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низкая скорость протекания мыслительных процессов, невысокая работоспособность, низкий уровень учебных возможностей, снижение  познавательной  активности</a:t>
            </a:r>
            <a:r>
              <a:rPr lang="ru-RU" sz="2400" dirty="0"/>
              <a:t>;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- невысокий  уровень волевого развития.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929718" cy="550072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42" y="-9822"/>
            <a:ext cx="9144000" cy="7106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коррекционно-развивающей работы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учителя-дефектолога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интенсивное развитие речевого слуха;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развитие связной (письменной и устной)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навыков коммуникативного общения;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слухозрительной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основы для восприятия устной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обогащение и уточнение представлений о речевых и неречевых звуках;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−совершенствование навыков речевого общения как одного из важнейших факторов их социальной адаптации.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коррекция памяти, внимания, мышления;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коррекция эмоционально-волевой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популяризация психологических знаний.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коррекционно-развивающей работы социального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диагностика социального положения семей и внутри семейных отношений;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коррекция внутрисемейных отношений, внутригрупповых отношений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консультирование родителей, детей по вопросам социального взаимодействия.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929718" cy="550072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8862"/>
              </p:ext>
            </p:extLst>
          </p:nvPr>
        </p:nvGraphicFramePr>
        <p:xfrm>
          <a:off x="0" y="1"/>
          <a:ext cx="9108504" cy="6860173"/>
        </p:xfrm>
        <a:graphic>
          <a:graphicData uri="http://schemas.openxmlformats.org/drawingml/2006/table">
            <a:tbl>
              <a:tblPr/>
              <a:tblGrid>
                <a:gridCol w="1700808">
                  <a:extLst>
                    <a:ext uri="{9D8B030D-6E8A-4147-A177-3AD203B41FA5}">
                      <a16:colId xmlns:a16="http://schemas.microsoft.com/office/drawing/2014/main" xmlns="" val="1607091445"/>
                    </a:ext>
                  </a:extLst>
                </a:gridCol>
                <a:gridCol w="2125797">
                  <a:extLst>
                    <a:ext uri="{9D8B030D-6E8A-4147-A177-3AD203B41FA5}">
                      <a16:colId xmlns:a16="http://schemas.microsoft.com/office/drawing/2014/main" xmlns="" val="2315697992"/>
                    </a:ext>
                  </a:extLst>
                </a:gridCol>
                <a:gridCol w="2510372">
                  <a:extLst>
                    <a:ext uri="{9D8B030D-6E8A-4147-A177-3AD203B41FA5}">
                      <a16:colId xmlns:a16="http://schemas.microsoft.com/office/drawing/2014/main" xmlns="" val="1311458386"/>
                    </a:ext>
                  </a:extLst>
                </a:gridCol>
                <a:gridCol w="1008540">
                  <a:extLst>
                    <a:ext uri="{9D8B030D-6E8A-4147-A177-3AD203B41FA5}">
                      <a16:colId xmlns:a16="http://schemas.microsoft.com/office/drawing/2014/main" xmlns="" val="746181845"/>
                    </a:ext>
                  </a:extLst>
                </a:gridCol>
                <a:gridCol w="1762987">
                  <a:extLst>
                    <a:ext uri="{9D8B030D-6E8A-4147-A177-3AD203B41FA5}">
                      <a16:colId xmlns:a16="http://schemas.microsoft.com/office/drawing/2014/main" xmlns="" val="147074578"/>
                    </a:ext>
                  </a:extLst>
                </a:gridCol>
              </a:tblGrid>
              <a:tr h="165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Направления деятельности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работы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работы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848800"/>
                  </a:ext>
                </a:extLst>
              </a:tr>
              <a:tr h="1125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сопровождение обучающихся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Планы, программы, составление индивидуального маршрута сопровождения учащегося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программы по предмету с учетом индивидуальных особенностей обучающихся.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 программы внеурочной деятельности  с классом.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коррекционно-развивающей работы по разработанным программам.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педагогического мониторинга достижений школьника.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 руководитель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507932"/>
                  </a:ext>
                </a:extLst>
              </a:tr>
              <a:tr h="568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Психологическое сопровождение обучающихся группы риска  социально опасного положения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Позитивная динамика корректируемых параметров (мониторинг эффективности коррекционной работы)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и групповые коррекционные занятия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Отслеживание динамики развития ребенка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4373769"/>
                  </a:ext>
                </a:extLst>
              </a:tr>
              <a:tr h="324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 слухового восприятия и формирование устной речи.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состояния слуха и речи учащихся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Индивидуальные, фронтальные занятия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Учитель-дефектолог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0624744"/>
                  </a:ext>
                </a:extLst>
              </a:tr>
              <a:tr h="702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Помощь обучающимся в освоении содержания образовательных программ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индивидуальных достижений учащихся по освоению предметных программ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за учениками в учебной деятельности; составление психолого-педагогической характеристики учащегося при помощи методов наблюдения, беседы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Учитель, классные руководители, воспитатели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8154398"/>
                  </a:ext>
                </a:extLst>
              </a:tr>
              <a:tr h="831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внеурочной деятельности, направленной на развитие познавательных интересов учащихся, их общее развитие.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сознательного использования речевых возможностей в разных условиях общения для реализации полноценных социальных связей с окружающими людьми; повышение уровня общей осведомленности обучающихся.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индивидуальных и групповых коррекционных мероприятий.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Отслеживание динамики развития ребенка. Беседы, игры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Педагог-психолог, социальный педагог, педагоги, воспитатели,  классный руководитель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8478270"/>
                  </a:ext>
                </a:extLst>
              </a:tr>
              <a:tr h="702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ВПФ и коррекция ее недостатков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Позитивная динамика корректируемых параметров (мониторинг эффективности коррекционной работы)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индивидуальных и групповых коррекционных мероприятий.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Отслеживание динамики развития ребенка.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Педагог-психолог, социальный педагог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0364231"/>
                  </a:ext>
                </a:extLst>
              </a:tr>
              <a:tr h="438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коммуникативных  навыков   и способов саморегуляции поведения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Позитивная динамика корректируемых параметров (мониторинг эффективности коррекционной работы)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Групповые занятия, консультации, беседы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Октябрь-апрель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 руководитель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5172403"/>
                  </a:ext>
                </a:extLst>
              </a:tr>
              <a:tr h="971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сохранения и укрепления здоровья обучающихся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Позитивная динамика развиваемых параметров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здоровьесберегающих технологий в образовательный процесс Организация и проведение мероприятий, направленных на сохранение, профилактику здоровья и формирование навыков здорового и безопасного образа жизни.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работник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педагог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6224252"/>
                  </a:ext>
                </a:extLst>
              </a:tr>
              <a:tr h="837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 непрерывного взаимодействия участников учебного процесса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Отслеживание динамики развития ребенка  особенностей развития ребенка, его поведения, межличностных отношений с родителями и одноклассниками, результаты учебы, основные виды трудностей при обучении ребёнка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Групповые занятия, консультации, беседы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и групповые коррекционных мероприятия.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В течение года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учитель, психолог, медицинский работник, социальный педагог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72" marR="16072" marT="16072" marB="16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663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43838"/>
              </p:ext>
            </p:extLst>
          </p:nvPr>
        </p:nvGraphicFramePr>
        <p:xfrm>
          <a:off x="143506" y="722857"/>
          <a:ext cx="8856985" cy="5641834"/>
        </p:xfrm>
        <a:graphic>
          <a:graphicData uri="http://schemas.openxmlformats.org/drawingml/2006/table">
            <a:tbl>
              <a:tblPr/>
              <a:tblGrid>
                <a:gridCol w="5980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40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8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Учебные предметы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 в неделю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реализует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речевого слуха и произносительной стороны устной речи (индивидуальное занятие)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учитель-дефектолог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Социально-бытовая ориентировка (фронтальное занятие)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5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познавательных процессов (индивидуальное занятие), вариант1.3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5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познавательной  сферы(индивидуальное занятие), вариант 2.3.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5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данной области может быть дополнено ОУ, исходя из психофизических особенностей обучающихся на основании рекомендаций ПМПК, ИПР обучающихся.…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5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Фонетическая ритмика (фронтальное занятие)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учитель-дефектолог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70528"/>
            <a:ext cx="8644877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92971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Предмет  «Формирование речевого слуха</a:t>
            </a:r>
          </a:p>
          <a:p>
            <a:pPr algn="ctr"/>
            <a:r>
              <a:rPr lang="ru-RU" sz="2400" b="1" dirty="0" smtClean="0"/>
              <a:t>и произносительной стороны устной речи»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000" dirty="0" smtClean="0"/>
              <a:t>(индивидуальные занятия). </a:t>
            </a:r>
          </a:p>
          <a:p>
            <a:r>
              <a:rPr lang="ru-RU" sz="2000" i="1" dirty="0" smtClean="0"/>
              <a:t>Цель предмета, вариант 1.3</a:t>
            </a:r>
            <a:r>
              <a:rPr lang="ru-RU" sz="2000" dirty="0" smtClean="0"/>
              <a:t>: обучение восприятию речевого материала </a:t>
            </a:r>
            <a:r>
              <a:rPr lang="ru-RU" sz="2000" dirty="0" err="1" smtClean="0"/>
              <a:t>слухозрительно</a:t>
            </a:r>
            <a:r>
              <a:rPr lang="ru-RU" sz="2000" dirty="0" smtClean="0"/>
              <a:t> и на слух (с помощью звукоусиливающей аппаратуры - стационарной и / или индивидуальных слуховых аппаратов), а также формирование произносительной стороны речи, развитие умений пользоваться слуховыми аппаратами, активизация устной коммуникации, навыков речевого поведения.</a:t>
            </a:r>
          </a:p>
          <a:p>
            <a:r>
              <a:rPr lang="ru-RU" sz="2000" i="1" dirty="0" smtClean="0"/>
              <a:t>Цель предмета, вариант 2.3:  </a:t>
            </a:r>
            <a:r>
              <a:rPr lang="ru-RU" sz="2000" dirty="0" smtClean="0"/>
              <a:t>формирование речевого слуха, создание и развитие на этой базе принципиально новой </a:t>
            </a:r>
            <a:r>
              <a:rPr lang="ru-RU" sz="2000" dirty="0" err="1" smtClean="0"/>
              <a:t>слухозрительной</a:t>
            </a:r>
            <a:r>
              <a:rPr lang="ru-RU" sz="2000" dirty="0" smtClean="0"/>
              <a:t> основы восприятия устной речи; формирование достаточно внятной, членораздельной речи, приближающейся по звучанию к устной речи слышащих и нормально говорящих людей, умений осуществлять самоконтроль произносительной стороны речи, использовать в речевом общении естественные невербальные средства коммуникации; формирование навыков пользования слуховыми аппаратами; развитие мотивации обучающихся к овладению восприятием и воспроизведением устной речи, реализации сформированных умений в процессе устной коммуникации в различных видах учебной и внешкольной деятельности.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1479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172" y="260648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Предмет «Социально – бытовая ориентировка»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000" dirty="0" smtClean="0"/>
              <a:t>(фронтальные занятия). </a:t>
            </a:r>
          </a:p>
          <a:p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Цель предмета: 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/>
              <a:t>по варианту 1.3.:</a:t>
            </a:r>
            <a:r>
              <a:rPr lang="ru-RU" sz="2000" dirty="0" smtClean="0"/>
              <a:t> подготовка школьников к самостоятельной жизни и трудовой деятельности; овладение детьми опытом социального поведения для наиболее полной их реабилитации и интеграции в социуме; повышение общего и речевого развития обучающихся. </a:t>
            </a:r>
          </a:p>
          <a:p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i="1" dirty="0" smtClean="0"/>
              <a:t>по варианту 2.3.:</a:t>
            </a:r>
            <a:r>
              <a:rPr lang="ru-RU" sz="2000" dirty="0" smtClean="0"/>
              <a:t> формирование   умений и навыков по социально-бытовой ориентировке и  конкретных представлений об окружающих предметах и действиях с ними;    овладение навыками личной гигиены, самообслуживания;     овладение информацией о   социокультурной жизни, достижениях, средствах коммуникации.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49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88640"/>
            <a:ext cx="853475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   «Развитие познавательных процессов»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(индивидуальное занятие),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вариант1.3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предмета: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Коррекция и развитие познавательных процессов и личностных особенностей; активизация познавательной деятельности  глухого школьника со сложной структурой дефекта.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познавательной  сферы»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(индивидуальное занятие),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2.3.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предмета: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коррекция и развитие познавательных процессов и личностных особенностей;   формирование представлений об окружающей действительности;    положительной мотивации к учению;  речевой активности в условиях совместной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игровой деятельности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808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620688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 работа </a:t>
            </a:r>
          </a:p>
          <a:p>
            <a:pPr lvl="1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Индивидуальное  консультирование родителей.</a:t>
            </a:r>
          </a:p>
          <a:p>
            <a:pPr lvl="1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Индивидуальное и групповое консультирование педагогов.</a:t>
            </a:r>
          </a:p>
          <a:p>
            <a:pPr lvl="1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Индивидуальное консультирование обучающихся.</a:t>
            </a:r>
          </a:p>
          <a:p>
            <a:pPr lvl="1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Консультирование по вопросам социальной защиты,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социально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проблемам.</a:t>
            </a:r>
          </a:p>
          <a:p>
            <a:pPr lvl="1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Консультирование совместно с другими специалистами в рамках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929718" cy="550072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013599"/>
              </p:ext>
            </p:extLst>
          </p:nvPr>
        </p:nvGraphicFramePr>
        <p:xfrm>
          <a:off x="0" y="44624"/>
          <a:ext cx="8928991" cy="6727474"/>
        </p:xfrm>
        <a:graphic>
          <a:graphicData uri="http://schemas.openxmlformats.org/drawingml/2006/table">
            <a:tbl>
              <a:tblPr/>
              <a:tblGrid>
                <a:gridCol w="2103198">
                  <a:extLst>
                    <a:ext uri="{9D8B030D-6E8A-4147-A177-3AD203B41FA5}">
                      <a16:colId xmlns:a16="http://schemas.microsoft.com/office/drawing/2014/main" xmlns="" val="3525947654"/>
                    </a:ext>
                  </a:extLst>
                </a:gridCol>
                <a:gridCol w="1820730">
                  <a:extLst>
                    <a:ext uri="{9D8B030D-6E8A-4147-A177-3AD203B41FA5}">
                      <a16:colId xmlns:a16="http://schemas.microsoft.com/office/drawing/2014/main" xmlns="" val="80960747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407508556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278295011"/>
                    </a:ext>
                  </a:extLst>
                </a:gridCol>
                <a:gridCol w="2340767">
                  <a:extLst>
                    <a:ext uri="{9D8B030D-6E8A-4147-A177-3AD203B41FA5}">
                      <a16:colId xmlns:a16="http://schemas.microsoft.com/office/drawing/2014/main" xmlns="" val="3310366944"/>
                    </a:ext>
                  </a:extLst>
                </a:gridCol>
              </a:tblGrid>
              <a:tr h="378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деятельности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и формы деятельности, мероприятия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8936287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всех  субъектов образовательной деятельности               по итогам диагностических обследований, коррекционно-развивающей работы, возникающим вопросам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рекомендаций специалистами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консультации, информационные беседы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Педагог-психолог, учителя индивидуальных коррекционных занятий, классные руководители, социальный педагог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2872549"/>
                  </a:ext>
                </a:extLst>
              </a:tr>
              <a:tr h="978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Консультирование родителей, педагогов  по вопросам обучения 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воспитания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взаимосвязи с родителями обучающихся  в вопросах воспитания. Разработка рекомендаций специалистами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бесед, индивидуальных,групповых, тематических   консультаций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Воспитатель, классные руководитель, педагог-психолог, социальный педагог,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дефектолог,ЗУР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ЗВР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6810320"/>
                  </a:ext>
                </a:extLst>
              </a:tr>
              <a:tr h="633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Консультирование обучающихся по выявленным проблемам, оказание превентивной помощи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рекомендаций специалистами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бесед,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индивидуальных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групповых, тематических   консультаций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классные руководите ль, педагог-психолог, социальный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педагог, ЗУР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ЗВР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9816355"/>
                  </a:ext>
                </a:extLst>
              </a:tr>
              <a:tr h="2232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Консультирование по вопросам социальной защиты, социально педагогическим проблемам.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компетентности  родителей (законных представителей) и детей в вопросах деятельности социальных служб и спектра оказываемых услуг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консультации,  беседы с обучающимися   и родителями (законными представителями), оказавшимися  в трудных жизненных ситуациях;   педагогами, кл. руководителями по разрешению социально-педагогических проблем.	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Воспитатель, классные руководите ль, педагог-психолог, социальный педагог,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1852599"/>
                  </a:ext>
                </a:extLst>
              </a:tr>
              <a:tr h="11137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Консультирование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 (законных представителей) и педагогов по вопросам здоровья обучающихся.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улучшение взаимосвязи с родителями (законными представителями ) и педагогами по вопросам здоровья ребенка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консультации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работник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5" marR="22275" marT="22275" marB="22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803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3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2953"/>
            <a:ext cx="7237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347350"/>
              </p:ext>
            </p:extLst>
          </p:nvPr>
        </p:nvGraphicFramePr>
        <p:xfrm>
          <a:off x="251520" y="1015030"/>
          <a:ext cx="8280920" cy="5432154"/>
        </p:xfrm>
        <a:graphic>
          <a:graphicData uri="http://schemas.openxmlformats.org/drawingml/2006/table">
            <a:tbl>
              <a:tblPr/>
              <a:tblGrid>
                <a:gridCol w="3060922">
                  <a:extLst>
                    <a:ext uri="{9D8B030D-6E8A-4147-A177-3AD203B41FA5}">
                      <a16:colId xmlns:a16="http://schemas.microsoft.com/office/drawing/2014/main" xmlns="" val="2133307710"/>
                    </a:ext>
                  </a:extLst>
                </a:gridCol>
                <a:gridCol w="3924259">
                  <a:extLst>
                    <a:ext uri="{9D8B030D-6E8A-4147-A177-3AD203B41FA5}">
                      <a16:colId xmlns:a16="http://schemas.microsoft.com/office/drawing/2014/main" xmlns="" val="2968135862"/>
                    </a:ext>
                  </a:extLst>
                </a:gridCol>
                <a:gridCol w="1295739">
                  <a:extLst>
                    <a:ext uri="{9D8B030D-6E8A-4147-A177-3AD203B41FA5}">
                      <a16:colId xmlns:a16="http://schemas.microsoft.com/office/drawing/2014/main" xmlns="" val="3379491586"/>
                    </a:ext>
                  </a:extLst>
                </a:gridCol>
              </a:tblGrid>
              <a:tr h="634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Направления деятельности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89" marR="61889" marT="61889" marB="61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Виды и формы деятельности, мероприятия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89" marR="61889" marT="61889" marB="61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Ответственные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89" marR="61889" marT="61889" marB="61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927426"/>
                  </a:ext>
                </a:extLst>
              </a:tr>
              <a:tr h="1148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Психолого-педагогическое просвещение педагогических работников по вопросам развития, обучения и воспитания обучающихся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89" marR="61889" marT="61889" marB="61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Семинары, мастер-классы, тренинги, выступления на МО, педагогических советах, родительских собраниях. Методические разработки,  оформление информационного стенда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89" marR="61889" marT="61889" marB="61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Педагог-психолог, педагоги, воспитатели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89" marR="61889" marT="61889" marB="61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459552"/>
                  </a:ext>
                </a:extLst>
              </a:tr>
              <a:tr h="16531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Организация информационно-просветительской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деятельности по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медицинским,социально-педагогическим,социально-правовымвопросам.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89" marR="61889" marT="61889" marB="61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Выступление на МО, педагогических советах, родительских собраниях, классных часах по разным вопросам, Организация методических мероприятий.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Информационные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стенды.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89" marR="61889" marT="61889" marB="61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Социальный педагог, педагоги,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Педагог – психолог, медработник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89" marR="61889" marT="61889" marB="61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279560"/>
                  </a:ext>
                </a:extLst>
              </a:tr>
              <a:tr h="1148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Межведомственное сотрудничество по вопросам, связанным с образовательной деятельностью, медицинского хар-ра.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89" marR="61889" marT="61889" marB="61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Информационные и профилактические мероприятия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89" marR="61889" marT="61889" marB="61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Привлечение специалистов других ведомств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89" marR="61889" marT="61889" marB="61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984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5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4969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Психолого-педагогическая работа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адекватных отношений между ребенком, одноклассниками, родителями,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внутриличностных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межличностных конфликтов в классе/школе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эмоционально комфортной обстановки в классе;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успеха в доступных ему видах деятельности с целью предупреждения у него негативного отношения к учебе и ситуации школьного обучения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32872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55272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АООП НОО вариантов 1.3., 2.3. с предусматривает создание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условий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 и воспитания, позволяющих учитывать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образовательные потребности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обучающихся с нарушением слуха и интеллектуальной недостаточностью.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образовательные потребности - основа организации коррекционно-образовательного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-трудности понимания обращенной речи,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-особенность характера межличностной коммуникации,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-ограничение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вербальной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2840" y="4092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   корректировки коррекционных мероприятий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1124744"/>
            <a:ext cx="85137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-Проводятся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изменения  в образовательном процессе и процессе сопровождения обучающихся (календарно-тематические планы, рабочие программы, индивидуальные программы коррекции и др.), корректировка условий и форм обучения, методов и приёмов работы.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-Проводится  уточняющая диагностика.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случаях, если обучающийся не достигает планируемых результатов по программному материалу, находится на низком уровне развития ВПФ, школьным психолого-педагогическим консилиумом устанавливается дальнейший путь корректировки коррекционных мероприятий по предметам, или принимается решение о дальнейшей консультации на ПМПК.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коррекционной работы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70" y="1661882"/>
            <a:ext cx="91440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дифференцированный характер и могут определяться индивидуальными программами развития обучающихся.                Планируемые результаты коррекционной работы в процессе урочной и внеурочной деятельности включают в себя результаты текущего контроля, промежуточной аттестации. 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Достижения  обучающихся рассматриваются с учетом их предыдущих индивидуальных достижений, а не в сравнении с успеваемостью учеников класса. Это может быть накопительная оценка (на основе текущих оценок) собственных достижений ребенка, а также оценка на основе его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реализации программы коррекционной работы для  глухих,  слабослышащих и позднооглохших обучающихся   пятого года обучения (вариант 3)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25624"/>
            <a:ext cx="9036496" cy="477172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>
              <a:lnSpc>
                <a:spcPct val="170000"/>
              </a:lnSpc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программа направлена на развитие познавательной сферы, а также всего комплексного личностного развития   школьника со сниженным слухом и имеющего легкую умственную отсталость, что является важным условием их наиболее полноценного развития, овладения коммуникативными, предметными и социальными компетенциями, социальной адаптации и интеграции в обществе.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8868"/>
            <a:ext cx="9144000" cy="271464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i="1" dirty="0" smtClean="0"/>
              <a:t> </a:t>
            </a:r>
            <a:br>
              <a:rPr lang="ru-RU" sz="2400" b="1" i="1" dirty="0" smtClean="0"/>
            </a:br>
            <a:r>
              <a:rPr lang="ru-RU" sz="2400" b="1" i="1" dirty="0"/>
              <a:t> </a:t>
            </a:r>
            <a:r>
              <a:rPr lang="ru-RU" sz="2400" b="1" i="1" dirty="0" smtClean="0"/>
              <a:t>          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образовательные потребности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и развитие словесной речи (в устной и письменной форме) при использовании в качестве вспомогательных средств общения и обучения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дактильной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жестовой речи;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элементарных операций наглядно-образной мыслительной деятельности: сравнение, обобщение;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повышение уровня общего развития;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коррекция познавательной деятельности с широкой опорой на предметно-практическое обучение;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обеспечение формирования жизненных компетенций, способствующих получению образования и социальной адаптации обучающихся.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08" y="2571744"/>
            <a:ext cx="9144000" cy="271464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i="1" dirty="0" smtClean="0"/>
              <a:t>                                       </a:t>
            </a:r>
            <a:br>
              <a:rPr lang="ru-RU" sz="2400" b="1" i="1" dirty="0" smtClean="0"/>
            </a:br>
            <a:r>
              <a:rPr lang="ru-RU" sz="2400" b="1" i="1" dirty="0"/>
              <a:t> </a:t>
            </a:r>
            <a:r>
              <a:rPr lang="ru-RU" sz="2400" b="1" i="1" dirty="0" smtClean="0"/>
              <a:t>                                   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адаптированная  программа обучения;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специальные методы, приемы, способствующие усвоению знаний, умений и навыков;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дифференцированный подход;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индивидуальный подход к каждому обучаемому;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целенаправленные формы обучения и воспитания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речевого сотрудничества;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адекватной среды жизнедеятельности (опора на вариативные формы речи, остаточный слух и др.);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медицинских, психологических и социальных услуг.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3947" y="168315"/>
            <a:ext cx="497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слухоречевой среды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113" y="629980"/>
            <a:ext cx="85412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звукоусиливающей аппаратуры в ходе всего образовательно – коррекционного процесса: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беспроводная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FM- система,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стационарная звукоусиливающая аппаратура,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слуховые аппараты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кохлеарный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220" y="4365104"/>
            <a:ext cx="2893780" cy="214854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406" r="30646"/>
          <a:stretch/>
        </p:blipFill>
        <p:spPr>
          <a:xfrm>
            <a:off x="3563888" y="3599193"/>
            <a:ext cx="2439669" cy="23931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55393"/>
            <a:ext cx="344739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60648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предъявляемые педагогам, работающим с детьми,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имеющими нарушение слуха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слуховые и речевые возможности обучающихся.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использовать ЗУА.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Исправлять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учащихся навык самоконтроля за речью.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обучающихся к максимальной реализации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произносительных возможностей, естественной и выразительной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речи.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речи педагога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должна быть выразительной, эмоциональной,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соответствовать нормам литературного произношения.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материал должен произноситься голосом нормальной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высоты и силы, предъявляться в нормальном темпе (речь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 скандированная, произношение не утрированное)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5857"/>
            <a:ext cx="88924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РАБОТЕ НАД РЕЧЬЮ УЧАЩИХСЯ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Исправлять речевые, слуховые, произносительные ошибки на слух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-зрительно.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Следить за правильным речевым дыханием учащихся,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высотой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силой голоса, темпом речи.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Работать над слитностью, выразительностью, интонационной окрашенностью речи, над выработкой правильного логического ударения.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Внимание к речи учащихся должно осуществляться на протяжении всего дня: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уроках; на занятиях во внеурочное время, в режимные моменты.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502"/>
            <a:ext cx="9144000" cy="550072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/>
              <a:t>        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 smtClean="0"/>
              <a:t>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ОБРАЗОВАТЕЛЬНОЙ СРЕДЫ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разных форм словесной речи (устной, письменной,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дактильной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существование и взаимодействие двух языков и двух систем общения – языка жестов и языка слов (для глухих обучающихся);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неразрывное единство процессов овладения системой знаний, умений и навыков;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сенсорные способы восприятия информации: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биосен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сорное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слухозрительное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восприятие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моносенсорное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(слуховое) восприятие</a:t>
            </a:r>
            <a:r>
              <a:rPr lang="ru-RU" sz="20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43524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96" y="4077072"/>
            <a:ext cx="407084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2719</Words>
  <Application>Microsoft Office PowerPoint</Application>
  <PresentationFormat>Экран (4:3)</PresentationFormat>
  <Paragraphs>348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Вариант 3 -  глухие, слабослышащие и позднооглохшие дети с лёгкой формой умственной отсталости (легкой интеллектуальной недостаточностью)  и  дети с задержкой психического развития церебрально-органического происхождения  - низкая скорость протекания мыслительных процессов, невысокая работоспособность, низкий уровень учебных возможностей, снижение  познавательной  активности;  - невысокий  уровень волевого развития.  </vt:lpstr>
      <vt:lpstr>      Реализация АООП НОО вариантов 1.3., 2.3. с предусматривает создание специальных условий обучения и воспитания, позволяющих учитывать особые образовательные потребности  обучающихся с нарушением слуха и интеллектуальной недостаточностью.   Особые образовательные потребности - основа организации коррекционно-образовательного процесса  -трудности понимания обращенной речи, -особенность характера межличностной коммуникации,  -ограничение объема вербальной информации    </vt:lpstr>
      <vt:lpstr>                 Специальные образовательные потребности • формирование и развитие словесной речи (в устной и письменной форме) при использовании в качестве вспомогательных средств общения и обучения дактильной и жестовой речи; • формирование элементарных операций наглядно-образной мыслительной деятельности: сравнение, обобщение; • повышение уровня общего развития; • коррекция познавательной деятельности с широкой опорой на предметно-практическое обучение;  • обеспечение формирования жизненных компетенций, способствующих получению образования и социальной адаптации обучающихся.   </vt:lpstr>
      <vt:lpstr>                                                                                Специальные условия -  адаптированная  программа обучения; - специальные методы, приемы, способствующие усвоению знаний, умений и навыков; - дифференцированный подход; - индивидуальный подход к каждому обучаемому; - целенаправленные формы обучения и воспитания для активиза-  ции речевого сотрудничества; -создание адекватной среды жизнедеятельности (опора на вариативные формы речи, остаточный слух и др.); - предоставление медицинских, психологических и социальных услуг.    </vt:lpstr>
      <vt:lpstr>Презентация PowerPoint</vt:lpstr>
      <vt:lpstr>Презентация PowerPoint</vt:lpstr>
      <vt:lpstr>Презентация PowerPoint</vt:lpstr>
      <vt:lpstr>                          ОСОБЕННОСТИ ОБРАЗОВАТЕЛЬНОЙ СРЕДЫ - использование разных форм словесной речи (устной, письменной, дактильной); - существование и взаимодействие двух языков и двух систем общения – языка жестов и языка слов (для глухих обучающихся); - неразрывное единство процессов овладения системой знаний, умений и навыков;  - сенсорные способы восприятия информации: биосен- сорное (слухозрительное) восприятие и моносенсорное (слуховое) восприятие.      </vt:lpstr>
      <vt:lpstr>                                СПЕЦИФИЧЕСКИЕ ПРИНЦИПЫ ОБУЧЕНИЯ  -  принцип усвоения основ наук в единстве с усвоением родного языка; -  принцип интенсификации развития слухового восприятия в единстве с развитием произносительной стороны устной речи;   -принцип активизации речевого общения;  - принцип деятельностного подхода;  -принцип пропедевтики и концентричности.   </vt:lpstr>
      <vt:lpstr>      Программа коррекционной работы -  структурный компонент адаптированной  основной    образовательной программы (АООП).        Цель: оказание комплексной психолого – педагогической помощи обучающимся с нарушенным слухом в освоении  общеобразовательной программы 5-го класса, в коррекции недостатков в общем и слухоречевом развитии, в их социальной адаптации.     </vt:lpstr>
      <vt:lpstr>                   Задачи программы коррекционной работы  - выявление особых образовательных потребностей  обучающихся с нарушением слуха; - организация специальных условий образования; - осуществление индивидуально ориентированной психолого-медико-педагогической помощи обучающимся; - оказание коррекционной помощи в овладении общеобразовательной программой 5-го класса, организация коррекционно-развивающих  индивидуальных  занятий; - организация специальной психолого-педагогической помощи в формировании полноценной жизненной компетенции обучающихся; - создание благоприятных условий для наиболее полноценного личностного развития, приобщения к социокультурным нормам, традициям семьи, общества и государства; - оказание консультативной и методической помощи родителям (законным представителям)  обучающихся.    </vt:lpstr>
      <vt:lpstr> </vt:lpstr>
      <vt:lpstr>        </vt:lpstr>
      <vt:lpstr>   Психолого-педагогическое сопровождение  обучающихся   с нарушением слуха осуществляется  по следующим направлениям           </vt:lpstr>
      <vt:lpstr>Презентация PowerPoint</vt:lpstr>
      <vt:lpstr>        </vt:lpstr>
      <vt:lpstr>        </vt:lpstr>
      <vt:lpstr>        </vt:lpstr>
      <vt:lpstr>        </vt:lpstr>
      <vt:lpstr>    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     </vt:lpstr>
      <vt:lpstr>Презентация PowerPoint</vt:lpstr>
      <vt:lpstr>Презентация PowerPoint</vt:lpstr>
      <vt:lpstr>Этап    корректировки коррекционных мероприятий  </vt:lpstr>
      <vt:lpstr>Планируемые результаты коррекционной работы </vt:lpstr>
      <vt:lpstr>  Особенности реализации программы коррекционной работы для  глухих,  слабослышащих и позднооглохших обучающихся   пятого года обучения (вариант 3)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Лиля</dc:creator>
  <cp:lastModifiedBy>Учитель</cp:lastModifiedBy>
  <cp:revision>108</cp:revision>
  <dcterms:created xsi:type="dcterms:W3CDTF">2019-09-25T15:51:06Z</dcterms:created>
  <dcterms:modified xsi:type="dcterms:W3CDTF">2020-10-14T03:50:23Z</dcterms:modified>
</cp:coreProperties>
</file>