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3" r:id="rId6"/>
    <p:sldId id="258" r:id="rId7"/>
    <p:sldId id="259" r:id="rId8"/>
    <p:sldId id="260" r:id="rId9"/>
    <p:sldId id="261" r:id="rId10"/>
    <p:sldId id="262" r:id="rId11"/>
    <p:sldId id="266" r:id="rId12"/>
    <p:sldId id="270" r:id="rId13"/>
    <p:sldId id="271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98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2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94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62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00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45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79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69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05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38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94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F4988-01EE-4B22-A481-8A9CA14B1AC4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ED293-24C9-4694-86E6-CB75945F0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9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Коррекционно-развивающие подходы в работе учителя с обучающимися с тяжелыми нарушениями речи в соответствии с требованиями ФГОС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56538"/>
            <a:ext cx="9144000" cy="1301262"/>
          </a:xfrm>
        </p:spPr>
        <p:txBody>
          <a:bodyPr>
            <a:normAutofit fontScale="92500" lnSpcReduction="20000"/>
          </a:bodyPr>
          <a:lstStyle/>
          <a:p>
            <a:endParaRPr lang="ru-RU" i="1" dirty="0" smtClean="0"/>
          </a:p>
          <a:p>
            <a:r>
              <a:rPr lang="ru-RU" i="1" dirty="0" err="1" smtClean="0"/>
              <a:t>Скорынина</a:t>
            </a:r>
            <a:r>
              <a:rPr lang="ru-RU" i="1" dirty="0" smtClean="0"/>
              <a:t> Ольга Витальевна, </a:t>
            </a:r>
          </a:p>
          <a:p>
            <a:r>
              <a:rPr lang="ru-RU" i="1" dirty="0" smtClean="0"/>
              <a:t>учитель МБОУ «Школа - интернат №4 для обучающихся с ограниченными возможностями здоровья» г. Перми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1583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текстом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0" y="2118945"/>
            <a:ext cx="8150469" cy="4058017"/>
          </a:xfrm>
        </p:spPr>
        <p:txBody>
          <a:bodyPr/>
          <a:lstStyle/>
          <a:p>
            <a:pPr marL="0" lv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анятие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текста   или  письмо под диктовку</a:t>
            </a:r>
          </a:p>
          <a:p>
            <a:pPr marL="0" lv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Восстановить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</a:t>
            </a:r>
          </a:p>
          <a:p>
            <a:pPr mar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Расставить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в таком порядке, чтобы получился связный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</a:p>
          <a:p>
            <a:pPr mar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слов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предложения</a:t>
            </a:r>
          </a:p>
          <a:p>
            <a:pPr mar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подходящие по смыслу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</a:t>
            </a:r>
          </a:p>
          <a:p>
            <a:pPr mar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Дописать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0631"/>
            <a:ext cx="4437185" cy="5526332"/>
          </a:xfrm>
        </p:spPr>
        <p:txBody>
          <a:bodyPr>
            <a:normAutofit/>
          </a:bodyPr>
          <a:lstStyle/>
          <a:p>
            <a:pPr marL="0" indent="457200" algn="ctr"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Настоящая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</a:t>
            </a:r>
          </a:p>
          <a:p>
            <a:pPr marL="0" indent="457200" algn="ctr">
              <a:spcBef>
                <a:spcPts val="0"/>
              </a:spcBef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лесном озере остались зимовать прекрасные лебеди. Озеро находилось в километре от деревни. Холод сковал озеро ледяной корой. Без воды и пищи птицам грозила гибель.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Ребятишки из деревни решили спасти редких птиц. Они разобрали их по домам. Зимние месяцы лебеди провели в сарае. Они жили там вместе с домашними птицами. Школьники носили им корм, ухаживали за лебедями. В тепле чудесные птицы не погибли.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Пришла весна. Дети отнесли лебедей на лесное озеро. Там лебеди стали ждать родных из теплых стран. (79 слов)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89883" y="650631"/>
            <a:ext cx="4308231" cy="4066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romanUcPeriod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Восстанови смысловые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Ребятишки из деревни решили спасти редких птиц. Они разобрали их по домам. Зимние месяцы лебеди провели в сарае. Они жили там вместе с домашними птицами. Школьники носили им корм, ухаживали за лебедями. В тепле чудесные птицы не погибли.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Пришла весна. Дети отнесли лебедей на лесное озеро. Там лебеди стали ждать родных из теплых стран.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лесном озере остались зимовать прекрасные лебеди. Озеро находилось в километре от деревни. Холод сковал озеро ледяной корой. Без воды и пищи птицам грозила гибель.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9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015" y="386863"/>
            <a:ext cx="4665785" cy="5873260"/>
          </a:xfrm>
        </p:spPr>
        <p:txBody>
          <a:bodyPr>
            <a:no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Расставь предложения в таком порядке, чтобы получился связный текст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Настоящая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разобрали их по домам.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Школьники носили им корм, ухаживали за лебедями.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лебеди стали ждать родных из теплых стран.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лесном озере остались зимовать прекрасные лебеди.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 сковал озеро ледяной корой.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Зимние месяцы лебеди провели в сарае.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Озеро находилось в километре от деревни.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отнесли лебедей на лесное озеро.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Пришла весна.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воды и пищи птицам грозила гибель.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тепле чудесные птицы не погибли.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Ребятишки из деревни решили спасти редких птиц.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жили там вместе с домашними птицами.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03022" y="386863"/>
            <a:ext cx="48621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 данных слов составь предложения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Настоящая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забота.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Лебеди, на, остались, зимовать, лесном,  прекрасные, озере.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Деревни, километре, озеро, в, находилось,  от.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Ледяной, холод, корой, озеро, сковал.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И, птицам, без, грозила, воды, пищи, гибель.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Спасти, деревни, ребятишки, редких, из, решили, птиц.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Они, домам, их, разобрали, по.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Провели, месяцы, лебеди, зимние, в, сарае.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Они, домашними, вместе, птицами, жили, там, с.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Корм, школьники, лебедями, носили, ухаживали, им, за.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Птицы, не, в, тепле, погибли, чудесные.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Пришла весна.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Дети, озеро, лебедей, на, отнесли, лесное.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Стран, там, ждать, теплых, лебеди, стали, родных, из.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74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469" y="471609"/>
            <a:ext cx="4780085" cy="600832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Вставь подходящие по смыслу глаголы.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Настоящая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лесном озере    ………   зимовать прекрасные лебеди. Озеро …………   в километре от деревни. Холод   ………   озеро ледяной корой. Без воды и пищи птицам   …….. гибель.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Ребятишки из деревни    ………   редких птиц. Они    ……… их по домам. Зимние месяцы лебеди     ………   в сарае. Они    …….. там вместе с домашними птицами. Школьники    ……..  им корм,    ……..   за лебедями. В тепле чудесные птицы  ……….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 весна. Дети    …….. лебедей на лесное озеро. Там лебеди    ……….. родных из теплых стран. 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для справок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Пришла, не погибли, грозила, провели, находилось, сковал, носили, отнесли, жили, ухаживали, стали ждать, остались, решили спасти,  разобрали,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53554" y="402684"/>
            <a:ext cx="4457700" cy="5657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Допиши окончания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Настоящая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забота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озер..   остались зимовать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прекрасн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. Озер.. находилось в километре от деревни... . Холод.. сковал озеро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ледян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….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. Без воды и пищи птиц…  грозил..  гибель.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Ребятишк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из деревни решили спасти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птиц. Они разобрали их по дом….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Зимн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месяц..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 провели в сарае. Они жили там вместе 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 птиц… . Школьник…  носили им корм, ухаживали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. В тепле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чудесн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птиц..  не погибли.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Пришл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. Дети отнесли лебедей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озер.. . Там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 стали ждать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из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 стран… 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76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800100"/>
            <a:ext cx="7338646" cy="537686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выполнению комплексных  работ важно потому, что оно позволяет   формировать умения переноса знаний и способов учебных действий, полученных в одних предметах, на другие учебные ситуации и задачи, т.е. способствовать развитию как разнообразных важнейших предметных аспектов обучения чтению и письму, так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уровня компетентности ребенка в решении разнообразных проблем.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работы дают возможность развитию важнейших универсальных способов действий, как рефлексия, способность 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самоконтролю,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самокоррекции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873" y="2145323"/>
            <a:ext cx="2544428" cy="349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66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6815"/>
            <a:ext cx="10515600" cy="5280148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Коррекционно-развивающие подходы в работе учителя с обучающимися с тяжелыми нарушениями речи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начальной школе без преувеличения можно считать стержневыми  в формировании образовательных результатов младших школьников: личностных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 того, как научатся  дети в начальной школе работать с текстом, с информацией, зависит их успешность во всех предметных областях в среднем звене и старших классах. А от того, насколько они будут способны получать удовольствие от чтения текстов, сопереживать событиям и персонажам, зависит во многом выбор ими нравственных ориентиров.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5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549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Спасибо    за    внимание!</a:t>
            </a:r>
            <a:endParaRPr lang="ru-RU" sz="60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0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200" i="1" dirty="0"/>
              <a:t>«Уметь читать в широком смысле этого слова – значит,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i="1" dirty="0"/>
              <a:t>извлечь из мертвой буквы живой смысл»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i="1" dirty="0"/>
              <a:t>К.Д. Ушинский</a:t>
            </a:r>
            <a:endParaRPr lang="ru-RU" sz="3200" dirty="0"/>
          </a:p>
        </p:txBody>
      </p:sp>
      <p:pic>
        <p:nvPicPr>
          <p:cNvPr id="1026" name="Picture 2" descr="Картинки школы и класс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742" y="2513476"/>
            <a:ext cx="2909455" cy="313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02822" y="2641926"/>
            <a:ext cx="6350978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того чтобы ребенок мог успешно учиться в школе в первую очередь ему необходимо овладеть основными учебными навыками: чтением, письмом и счетом. Можно сказать, что именно они являются основой всего образования.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3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6915" y="1090246"/>
            <a:ext cx="8845062" cy="5086717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Уверенное владение навыком чтения является одним из основных условий успешности детей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труд. Задача педагогов - сделать его более   продуктивным.</a:t>
            </a:r>
          </a:p>
          <a:p>
            <a:pPr marL="0" indent="45720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беглого, осознанного и выразительного чтения закладывается в начальных классах.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34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4946" y="2215662"/>
            <a:ext cx="6724374" cy="3334788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ебёнок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читает очень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литература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числе самых нелюбимых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 и не запоминает, что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читает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Статистика дня: 79% российских школьников испытывают стресс из-за оцено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22" y="356394"/>
            <a:ext cx="2901463" cy="193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93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100" y="703385"/>
            <a:ext cx="10515600" cy="923191"/>
          </a:xfrm>
        </p:spPr>
        <p:txBody>
          <a:bodyPr>
            <a:noAutofit/>
          </a:bodyPr>
          <a:lstStyle/>
          <a:p>
            <a:pPr indent="4572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сложившейся ситуации отрицательными факторами,  влияющими на объем и качество чтения младших школьников, являются: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4162" y="2048609"/>
            <a:ext cx="9709638" cy="4128354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елевидение, телефоны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компьютеры,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не способствуют мотивации чтения художественной литературы;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разноуровневая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 библиотек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дома, родители не читают вместе с детьми.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затрудняют процесс формирования осознанности чтения у младших 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37002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2423" y="808892"/>
            <a:ext cx="9551377" cy="88179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является сложным актом, который включает в себя: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514350" indent="-51435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– правильное и быстрое восприятие и озвучивание слов, основанное на связи между зрительными образами, с одной стороны, и акустическими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речедвигательными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другой.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Процесс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 смысла читаемого – извлечение смысла, содержания.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96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тормозящие скорость чтения: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1856"/>
            <a:ext cx="10515600" cy="4351338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 деятельности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скорость, с которой работают психические процессы: память, внимание, восприятие, мышление, воображение. Это количество операций, действий, движений, которые выполняет человек за единицу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зрительного восприятия или неразвитость артикуляционного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звукобуквенного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арушение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литературного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«забота» родителей.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52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8215"/>
            <a:ext cx="10515600" cy="5508748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стандарте начального общего образования особо отмечено, что к концу 4 класса учащиеся должны овладеть первоначальными умениями поиска, передачи, хранения и понимания информации в различных источниках.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умений полноценного чтения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к решению таких познавательных и коммуникативных задач, как понимание текста (общее, полное и критическое),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конкретной информации,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восстановление широкого контекста, интерпретация, комментирование текста и др. </a:t>
            </a:r>
          </a:p>
        </p:txBody>
      </p:sp>
    </p:spTree>
    <p:extLst>
      <p:ext uri="{BB962C8B-B14F-4D97-AF65-F5344CB8AC3E}">
        <p14:creationId xmlns:p14="http://schemas.microsoft.com/office/powerpoint/2010/main" val="28284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героев </a:t>
            </a:r>
            <a:r>
              <a:rPr lang="ru-RU" alt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произведения</a:t>
            </a:r>
            <a:br>
              <a:rPr lang="ru-RU" alt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 …………………   </a:t>
            </a:r>
            <a:r>
              <a:rPr lang="ru-RU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Название   произведения  ……………………… 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336260"/>
              </p:ext>
            </p:extLst>
          </p:nvPr>
        </p:nvGraphicFramePr>
        <p:xfrm>
          <a:off x="905607" y="2154115"/>
          <a:ext cx="10788161" cy="2940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5370">
                  <a:extLst>
                    <a:ext uri="{9D8B030D-6E8A-4147-A177-3AD203B41FA5}">
                      <a16:colId xmlns:a16="http://schemas.microsoft.com/office/drawing/2014/main" val="572875413"/>
                    </a:ext>
                  </a:extLst>
                </a:gridCol>
                <a:gridCol w="1872761">
                  <a:extLst>
                    <a:ext uri="{9D8B030D-6E8A-4147-A177-3AD203B41FA5}">
                      <a16:colId xmlns:a16="http://schemas.microsoft.com/office/drawing/2014/main" val="997056449"/>
                    </a:ext>
                  </a:extLst>
                </a:gridCol>
                <a:gridCol w="2233247">
                  <a:extLst>
                    <a:ext uri="{9D8B030D-6E8A-4147-A177-3AD203B41FA5}">
                      <a16:colId xmlns:a16="http://schemas.microsoft.com/office/drawing/2014/main" val="2432125136"/>
                    </a:ext>
                  </a:extLst>
                </a:gridCol>
                <a:gridCol w="2312377">
                  <a:extLst>
                    <a:ext uri="{9D8B030D-6E8A-4147-A177-3AD203B41FA5}">
                      <a16:colId xmlns:a16="http://schemas.microsoft.com/office/drawing/2014/main" val="3009130328"/>
                    </a:ext>
                  </a:extLst>
                </a:gridCol>
                <a:gridCol w="2734406">
                  <a:extLst>
                    <a:ext uri="{9D8B030D-6E8A-4147-A177-3AD203B41FA5}">
                      <a16:colId xmlns:a16="http://schemas.microsoft.com/office/drawing/2014/main" val="4181499439"/>
                    </a:ext>
                  </a:extLst>
                </a:gridCol>
              </a:tblGrid>
              <a:tr h="891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Герой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Что делает?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Где происходит действие?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Почему он так делает?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Как я отношусь к его действиям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0466"/>
                  </a:ext>
                </a:extLst>
              </a:tr>
              <a:tr h="1570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5465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3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1312</Words>
  <Application>Microsoft Office PowerPoint</Application>
  <PresentationFormat>Широкоэкранный</PresentationFormat>
  <Paragraphs>128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Impact</vt:lpstr>
      <vt:lpstr>Times New Roman</vt:lpstr>
      <vt:lpstr>Тема Office</vt:lpstr>
      <vt:lpstr>Коррекционно-развивающие подходы в работе учителя с обучающимися с тяжелыми нарушениями речи в соответствии с требованиями ФГОС</vt:lpstr>
      <vt:lpstr>«Уметь читать в широком смысле этого слова – значит, извлечь из мертвой буквы живой смысл»  К.Д. Ушинский</vt:lpstr>
      <vt:lpstr>Презентация PowerPoint</vt:lpstr>
      <vt:lpstr>Презентация PowerPoint</vt:lpstr>
      <vt:lpstr>В сложившейся ситуации отрицательными факторами,  влияющими на объем и качество чтения младших школьников, являются:</vt:lpstr>
      <vt:lpstr>Чтение является сложным актом, который включает в себя: </vt:lpstr>
      <vt:lpstr>Причины, тормозящие скорость чтения:</vt:lpstr>
      <vt:lpstr>Презентация PowerPoint</vt:lpstr>
      <vt:lpstr>Характеристика героев произведения   Автор …………………         Название   произведения  ………………………  </vt:lpstr>
      <vt:lpstr>Работа с текстом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Коррекционно-развивающие подходы в работе учителя с обучающимися с тяжелыми нарушениями речи в соответствии с требованиями ФГОС</dc:title>
  <dc:creator>Пользователь</dc:creator>
  <cp:lastModifiedBy>Пользователь</cp:lastModifiedBy>
  <cp:revision>14</cp:revision>
  <dcterms:created xsi:type="dcterms:W3CDTF">2020-10-19T18:29:44Z</dcterms:created>
  <dcterms:modified xsi:type="dcterms:W3CDTF">2020-10-20T19:13:07Z</dcterms:modified>
</cp:coreProperties>
</file>