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8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2" r:id="rId10"/>
    <p:sldId id="257" r:id="rId11"/>
    <p:sldId id="266" r:id="rId12"/>
    <p:sldId id="327" r:id="rId13"/>
    <p:sldId id="355" r:id="rId14"/>
    <p:sldId id="356" r:id="rId15"/>
    <p:sldId id="357" r:id="rId16"/>
    <p:sldId id="358" r:id="rId17"/>
    <p:sldId id="333" r:id="rId18"/>
    <p:sldId id="354" r:id="rId19"/>
    <p:sldId id="332" r:id="rId20"/>
    <p:sldId id="269" r:id="rId21"/>
    <p:sldId id="334" r:id="rId22"/>
    <p:sldId id="318" r:id="rId23"/>
    <p:sldId id="360" r:id="rId24"/>
    <p:sldId id="361" r:id="rId25"/>
    <p:sldId id="362" r:id="rId26"/>
    <p:sldId id="363" r:id="rId27"/>
    <p:sldId id="36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4660"/>
  </p:normalViewPr>
  <p:slideViewPr>
    <p:cSldViewPr>
      <p:cViewPr varScale="1">
        <p:scale>
          <a:sx n="68" d="100"/>
          <a:sy n="68" d="100"/>
        </p:scale>
        <p:origin x="16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file:///I:\ColorVector\C-41%20Skole,%20undervisning\C41-07.ex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8226290" cy="216024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Особенности преподавания предмета «География» в классе для обучающихся с НОДА.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2246" y="3429000"/>
            <a:ext cx="6560234" cy="3240360"/>
          </a:xfrm>
        </p:spPr>
        <p:txBody>
          <a:bodyPr>
            <a:normAutofit fontScale="92500" lnSpcReduction="10000"/>
          </a:bodyPr>
          <a:lstStyle/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</a:pPr>
            <a:r>
              <a:rPr lang="ru-RU" kern="0" dirty="0">
                <a:solidFill>
                  <a:srgbClr val="FFFFFF"/>
                </a:solidFill>
                <a:cs typeface="Arial"/>
              </a:rPr>
              <a:t>Каменских Светлана Михайловна,</a:t>
            </a:r>
          </a:p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</a:pPr>
            <a:r>
              <a:rPr lang="ru-RU" kern="0" dirty="0">
                <a:solidFill>
                  <a:srgbClr val="FFFFFF"/>
                </a:solidFill>
                <a:cs typeface="Arial"/>
              </a:rPr>
              <a:t>учитель химии и географии</a:t>
            </a:r>
            <a:r>
              <a:rPr lang="en-US" kern="0" dirty="0">
                <a:solidFill>
                  <a:srgbClr val="FFFFFF"/>
                </a:solidFill>
                <a:cs typeface="Arial"/>
              </a:rPr>
              <a:t> </a:t>
            </a:r>
            <a:endParaRPr lang="ru-RU" kern="0" dirty="0">
              <a:solidFill>
                <a:srgbClr val="FFFFFF"/>
              </a:solidFill>
              <a:cs typeface="Arial"/>
            </a:endParaRPr>
          </a:p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</a:pPr>
            <a:r>
              <a:rPr lang="ru-RU" kern="0" dirty="0">
                <a:solidFill>
                  <a:srgbClr val="FFFFFF"/>
                </a:solidFill>
                <a:cs typeface="Arial"/>
              </a:rPr>
              <a:t>высшей квалификационной категории,</a:t>
            </a:r>
          </a:p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</a:pPr>
            <a:r>
              <a:rPr lang="ru-RU" kern="0" dirty="0">
                <a:solidFill>
                  <a:srgbClr val="FFFFFF"/>
                </a:solidFill>
                <a:cs typeface="Arial"/>
              </a:rPr>
              <a:t> МБОУ «Школа-интернат № 4 </a:t>
            </a:r>
          </a:p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</a:pPr>
            <a:r>
              <a:rPr lang="ru-RU" kern="0" dirty="0">
                <a:solidFill>
                  <a:srgbClr val="FFFFFF"/>
                </a:solidFill>
                <a:cs typeface="Arial"/>
              </a:rPr>
              <a:t>для обучающихся с ОВЗ» </a:t>
            </a:r>
          </a:p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</a:pPr>
            <a:r>
              <a:rPr lang="ru-RU" kern="0" dirty="0">
                <a:solidFill>
                  <a:srgbClr val="FFFFFF"/>
                </a:solidFill>
                <a:cs typeface="Arial"/>
              </a:rPr>
              <a:t> г. Перми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327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45624" cy="1008112"/>
          </a:xfrm>
        </p:spPr>
        <p:txBody>
          <a:bodyPr>
            <a:noAutofit/>
          </a:bodyPr>
          <a:lstStyle/>
          <a:p>
            <a:pPr algn="ctr"/>
            <a:r>
              <a:rPr lang="ru-RU" sz="4000" b="1" kern="0" dirty="0">
                <a:solidFill>
                  <a:srgbClr val="B9EF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Типичные затруднения </a:t>
            </a:r>
            <a:br>
              <a:rPr lang="ru-RU" sz="4000" b="1" kern="0" dirty="0">
                <a:solidFill>
                  <a:srgbClr val="B9EF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</a:br>
            <a:r>
              <a:rPr lang="ru-RU" sz="4000" b="1" kern="0" dirty="0">
                <a:solidFill>
                  <a:srgbClr val="B9EF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у обучающихся с НОДА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3"/>
            <a:ext cx="8856984" cy="4968551"/>
          </a:xfrm>
        </p:spPr>
        <p:txBody>
          <a:bodyPr>
            <a:normAutofit fontScale="77500" lnSpcReduction="20000"/>
          </a:bodyPr>
          <a:lstStyle/>
          <a:p>
            <a:pPr marL="285750" lvl="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 typeface="Wingdings" pitchFamily="2" charset="2"/>
              <a:buChar char="Ø"/>
              <a:defRPr/>
            </a:pPr>
            <a:r>
              <a:rPr lang="ru-RU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отсутствует мотивация к познавательной деятельности;</a:t>
            </a:r>
          </a:p>
          <a:p>
            <a:pPr marL="285750" lvl="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 typeface="Wingdings" pitchFamily="2" charset="2"/>
              <a:buChar char="Ø"/>
              <a:defRPr/>
            </a:pPr>
            <a:r>
              <a:rPr lang="ru-RU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темп выполнения заданий очень низкий;</a:t>
            </a:r>
          </a:p>
          <a:p>
            <a:pPr marL="285750" lvl="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 typeface="Wingdings" pitchFamily="2" charset="2"/>
              <a:buChar char="Ø"/>
              <a:defRPr/>
            </a:pPr>
            <a:r>
              <a:rPr lang="ru-RU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нуждаются в постоянной помощи взрослого;</a:t>
            </a:r>
          </a:p>
          <a:p>
            <a:pPr marL="285750" lvl="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 typeface="Wingdings" pitchFamily="2" charset="2"/>
              <a:buChar char="Ø"/>
              <a:defRPr/>
            </a:pPr>
            <a:r>
              <a:rPr lang="ru-RU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низкий уровень развития свойств внимания (устойчивость, концентрация, переключение);</a:t>
            </a:r>
          </a:p>
          <a:p>
            <a:pPr marL="285750" lvl="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 typeface="Wingdings" pitchFamily="2" charset="2"/>
              <a:buChar char="Ø"/>
              <a:defRPr/>
            </a:pPr>
            <a:r>
              <a:rPr lang="ru-RU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низкий уровень развития речи, мышления (классификация, аналогии);</a:t>
            </a:r>
          </a:p>
          <a:p>
            <a:pPr marL="285750" lvl="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 typeface="Wingdings" pitchFamily="2" charset="2"/>
              <a:buChar char="Ø"/>
              <a:defRPr/>
            </a:pPr>
            <a:r>
              <a:rPr lang="ru-RU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трудности в понимании инструкции;</a:t>
            </a:r>
          </a:p>
          <a:p>
            <a:pPr marL="285750" lvl="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 typeface="Wingdings" pitchFamily="2" charset="2"/>
              <a:buChar char="Ø"/>
              <a:defRPr/>
            </a:pPr>
            <a:r>
              <a:rPr lang="ru-RU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инфантилизм;</a:t>
            </a:r>
          </a:p>
          <a:p>
            <a:pPr marL="285750" lvl="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 typeface="Wingdings" pitchFamily="2" charset="2"/>
              <a:buChar char="Ø"/>
              <a:defRPr/>
            </a:pPr>
            <a:r>
              <a:rPr lang="ru-RU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нарушения координации движений;</a:t>
            </a:r>
          </a:p>
          <a:p>
            <a:pPr marL="285750" lvl="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 typeface="Wingdings" pitchFamily="2" charset="2"/>
              <a:buChar char="Ø"/>
              <a:defRPr/>
            </a:pPr>
            <a:r>
              <a:rPr lang="ru-RU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низкая самооценка;</a:t>
            </a:r>
          </a:p>
          <a:p>
            <a:pPr marL="285750" lvl="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 typeface="Wingdings" pitchFamily="2" charset="2"/>
              <a:buChar char="Ø"/>
              <a:defRPr/>
            </a:pPr>
            <a:r>
              <a:rPr lang="ru-RU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повышенная тревожность;</a:t>
            </a:r>
          </a:p>
          <a:p>
            <a:pPr marL="285750" lvl="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 typeface="Wingdings" pitchFamily="2" charset="2"/>
              <a:buChar char="Ø"/>
              <a:defRPr/>
            </a:pPr>
            <a:r>
              <a:rPr lang="ru-RU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высокий уровень </a:t>
            </a:r>
            <a:r>
              <a:rPr lang="ru-RU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психомышечного</a:t>
            </a:r>
            <a:r>
              <a:rPr lang="ru-RU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напряжения.</a:t>
            </a:r>
          </a:p>
          <a:p>
            <a:pPr marL="285750" lvl="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 typeface="Wingdings" pitchFamily="2" charset="2"/>
              <a:buChar char="Ø"/>
              <a:defRPr/>
            </a:pPr>
            <a:r>
              <a:rPr lang="ru-RU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низкий уровень развития мелкой и крупной моторики.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30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407813"/>
          </a:xfrm>
        </p:spPr>
        <p:txBody>
          <a:bodyPr/>
          <a:lstStyle/>
          <a:p>
            <a:r>
              <a:rPr lang="ru-RU" dirty="0"/>
              <a:t>У некоторых учащихся затруднения при усвоении программного материала по географии (расположение частей света, направление течения рек и т.д.) могут быть вызваны недостаточной сформированностью пространственного воображения и памяти, наиболее ярко это проявляется при работе с контурными картами.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195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20CF7-4996-43AC-B564-2ED395A09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>
                <a:solidFill>
                  <a:srgbClr val="FFC000"/>
                </a:solidFill>
              </a:rPr>
              <a:t>Причины трудностей </a:t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>при работе с текстом.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89D82125-2D53-4B28-B677-38DE9C655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tx2"/>
                </a:solidFill>
              </a:rPr>
              <a:t>Учащиеся не умеют понять прочитанное, т.к. плохо читают!</a:t>
            </a:r>
          </a:p>
          <a:p>
            <a:pPr>
              <a:defRPr/>
            </a:pPr>
            <a:r>
              <a:rPr lang="ru-RU" b="1" dirty="0">
                <a:solidFill>
                  <a:schemeClr val="tx2"/>
                </a:solidFill>
              </a:rPr>
              <a:t>Не умеют осмысливать прочитанное.</a:t>
            </a:r>
          </a:p>
          <a:p>
            <a:pPr>
              <a:defRPr/>
            </a:pPr>
            <a:r>
              <a:rPr lang="ru-RU" b="1" dirty="0">
                <a:solidFill>
                  <a:schemeClr val="tx2"/>
                </a:solidFill>
              </a:rPr>
              <a:t>Нет внутренней мотивации к чтению текста.</a:t>
            </a:r>
          </a:p>
          <a:p>
            <a:pPr>
              <a:defRPr/>
            </a:pPr>
            <a:r>
              <a:rPr lang="ru-RU" b="1" dirty="0">
                <a:solidFill>
                  <a:schemeClr val="tx2"/>
                </a:solidFill>
              </a:rPr>
              <a:t>Нет желания обдумывать и анализировать прочитанное.</a:t>
            </a:r>
          </a:p>
          <a:p>
            <a:pPr>
              <a:defRPr/>
            </a:pPr>
            <a:r>
              <a:rPr lang="ru-RU" b="1" dirty="0">
                <a:solidFill>
                  <a:schemeClr val="tx2"/>
                </a:solidFill>
              </a:rPr>
              <a:t>Не могут грамотно работать с информацией.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" name="Picture 5" descr="C41-07">
            <a:hlinkClick r:id="rId2" action="ppaction://hlinkfile"/>
            <a:extLst>
              <a:ext uri="{FF2B5EF4-FFF2-40B4-BE49-F238E27FC236}">
                <a16:creationId xmlns:a16="http://schemas.microsoft.com/office/drawing/2014/main" id="{D7A20478-E667-4E5B-8625-B89AB9EC8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98" y="3962400"/>
            <a:ext cx="1804951" cy="221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E6AEE5-4B06-43C2-BF87-100314620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8073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100" b="1" dirty="0">
                <a:solidFill>
                  <a:srgbClr val="FFC000"/>
                </a:solidFill>
              </a:rPr>
              <a:t>Виды работ с учебником, направленные </a:t>
            </a:r>
            <a:br>
              <a:rPr lang="ru-RU" altLang="ru-RU" sz="3100" b="1" dirty="0">
                <a:solidFill>
                  <a:srgbClr val="FFC000"/>
                </a:solidFill>
              </a:rPr>
            </a:br>
            <a:r>
              <a:rPr lang="ru-RU" altLang="ru-RU" sz="3100" b="1" dirty="0">
                <a:solidFill>
                  <a:srgbClr val="FFC000"/>
                </a:solidFill>
              </a:rPr>
              <a:t>на формирование и развитие УУД</a:t>
            </a:r>
            <a:br>
              <a:rPr lang="ru-RU" altLang="ru-RU" sz="4800" b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CD0C3A-C70A-4961-B6B3-69E4A6FE3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ru-RU" altLang="ru-RU" b="1" dirty="0">
                <a:solidFill>
                  <a:srgbClr val="0000FF"/>
                </a:solidFill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ru-RU" altLang="ru-RU" dirty="0"/>
              <a:t> </a:t>
            </a:r>
            <a:r>
              <a:rPr lang="ru-RU" altLang="ru-RU" sz="3600" dirty="0"/>
              <a:t>чтение и пересказ </a:t>
            </a:r>
          </a:p>
          <a:p>
            <a:pPr eaLnBrk="1" hangingPunct="1">
              <a:buFontTx/>
              <a:buChar char="•"/>
            </a:pPr>
            <a:r>
              <a:rPr lang="ru-RU" altLang="ru-RU" sz="3600" dirty="0"/>
              <a:t> выборочное чтение</a:t>
            </a:r>
          </a:p>
          <a:p>
            <a:pPr eaLnBrk="1" hangingPunct="1">
              <a:buFontTx/>
              <a:buChar char="•"/>
            </a:pPr>
            <a:r>
              <a:rPr lang="ru-RU" altLang="ru-RU" sz="3600" dirty="0"/>
              <a:t> выделение главной мысли</a:t>
            </a:r>
          </a:p>
          <a:p>
            <a:pPr eaLnBrk="1" hangingPunct="1">
              <a:buFontTx/>
              <a:buChar char="•"/>
            </a:pPr>
            <a:r>
              <a:rPr lang="ru-RU" altLang="ru-RU" sz="3600" dirty="0"/>
              <a:t>конспектирование</a:t>
            </a:r>
          </a:p>
          <a:p>
            <a:pPr eaLnBrk="1" hangingPunct="1">
              <a:buFontTx/>
              <a:buChar char="•"/>
            </a:pPr>
            <a:r>
              <a:rPr lang="ru-RU" altLang="ru-RU" sz="3600" dirty="0"/>
              <a:t>комментированное чтение</a:t>
            </a:r>
          </a:p>
          <a:p>
            <a:pPr eaLnBrk="1" hangingPunct="1">
              <a:buFontTx/>
              <a:buChar char="•"/>
            </a:pPr>
            <a:endParaRPr lang="ru-RU" altLang="ru-RU" sz="3600" dirty="0"/>
          </a:p>
          <a:p>
            <a:pPr>
              <a:buFontTx/>
              <a:buChar char="•"/>
            </a:pPr>
            <a:r>
              <a:rPr lang="ru-RU" altLang="ru-RU" sz="3600" dirty="0"/>
              <a:t>нахождение в тексте ключевых слов и терминов</a:t>
            </a:r>
          </a:p>
          <a:p>
            <a:pPr eaLnBrk="1" hangingPunct="1">
              <a:buFontTx/>
              <a:buChar char="•"/>
            </a:pPr>
            <a:endParaRPr lang="ru-RU" altLang="ru-RU" sz="3600" dirty="0"/>
          </a:p>
          <a:p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CABB305-ED1C-4592-BBFE-46B8D56F4453}"/>
              </a:ext>
            </a:extLst>
          </p:cNvPr>
          <p:cNvSpPr/>
          <p:nvPr/>
        </p:nvSpPr>
        <p:spPr>
          <a:xfrm>
            <a:off x="1295636" y="1484784"/>
            <a:ext cx="655272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Познавательные УУД</a:t>
            </a:r>
          </a:p>
        </p:txBody>
      </p:sp>
    </p:spTree>
    <p:extLst>
      <p:ext uri="{BB962C8B-B14F-4D97-AF65-F5344CB8AC3E}">
        <p14:creationId xmlns:p14="http://schemas.microsoft.com/office/powerpoint/2010/main" val="712540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AE6E8E-8A20-4993-99F4-E4D26AF8D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3200" b="1" dirty="0">
                <a:solidFill>
                  <a:srgbClr val="FFC000"/>
                </a:solidFill>
              </a:rPr>
              <a:t>Виды работ с учебником, направленные </a:t>
            </a:r>
            <a:br>
              <a:rPr lang="ru-RU" altLang="ru-RU" sz="3200" b="1" dirty="0">
                <a:solidFill>
                  <a:srgbClr val="FFC000"/>
                </a:solidFill>
              </a:rPr>
            </a:br>
            <a:r>
              <a:rPr lang="ru-RU" altLang="ru-RU" sz="3200" b="1" dirty="0">
                <a:solidFill>
                  <a:srgbClr val="FFC000"/>
                </a:solidFill>
              </a:rPr>
              <a:t>на формирование и развитие УУД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0BE888-0072-4386-B1DB-295BE496B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7"/>
            <a:ext cx="8229600" cy="411166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dirty="0">
                <a:solidFill>
                  <a:schemeClr val="accent5"/>
                </a:solidFill>
              </a:rPr>
              <a:t>Творческая деятельность</a:t>
            </a:r>
          </a:p>
          <a:p>
            <a:pPr eaLnBrk="1" hangingPunct="1"/>
            <a:r>
              <a:rPr lang="ru-RU" altLang="ru-RU" dirty="0"/>
              <a:t>составление опорных конспектов</a:t>
            </a:r>
          </a:p>
          <a:p>
            <a:pPr eaLnBrk="1" hangingPunct="1">
              <a:buFontTx/>
              <a:buChar char="•"/>
            </a:pPr>
            <a:r>
              <a:rPr lang="ru-RU" altLang="ru-RU" dirty="0"/>
              <a:t> моделирование текста на контурной карте</a:t>
            </a:r>
          </a:p>
          <a:p>
            <a:pPr eaLnBrk="1" hangingPunct="1">
              <a:buFontTx/>
              <a:buChar char="•"/>
            </a:pPr>
            <a:r>
              <a:rPr lang="ru-RU" altLang="ru-RU" dirty="0"/>
              <a:t> нанесение на к\к объектов номенклатуры</a:t>
            </a:r>
          </a:p>
          <a:p>
            <a:pPr eaLnBrk="1" hangingPunct="1">
              <a:buFontTx/>
              <a:buChar char="•"/>
            </a:pPr>
            <a:r>
              <a:rPr lang="ru-RU" altLang="ru-RU" dirty="0"/>
              <a:t> рисование на основе текста</a:t>
            </a:r>
          </a:p>
          <a:p>
            <a:pPr eaLnBrk="1" hangingPunct="1">
              <a:buFontTx/>
              <a:buChar char="•"/>
            </a:pPr>
            <a:r>
              <a:rPr lang="ru-RU" altLang="ru-RU" dirty="0"/>
              <a:t>подбор из дополнительных источников описаний к иллюстрациям</a:t>
            </a:r>
          </a:p>
          <a:p>
            <a:pPr eaLnBrk="1" hangingPunct="1">
              <a:buFontTx/>
              <a:buChar char="•"/>
            </a:pPr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2DA8DCD-E7B6-4E3B-AECE-D06FFBC5AE6B}"/>
              </a:ext>
            </a:extLst>
          </p:cNvPr>
          <p:cNvSpPr/>
          <p:nvPr/>
        </p:nvSpPr>
        <p:spPr>
          <a:xfrm>
            <a:off x="1655676" y="1396535"/>
            <a:ext cx="6228692" cy="664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Познавательные УУД</a:t>
            </a:r>
          </a:p>
        </p:txBody>
      </p:sp>
    </p:spTree>
    <p:extLst>
      <p:ext uri="{BB962C8B-B14F-4D97-AF65-F5344CB8AC3E}">
        <p14:creationId xmlns:p14="http://schemas.microsoft.com/office/powerpoint/2010/main" val="2653396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F9657-9D78-423D-AEA6-1D9C49767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735304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b="1" dirty="0">
                <a:solidFill>
                  <a:srgbClr val="FFC000"/>
                </a:solidFill>
                <a:latin typeface="Calibri" panose="020F0502020204030204" pitchFamily="34" charset="0"/>
              </a:rPr>
              <a:t>Продуктивные задания </a:t>
            </a:r>
            <a:br>
              <a:rPr lang="ru-RU" altLang="ru-RU" sz="4000" b="1" dirty="0">
                <a:solidFill>
                  <a:srgbClr val="FFC000"/>
                </a:solidFill>
                <a:latin typeface="Calibri" panose="020F0502020204030204" pitchFamily="34" charset="0"/>
              </a:rPr>
            </a:br>
            <a:r>
              <a:rPr lang="ru-RU" altLang="ru-RU" sz="4000" b="1" dirty="0">
                <a:solidFill>
                  <a:srgbClr val="FFC000"/>
                </a:solidFill>
                <a:latin typeface="Calibri" panose="020F0502020204030204" pitchFamily="34" charset="0"/>
              </a:rPr>
              <a:t>для работы с учебником</a:t>
            </a:r>
            <a:br>
              <a:rPr lang="ru-RU" altLang="ru-RU" sz="4800" b="1" dirty="0">
                <a:solidFill>
                  <a:schemeClr val="accent5"/>
                </a:solidFill>
                <a:latin typeface="Calibri" panose="020F0502020204030204" pitchFamily="34" charset="0"/>
              </a:rPr>
            </a:b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E07948-90E7-42A1-8876-58652A3DF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89554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3200" b="1" dirty="0">
                <a:latin typeface="Calibri" panose="020F0502020204030204" pitchFamily="34" charset="0"/>
              </a:rPr>
              <a:t>Задание:</a:t>
            </a:r>
            <a:r>
              <a:rPr lang="ru-RU" altLang="ru-RU" sz="3200" dirty="0"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3200" dirty="0">
                <a:latin typeface="Calibri" panose="020F0502020204030204" pitchFamily="34" charset="0"/>
              </a:rPr>
              <a:t>        Нужно убедить родителей в том, что тебе необходимо научиться читать план местности. Родители отказываются выполнить твою просьбу. Используя учебник, сформулируй не менее трех убедительных аргументов, запиши их.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sz="32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3200" dirty="0">
                <a:latin typeface="Calibri" panose="020F0502020204030204" pitchFamily="34" charset="0"/>
              </a:rPr>
              <a:t>Дорогие родители!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3200" dirty="0">
                <a:latin typeface="Calibri" panose="020F0502020204030204" pitchFamily="34" charset="0"/>
              </a:rPr>
              <a:t>Мне очень нужно</a:t>
            </a:r>
            <a:r>
              <a:rPr lang="ru-RU" altLang="ru-RU" sz="3200" dirty="0">
                <a:latin typeface="Times New Roman" panose="02020603050405020304" pitchFamily="18" charset="0"/>
              </a:rPr>
              <a:t> </a:t>
            </a:r>
            <a:r>
              <a:rPr lang="ru-RU" altLang="ru-RU" sz="3200" dirty="0">
                <a:latin typeface="Calibri" panose="020F0502020204030204" pitchFamily="34" charset="0"/>
              </a:rPr>
              <a:t>научиться читать план местности, </a:t>
            </a:r>
            <a:endParaRPr lang="ru-RU" altLang="ru-RU" sz="3200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3200" dirty="0">
                <a:latin typeface="Calibri" panose="020F0502020204030204" pitchFamily="34" charset="0"/>
              </a:rPr>
              <a:t>чтобы _________________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3200" dirty="0">
                <a:latin typeface="Calibri" panose="020F0502020204030204" pitchFamily="34" charset="0"/>
              </a:rPr>
              <a:t>Хочу объяснить, почему мне это необходимо: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3200" dirty="0">
                <a:latin typeface="Calibri" panose="020F0502020204030204" pitchFamily="34" charset="0"/>
              </a:rPr>
              <a:t>1) ___  2) _______ 3) ___________ </a:t>
            </a:r>
          </a:p>
          <a:p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CAE8590-27D2-4D90-9D90-FA1ABCA77EDD}"/>
              </a:ext>
            </a:extLst>
          </p:cNvPr>
          <p:cNvSpPr/>
          <p:nvPr/>
        </p:nvSpPr>
        <p:spPr>
          <a:xfrm>
            <a:off x="323528" y="1340768"/>
            <a:ext cx="8568952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КОММУНИКАТИВНЫЕ УМЕНИЯ</a:t>
            </a:r>
            <a:r>
              <a:rPr lang="ru-RU" altLang="ru-RU" sz="2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  </a:t>
            </a:r>
            <a:endParaRPr lang="ru-RU" altLang="ru-RU" sz="24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altLang="ru-RU" sz="2400" i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Высказывать свою точку зрения, </a:t>
            </a:r>
          </a:p>
          <a:p>
            <a:pPr algn="ctr"/>
            <a:r>
              <a:rPr lang="ru-RU" altLang="ru-RU" sz="2400" i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пытаться ее обосновать, приводя аргументы.</a:t>
            </a: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180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54CE9-AF43-41DC-B040-2068604CE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80731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b="1" dirty="0">
                <a:solidFill>
                  <a:srgbClr val="FFC000"/>
                </a:solidFill>
                <a:latin typeface="Calibri" panose="020F0502020204030204" pitchFamily="34" charset="0"/>
              </a:rPr>
              <a:t>Продуктивные задания </a:t>
            </a:r>
            <a:br>
              <a:rPr lang="ru-RU" altLang="ru-RU" sz="4000" b="1" dirty="0">
                <a:solidFill>
                  <a:srgbClr val="FFC000"/>
                </a:solidFill>
                <a:latin typeface="Calibri" panose="020F0502020204030204" pitchFamily="34" charset="0"/>
              </a:rPr>
            </a:br>
            <a:r>
              <a:rPr lang="ru-RU" altLang="ru-RU" sz="4000" b="1" dirty="0">
                <a:solidFill>
                  <a:srgbClr val="FFC000"/>
                </a:solidFill>
                <a:latin typeface="Calibri" panose="020F0502020204030204" pitchFamily="34" charset="0"/>
              </a:rPr>
              <a:t>для работы с учебником</a:t>
            </a:r>
            <a:br>
              <a:rPr lang="ru-RU" altLang="ru-RU" sz="4800" b="1" dirty="0">
                <a:latin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8E8766-F1DB-40F3-98DD-358307C54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816424"/>
          </a:xfrm>
        </p:spPr>
        <p:txBody>
          <a:bodyPr/>
          <a:lstStyle/>
          <a:p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«Вода на Земле»</a:t>
            </a:r>
          </a:p>
          <a:p>
            <a:pPr marL="0" indent="0">
              <a:buNone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ты можешь сделать, что бы с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беречь воду, необходимую для жизни живых организмов?</a:t>
            </a:r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340466A-B42E-4138-9E69-1A1B9E79F269}"/>
              </a:ext>
            </a:extLst>
          </p:cNvPr>
          <p:cNvSpPr/>
          <p:nvPr/>
        </p:nvSpPr>
        <p:spPr>
          <a:xfrm>
            <a:off x="899592" y="1484784"/>
            <a:ext cx="7704856" cy="7200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8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ЛИЧНОСТНЫЕ ДЕЙСТВИЯ </a:t>
            </a:r>
          </a:p>
        </p:txBody>
      </p:sp>
    </p:spTree>
    <p:extLst>
      <p:ext uri="{BB962C8B-B14F-4D97-AF65-F5344CB8AC3E}">
        <p14:creationId xmlns:p14="http://schemas.microsoft.com/office/powerpoint/2010/main" val="2009071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12927C-A2CB-43CC-8A21-D2918A712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4582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5400" dirty="0">
                <a:solidFill>
                  <a:srgbClr val="FFC000"/>
                </a:solidFill>
              </a:rPr>
              <a:t>Ассоциации.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591CE460-ED53-4CF8-B956-931988A88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dirty="0"/>
              <a:t>Любая тема. </a:t>
            </a:r>
          </a:p>
          <a:p>
            <a:pPr marL="0" indent="0" algn="ctr">
              <a:buNone/>
              <a:defRPr/>
            </a:pPr>
            <a:r>
              <a:rPr lang="ru-RU" dirty="0"/>
              <a:t>Например, тема :«Науки о природе»</a:t>
            </a:r>
          </a:p>
          <a:p>
            <a:pPr algn="ctr">
              <a:defRPr/>
            </a:pPr>
            <a:r>
              <a:rPr lang="ru-RU" dirty="0"/>
              <a:t>Астрономия</a:t>
            </a:r>
          </a:p>
          <a:p>
            <a:pPr algn="ctr">
              <a:defRPr/>
            </a:pPr>
            <a:r>
              <a:rPr lang="ru-RU" dirty="0"/>
              <a:t>Физика</a:t>
            </a:r>
          </a:p>
          <a:p>
            <a:pPr algn="ctr">
              <a:defRPr/>
            </a:pPr>
            <a:r>
              <a:rPr lang="ru-RU" dirty="0"/>
              <a:t>Химия</a:t>
            </a:r>
          </a:p>
          <a:p>
            <a:pPr algn="ctr">
              <a:defRPr/>
            </a:pPr>
            <a:r>
              <a:rPr lang="ru-RU" dirty="0"/>
              <a:t>География</a:t>
            </a:r>
          </a:p>
          <a:p>
            <a:pPr algn="ctr">
              <a:defRPr/>
            </a:pPr>
            <a:r>
              <a:rPr lang="ru-RU" dirty="0"/>
              <a:t>Биологи</a:t>
            </a:r>
          </a:p>
          <a:p>
            <a:pPr algn="ctr">
              <a:defRPr/>
            </a:pPr>
            <a:r>
              <a:rPr lang="ru-RU" dirty="0"/>
              <a:t>Экология</a:t>
            </a:r>
          </a:p>
          <a:p>
            <a:pPr>
              <a:defRPr/>
            </a:pPr>
            <a:endParaRPr lang="ru-RU" dirty="0"/>
          </a:p>
          <a:p>
            <a:pPr>
              <a:buFontTx/>
              <a:buNone/>
              <a:defRPr/>
            </a:pP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D580A-3127-4F49-AB96-294F8195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363272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rgbClr val="FFC000"/>
                </a:solidFill>
              </a:rPr>
              <a:t>Ассоциации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4298B0-FDBE-4404-9D17-30B2B8C5D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Работа по карте. (Скандинавский полуостров - тигр, Сахалин – акула, </a:t>
            </a:r>
          </a:p>
          <a:p>
            <a:pPr>
              <a:buFontTx/>
              <a:buNone/>
              <a:defRPr/>
            </a:pPr>
            <a:r>
              <a:rPr lang="ru-RU" dirty="0"/>
              <a:t>     Камчатка - хвостище и т. д.</a:t>
            </a:r>
          </a:p>
          <a:p>
            <a:pPr>
              <a:defRPr/>
            </a:pPr>
            <a:r>
              <a:rPr lang="ru-RU" dirty="0"/>
              <a:t>Работа с терминами, определениями. </a:t>
            </a:r>
          </a:p>
          <a:p>
            <a:endParaRPr lang="ru-RU" dirty="0"/>
          </a:p>
        </p:txBody>
      </p:sp>
      <p:pic>
        <p:nvPicPr>
          <p:cNvPr id="4" name="Рисунок 3" descr="акула.jpg">
            <a:extLst>
              <a:ext uri="{FF2B5EF4-FFF2-40B4-BE49-F238E27FC236}">
                <a16:creationId xmlns:a16="http://schemas.microsoft.com/office/drawing/2014/main" id="{6CF57DF3-5D78-4DED-883A-F2E842E8D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63" y="4148291"/>
            <a:ext cx="3096344" cy="205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map_r62.jpg">
            <a:extLst>
              <a:ext uri="{FF2B5EF4-FFF2-40B4-BE49-F238E27FC236}">
                <a16:creationId xmlns:a16="http://schemas.microsoft.com/office/drawing/2014/main" id="{1861A883-2854-4067-B9E4-C99F1559D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92080" y="3892439"/>
            <a:ext cx="2232248" cy="263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119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7578D-A7C1-45B3-93A5-EEA53CBB4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6000" dirty="0">
                <a:solidFill>
                  <a:srgbClr val="FFC000"/>
                </a:solidFill>
              </a:rPr>
              <a:t>Сравнения.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3A3F2EAD-93C1-4091-8EA8-6C74AB0DA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FontTx/>
              <a:buNone/>
              <a:defRPr/>
            </a:pPr>
            <a:r>
              <a:rPr lang="ru-RU" dirty="0"/>
              <a:t>   </a:t>
            </a:r>
            <a:r>
              <a:rPr lang="ru-RU" sz="3900" dirty="0">
                <a:solidFill>
                  <a:schemeClr val="accent5">
                    <a:lumMod val="75000"/>
                  </a:schemeClr>
                </a:solidFill>
              </a:rPr>
              <a:t> Сравнить или придумать </a:t>
            </a:r>
          </a:p>
          <a:p>
            <a:pPr algn="ctr">
              <a:buFontTx/>
              <a:buNone/>
              <a:defRPr/>
            </a:pPr>
            <a:r>
              <a:rPr lang="ru-RU" sz="3900" dirty="0">
                <a:solidFill>
                  <a:schemeClr val="accent5">
                    <a:lumMod val="75000"/>
                  </a:schemeClr>
                </a:solidFill>
              </a:rPr>
              <a:t>«На что похож (а) »</a:t>
            </a:r>
          </a:p>
          <a:p>
            <a:pPr marL="0" indent="0">
              <a:buNone/>
              <a:defRPr/>
            </a:pPr>
            <a:r>
              <a:rPr lang="ru-RU" dirty="0"/>
              <a:t>Причём, дети начинают сами предлагать, что бы они хотели сравнить: названия объектов </a:t>
            </a:r>
          </a:p>
          <a:p>
            <a:pPr marL="0" indent="0">
              <a:buNone/>
              <a:defRPr/>
            </a:pPr>
            <a:r>
              <a:rPr lang="ru-RU" dirty="0"/>
              <a:t>(тема: </a:t>
            </a:r>
            <a:r>
              <a:rPr lang="ru-RU" dirty="0">
                <a:solidFill>
                  <a:srgbClr val="FFC000"/>
                </a:solidFill>
              </a:rPr>
              <a:t>Землетрясение и вулканы.)</a:t>
            </a:r>
          </a:p>
          <a:p>
            <a:pPr>
              <a:defRPr/>
            </a:pPr>
            <a:r>
              <a:rPr lang="ru-RU" dirty="0"/>
              <a:t>Конические вулканы (рожок с мороженным)</a:t>
            </a:r>
          </a:p>
          <a:p>
            <a:pPr>
              <a:defRPr/>
            </a:pPr>
            <a:r>
              <a:rPr lang="ru-RU" dirty="0"/>
              <a:t>Щитовые вулканы (щит у воина)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пустыню Сахара с сахаром, </a:t>
            </a:r>
          </a:p>
          <a:p>
            <a:pPr>
              <a:defRPr/>
            </a:pPr>
            <a:r>
              <a:rPr lang="ru-RU" dirty="0"/>
              <a:t>горы Атлас с ученическим атласом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САМЫЙ-САМЫЙ…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53536"/>
            <a:ext cx="843528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Категории детей с нарушениями </a:t>
            </a:r>
            <a:r>
              <a:rPr lang="ru-RU" sz="3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опорно-двигательного</a:t>
            </a:r>
            <a:r>
              <a:rPr lang="ru-RU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аппарата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дети с церебральным параличом (ДЦП);</a:t>
            </a:r>
          </a:p>
          <a:p>
            <a:pPr>
              <a:defRPr/>
            </a:pPr>
            <a:r>
              <a:rPr lang="ru-RU" dirty="0"/>
              <a:t>с последствиями полиомиелита в восстановительной или </a:t>
            </a:r>
            <a:r>
              <a:rPr lang="ru-RU" dirty="0" err="1"/>
              <a:t>резидуальной</a:t>
            </a:r>
            <a:r>
              <a:rPr lang="ru-RU" dirty="0"/>
              <a:t> стадии;</a:t>
            </a:r>
          </a:p>
          <a:p>
            <a:pPr>
              <a:defRPr/>
            </a:pPr>
            <a:r>
              <a:rPr lang="ru-RU" dirty="0"/>
              <a:t>с миопатией;</a:t>
            </a:r>
          </a:p>
          <a:p>
            <a:pPr>
              <a:defRPr/>
            </a:pPr>
            <a:r>
              <a:rPr lang="ru-RU" dirty="0"/>
              <a:t>с врожденными и приобретенными недоразвитиями и деформациями опорно-двигательного аппарата.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760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1C65FE1-A53D-461A-B570-C5D13F907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1034" y="253537"/>
            <a:ext cx="7321931" cy="101522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6A0A0D-F344-4720-8FC1-0C5F14672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16486"/>
            <a:ext cx="2808312" cy="5268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DF142DC-589A-47F4-AF4C-EC529A8F6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1943310"/>
            <a:ext cx="2908044" cy="67454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2F5537F-8F01-46EE-971C-7185E51B5B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70" y="1389589"/>
            <a:ext cx="2602630" cy="67454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C1DD691-8F53-4440-9BBE-51D8567760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154" y="2708920"/>
            <a:ext cx="8443692" cy="78681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F1E4C49-2121-4F4E-A6E6-4FAC6FE164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568" y="3817189"/>
            <a:ext cx="7776864" cy="83594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1834CCC-0156-4346-B6B8-A9D1431562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5816" y="5040092"/>
            <a:ext cx="5878030" cy="134123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A6493FF-45FC-448D-ACC2-2C422C2383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648" y="4762887"/>
            <a:ext cx="2640168" cy="176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80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1A8F3-FF3D-417D-A55B-5DB46310E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>
                <a:solidFill>
                  <a:srgbClr val="FFC000"/>
                </a:solidFill>
              </a:rPr>
              <a:t>Работа с картой.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C66B6F5E-F225-48E8-9CFD-7210D7CAA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19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/>
              <a:t>Особенности зрительного восприятия . Необходимы разные плоскости (горизонтальная,  вертикальная,  под углом)</a:t>
            </a:r>
          </a:p>
          <a:p>
            <a:pPr>
              <a:defRPr/>
            </a:pPr>
            <a:r>
              <a:rPr lang="ru-RU" dirty="0"/>
              <a:t>Рекомендованы парты с наклоном 45 – 35 *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" name="Рисунок 3" descr="index.php.png">
            <a:extLst>
              <a:ext uri="{FF2B5EF4-FFF2-40B4-BE49-F238E27FC236}">
                <a16:creationId xmlns:a16="http://schemas.microsoft.com/office/drawing/2014/main" id="{809B5DBE-E4F7-4C3D-B003-2098547C3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6192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парты.jpg">
            <a:extLst>
              <a:ext uri="{FF2B5EF4-FFF2-40B4-BE49-F238E27FC236}">
                <a16:creationId xmlns:a16="http://schemas.microsoft.com/office/drawing/2014/main" id="{4546DCA7-09D4-43FF-B772-1C78E268D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43400"/>
            <a:ext cx="32766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B0ED2-17A3-4264-A07A-D41B982BB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>
                <a:solidFill>
                  <a:srgbClr val="FFC000"/>
                </a:solidFill>
              </a:rPr>
              <a:t>Приёмы: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E4BE6529-2D91-4B07-99EA-2859FF1EF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80728"/>
            <a:ext cx="8884096" cy="542007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/>
              <a:t>Снятие страха – «Ничего страшного…».</a:t>
            </a:r>
          </a:p>
          <a:p>
            <a:pPr>
              <a:defRPr/>
            </a:pPr>
            <a:r>
              <a:rPr lang="ru-RU" dirty="0"/>
              <a:t>Скрытая инструкция – «Ты же помнишь что…».</a:t>
            </a:r>
          </a:p>
          <a:p>
            <a:pPr>
              <a:defRPr/>
            </a:pPr>
            <a:r>
              <a:rPr lang="ru-RU" dirty="0"/>
              <a:t>Авансирование – «У тебя получится…».</a:t>
            </a:r>
          </a:p>
          <a:p>
            <a:pPr>
              <a:defRPr/>
            </a:pPr>
            <a:r>
              <a:rPr lang="ru-RU" dirty="0"/>
              <a:t>Говорите это искренне и уверенно.</a:t>
            </a:r>
          </a:p>
          <a:p>
            <a:pPr>
              <a:defRPr/>
            </a:pPr>
            <a:r>
              <a:rPr lang="ru-RU" dirty="0"/>
              <a:t>Усиление мотива – «Нам это нужно для…».</a:t>
            </a:r>
          </a:p>
          <a:p>
            <a:pPr>
              <a:defRPr/>
            </a:pPr>
            <a:r>
              <a:rPr lang="ru-RU" dirty="0"/>
              <a:t>   «Будешь внимательнее читать, сможешь найти в тексте ответы на вопросы».</a:t>
            </a:r>
          </a:p>
          <a:p>
            <a:pPr>
              <a:defRPr/>
            </a:pPr>
            <a:r>
              <a:rPr lang="ru-RU" dirty="0"/>
              <a:t>Высокая оценка детали – «Вот эта часть у тебя получилась замечательно…», «Сегодня ты хорошо рассказал о…» и т. д.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80C65-EFE2-463B-B3E6-E24A80846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Arial"/>
              </a:rPr>
              <a:t>Рекомендации педагогу:</a:t>
            </a:r>
            <a:endParaRPr lang="ru-RU" sz="5400" dirty="0">
              <a:solidFill>
                <a:srgbClr val="92D050"/>
              </a:solidFill>
            </a:endParaRPr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id="{E0137301-EA55-4548-9507-D842BC94E8DA}"/>
              </a:ext>
            </a:extLst>
          </p:cNvPr>
          <p:cNvSpPr txBox="1">
            <a:spLocks/>
          </p:cNvSpPr>
          <p:nvPr/>
        </p:nvSpPr>
        <p:spPr bwMode="auto">
          <a:xfrm>
            <a:off x="457200" y="1988840"/>
            <a:ext cx="778720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AutoNum type="arabicPeriod"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Arial"/>
              </a:rPr>
              <a:t>Относитесь к ребёнку  с НОДА спокойно и доброжелательно, так же, как к другим детям.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AutoNum type="arabicPeriod"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Arial"/>
              </a:rPr>
              <a:t>Учитывайте индивидуальные возможности и особенности ребёнка при выборе форм, методов и приёмов работы на уроках и занятиях.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ramond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2915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FDDB8-6E31-4F3F-AB34-27C575FD5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Arial"/>
              </a:rPr>
              <a:t>Рекомендации педагогу: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D4E32-BFF0-492E-B1E9-01B742120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5"/>
          </a:xfr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Arial"/>
              </a:rPr>
              <a:t>3. Сравнивайте 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B9EFEE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Arial"/>
              </a:rPr>
              <a:t>личные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Arial"/>
              </a:rPr>
              <a:t> возможности и достижения ученика, а не с достижениями и возможностями других детей.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Arial"/>
              </a:rPr>
              <a:t>4.Создавайте у ребёнка субъективное 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B9EFEE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Arial"/>
              </a:rPr>
              <a:t>переживание успеха.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783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E746B-9A1A-4F51-A6FF-0363694E3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Arial"/>
              </a:rPr>
              <a:t>Рекомендации педагогу: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330BCB-E291-4DA7-9785-161B2AB15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Arial"/>
              </a:rPr>
              <a:t>5. Помогайте ученику почувствовать свою состоятельность и интеллектуальность.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Arial"/>
              </a:rPr>
              <a:t>Отмечайте достижения ребёнка, а не неудачи.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Arial"/>
              </a:rPr>
              <a:t>Делайте ошибки нормальным и нужным явлением.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Arial"/>
              </a:rPr>
              <a:t>Формируйте веру в успех.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Arial"/>
              </a:rPr>
              <a:t>Концентрируйте внимание на уже достигнутых в прошлом успехах. (На прошлом занятии ты смог сделать… сможешь и сейчас.)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846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0497EA-847F-4CDB-9DB8-425CF2B06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Arial"/>
              </a:rPr>
              <a:t>Рекомендации педагогу: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9117D8-15AB-4043-A496-3458F4405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7631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b="1" dirty="0"/>
              <a:t>6. Дайте ребёнку возможность делать выбор, решать самому, высказывать свою точку зрения.</a:t>
            </a:r>
          </a:p>
          <a:p>
            <a:pPr>
              <a:defRPr/>
            </a:pPr>
            <a:r>
              <a:rPr lang="ru-RU" b="1" dirty="0"/>
              <a:t>Проблема! Экология – взаимодействие живой и неживой природы… Или… Как ты можешь?</a:t>
            </a:r>
          </a:p>
          <a:p>
            <a:pPr>
              <a:defRPr/>
            </a:pPr>
            <a:r>
              <a:rPr lang="ru-RU" b="1" dirty="0"/>
              <a:t>Зачем?...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190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622C70E-94DF-440D-B05B-FC03D0C61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7"/>
            <a:ext cx="4160621" cy="5184576"/>
          </a:xfrm>
        </p:spPr>
      </p:pic>
      <p:sp>
        <p:nvSpPr>
          <p:cNvPr id="7" name="Облачко с текстом: овальное 6">
            <a:extLst>
              <a:ext uri="{FF2B5EF4-FFF2-40B4-BE49-F238E27FC236}">
                <a16:creationId xmlns:a16="http://schemas.microsoft.com/office/drawing/2014/main" id="{2380AD37-A16D-477F-9087-984676960838}"/>
              </a:ext>
            </a:extLst>
          </p:cNvPr>
          <p:cNvSpPr/>
          <p:nvPr/>
        </p:nvSpPr>
        <p:spPr>
          <a:xfrm>
            <a:off x="3580366" y="69461"/>
            <a:ext cx="5384122" cy="2017319"/>
          </a:xfrm>
          <a:prstGeom prst="wedgeEllipseCallout">
            <a:avLst>
              <a:gd name="adj1" fmla="val -27810"/>
              <a:gd name="adj2" fmla="val 1015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FFFF00"/>
                </a:solidFill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599875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3536"/>
            <a:ext cx="8219256" cy="173530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степени тяжести нарушений двигательных функций и по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сформированности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двигательных навыков дети разделяются на три группы: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824" y="1954244"/>
            <a:ext cx="8229600" cy="4903756"/>
          </a:xfrm>
        </p:spPr>
        <p:txBody>
          <a:bodyPr>
            <a:normAutofit lnSpcReduction="10000"/>
          </a:bodyPr>
          <a:lstStyle/>
          <a:p>
            <a:r>
              <a:rPr lang="ru-RU" i="1" dirty="0"/>
              <a:t>В первую группу</a:t>
            </a:r>
            <a:r>
              <a:rPr lang="ru-RU" dirty="0"/>
              <a:t> входят дети с тяжелыми нарушениями. </a:t>
            </a:r>
          </a:p>
          <a:p>
            <a:r>
              <a:rPr lang="ru-RU" dirty="0"/>
              <a:t>У некоторых из них не сформированы ходьба, захват и удержание предметов, навыки самообслуживания; </a:t>
            </a:r>
          </a:p>
          <a:p>
            <a:r>
              <a:rPr lang="ru-RU" dirty="0"/>
              <a:t>другие с трудом передвигаются с помощью ортопедических приспособлений, </a:t>
            </a:r>
          </a:p>
          <a:p>
            <a:r>
              <a:rPr lang="ru-RU" dirty="0"/>
              <a:t>навыки самообслуживания у них сформированы частично.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005064"/>
            <a:ext cx="1743697" cy="239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43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4752528"/>
          </a:xfrm>
        </p:spPr>
        <p:txBody>
          <a:bodyPr/>
          <a:lstStyle/>
          <a:p>
            <a:r>
              <a:rPr lang="ru-RU" i="1" dirty="0"/>
              <a:t>Во вторую группу</a:t>
            </a:r>
            <a:r>
              <a:rPr lang="ru-RU" dirty="0"/>
              <a:t> входят дети, имеющие среднюю степень выраженности двигательных нарушений.</a:t>
            </a:r>
          </a:p>
          <a:p>
            <a:r>
              <a:rPr lang="ru-RU" dirty="0"/>
              <a:t> Большая часть этих детей может самостоятельно передвигаться, хотя и на ограниченное расстояние. </a:t>
            </a:r>
          </a:p>
          <a:p>
            <a:r>
              <a:rPr lang="ru-RU" dirty="0"/>
              <a:t>Они владеют навыками самообслуживания, которые недостаточно автоматизированы.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0"/>
            <a:ext cx="3733800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6"/>
          <a:stretch>
            <a:fillRect/>
          </a:stretch>
        </p:blipFill>
        <p:spPr bwMode="auto">
          <a:xfrm>
            <a:off x="381000" y="5334000"/>
            <a:ext cx="4343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137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46237"/>
            <a:ext cx="8363272" cy="3582963"/>
          </a:xfrm>
        </p:spPr>
        <p:txBody>
          <a:bodyPr/>
          <a:lstStyle/>
          <a:p>
            <a:r>
              <a:rPr lang="ru-RU" i="1" dirty="0"/>
              <a:t>Третью группу</a:t>
            </a:r>
            <a:r>
              <a:rPr lang="ru-RU" dirty="0"/>
              <a:t> составляют дети, имеющие легкие двигательные нарушения, — они передвигаются самостоятельно, </a:t>
            </a:r>
          </a:p>
          <a:p>
            <a:r>
              <a:rPr lang="ru-RU" dirty="0"/>
              <a:t>владеют навыками самообслуживания, </a:t>
            </a:r>
          </a:p>
          <a:p>
            <a:r>
              <a:rPr lang="ru-RU" dirty="0"/>
              <a:t>однако некоторые движения выполняют неправильно.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6"/>
          <a:stretch>
            <a:fillRect/>
          </a:stretch>
        </p:blipFill>
        <p:spPr bwMode="auto">
          <a:xfrm>
            <a:off x="1468926" y="4783775"/>
            <a:ext cx="6271426" cy="174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233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8793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3"/>
                </a:solidFill>
                <a:effectLst/>
                <a:ea typeface="+mn-ea"/>
                <a:cs typeface="+mn-cs"/>
              </a:rPr>
              <a:t>Помимо двигательных расстройств у детей с нарушениями опорно-двигательного аппарата могут отмечаться недостатки интеллектуального развития</a:t>
            </a:r>
            <a:r>
              <a:rPr lang="ru-RU" sz="2800" dirty="0">
                <a:solidFill>
                  <a:schemeClr val="accent3"/>
                </a:solidFill>
                <a:effectLst/>
                <a:ea typeface="+mn-ea"/>
                <a:cs typeface="+mn-cs"/>
              </a:rPr>
              <a:t>:</a:t>
            </a:r>
            <a:endParaRPr lang="ru-RU" sz="2800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7"/>
            <a:ext cx="8291264" cy="2952328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40—50% </a:t>
            </a:r>
            <a:r>
              <a:rPr lang="ru-RU" dirty="0"/>
              <a:t>детей имеют ЗПР (задержку психического развития);</a:t>
            </a:r>
          </a:p>
          <a:p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около 10% </a:t>
            </a:r>
            <a:r>
              <a:rPr lang="ru-RU" dirty="0"/>
              <a:t>—УО (умственную отсталость) разной степени выраженности.</a:t>
            </a:r>
          </a:p>
          <a:p>
            <a:r>
              <a:rPr lang="ru-RU" dirty="0"/>
              <a:t> В большинстве случаев эти недостатки имеют сложную природу.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748" y="4457413"/>
            <a:ext cx="2136692" cy="213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89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735304"/>
          </a:xfrm>
        </p:spPr>
        <p:txBody>
          <a:bodyPr>
            <a:noAutofit/>
          </a:bodyPr>
          <a:lstStyle/>
          <a:p>
            <a:r>
              <a:rPr lang="ru-RU" sz="2800" dirty="0">
                <a:effectLst/>
              </a:rPr>
              <a:t>У большинства учащихся отмечаются нарушения умственной работоспособности,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 которые, проявляются двумя вариантами: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46236"/>
            <a:ext cx="8363272" cy="480709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i="1" dirty="0"/>
              <a:t>Стойкое равномерное снижение работоспособности, астенические проявления. </a:t>
            </a:r>
          </a:p>
          <a:p>
            <a:pPr lvl="0"/>
            <a:r>
              <a:rPr lang="ru-RU" dirty="0"/>
              <a:t>У таких детей низкая активность восприятия учебного материала, ослабленное внимание. </a:t>
            </a:r>
          </a:p>
          <a:p>
            <a:pPr lvl="0"/>
            <a:r>
              <a:rPr lang="ru-RU" dirty="0"/>
              <a:t>У детей быстро наступает психическое истощение, на которое ребенок может реагировать вспышками раздражения, активным избеганием от контакта или полным отказом.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556792"/>
            <a:ext cx="2664296" cy="253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52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46237"/>
            <a:ext cx="7139136" cy="452628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i="1" dirty="0"/>
              <a:t>Неравномерный (мерцательный) характер умственной работоспособности.</a:t>
            </a:r>
          </a:p>
          <a:p>
            <a:pPr lvl="0"/>
            <a:r>
              <a:rPr lang="ru-RU" i="1" dirty="0"/>
              <a:t> </a:t>
            </a:r>
            <a:r>
              <a:rPr lang="ru-RU" dirty="0"/>
              <a:t>У таких детей состояние меняется иногда в течение занятия несколько раз. </a:t>
            </a:r>
          </a:p>
          <a:p>
            <a:pPr lvl="0"/>
            <a:r>
              <a:rPr lang="ru-RU" dirty="0"/>
              <a:t>Короткий период познавательной активности сменяется резким утомлением, внимание неустойчиво. </a:t>
            </a:r>
          </a:p>
          <a:p>
            <a:pPr lvl="0"/>
            <a:r>
              <a:rPr lang="ru-RU" dirty="0"/>
              <a:t>Нарушение умственной работоспособности является главным препятствием продуктивного обучения.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974550"/>
            <a:ext cx="1136327" cy="165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79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800" dirty="0"/>
              <a:t>Важно! Для педагога</a:t>
            </a:r>
            <a:r>
              <a:rPr lang="ru-RU" dirty="0"/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6184"/>
            <a:ext cx="8382000" cy="290892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>
                <a:solidFill>
                  <a:schemeClr val="accent2"/>
                </a:solidFill>
              </a:rPr>
              <a:t>Изучить диагнозы и медицинские показания.</a:t>
            </a:r>
          </a:p>
          <a:p>
            <a:pPr marL="0" indent="0">
              <a:buNone/>
              <a:defRPr/>
            </a:pPr>
            <a:endParaRPr lang="ru-RU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ru-RU" dirty="0"/>
              <a:t>Очень много сопутствующих заболеваний (ЗПР, речевые нарушения, нарушение зрения, умственная отсталость и т.д.) </a:t>
            </a:r>
          </a:p>
        </p:txBody>
      </p:sp>
      <p:pic>
        <p:nvPicPr>
          <p:cNvPr id="4" name="Рисунок 3" descr="146a8c97bd606269737ea92e8af29249_i-14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09120"/>
            <a:ext cx="2393138" cy="179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8105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394</TotalTime>
  <Words>1126</Words>
  <Application>Microsoft Office PowerPoint</Application>
  <PresentationFormat>Экран (4:3)</PresentationFormat>
  <Paragraphs>147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Calibri</vt:lpstr>
      <vt:lpstr>Cambria</vt:lpstr>
      <vt:lpstr>Garamond</vt:lpstr>
      <vt:lpstr>Rockwell</vt:lpstr>
      <vt:lpstr>Times New Roman</vt:lpstr>
      <vt:lpstr>Wingdings</vt:lpstr>
      <vt:lpstr>Wingdings 2</vt:lpstr>
      <vt:lpstr>Литейная</vt:lpstr>
      <vt:lpstr>Особенности преподавания предмета «География» в классе для обучающихся с НОДА.</vt:lpstr>
      <vt:lpstr>Категории детей с нарушениями опорно-двигательного аппарата</vt:lpstr>
      <vt:lpstr>По степени тяжести нарушений двигательных функций и по сформированности двигательных навыков дети разделяются на три группы:</vt:lpstr>
      <vt:lpstr>Презентация PowerPoint</vt:lpstr>
      <vt:lpstr>Презентация PowerPoint</vt:lpstr>
      <vt:lpstr>Помимо двигательных расстройств у детей с нарушениями опорно-двигательного аппарата могут отмечаться недостатки интеллектуального развития:</vt:lpstr>
      <vt:lpstr>У большинства учащихся отмечаются нарушения умственной работоспособности,  которые, проявляются двумя вариантами: </vt:lpstr>
      <vt:lpstr>Презентация PowerPoint</vt:lpstr>
      <vt:lpstr>Важно! Для педагога.</vt:lpstr>
      <vt:lpstr>Типичные затруднения  у обучающихся с НОДА</vt:lpstr>
      <vt:lpstr>Презентация PowerPoint</vt:lpstr>
      <vt:lpstr>Причины трудностей  при работе с текстом.</vt:lpstr>
      <vt:lpstr>Виды работ с учебником, направленные  на формирование и развитие УУД </vt:lpstr>
      <vt:lpstr>Виды работ с учебником, направленные  на формирование и развитие УУД</vt:lpstr>
      <vt:lpstr>Продуктивные задания  для работы с учебником </vt:lpstr>
      <vt:lpstr>Продуктивные задания  для работы с учебником </vt:lpstr>
      <vt:lpstr>Ассоциации.</vt:lpstr>
      <vt:lpstr>Ассоциации</vt:lpstr>
      <vt:lpstr>Сравнения.</vt:lpstr>
      <vt:lpstr>Презентация PowerPoint</vt:lpstr>
      <vt:lpstr>Работа с картой.</vt:lpstr>
      <vt:lpstr>Приёмы:</vt:lpstr>
      <vt:lpstr>Рекомендации педагогу:</vt:lpstr>
      <vt:lpstr>Рекомендации педагогу:</vt:lpstr>
      <vt:lpstr>Рекомендации педагогу:</vt:lpstr>
      <vt:lpstr>Рекомендации педагогу: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«Задача учителя не в том, чтобы дать ученикам максимум знаний, а в том, чтобы привить им интерес к самостоятельному поиску знаний, научить добывать знания и пользоваться ими». Константин Кушнер,  российский историк, поэт, афорист.</dc:title>
  <dc:creator>Андрей</dc:creator>
  <cp:lastModifiedBy>Светлана</cp:lastModifiedBy>
  <cp:revision>37</cp:revision>
  <dcterms:created xsi:type="dcterms:W3CDTF">2019-08-23T18:43:54Z</dcterms:created>
  <dcterms:modified xsi:type="dcterms:W3CDTF">2020-10-21T05:30:53Z</dcterms:modified>
</cp:coreProperties>
</file>