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3gpp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75" r:id="rId13"/>
    <p:sldId id="276" r:id="rId14"/>
    <p:sldId id="280" r:id="rId15"/>
    <p:sldId id="277" r:id="rId16"/>
    <p:sldId id="281" r:id="rId17"/>
    <p:sldId id="278" r:id="rId18"/>
    <p:sldId id="282" r:id="rId19"/>
    <p:sldId id="264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>
        <p:scale>
          <a:sx n="53" d="100"/>
          <a:sy n="53" d="100"/>
        </p:scale>
        <p:origin x="-1158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5DF02-AFCA-4942-8375-A4DAE0AD369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5125-CAD2-495F-8197-318D41866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6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4.3gpp"/><Relationship Id="rId7" Type="http://schemas.openxmlformats.org/officeDocument/2006/relationships/image" Target="../media/image16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4.3gp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0" y="1928802"/>
            <a:ext cx="10868980" cy="3071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Особенности реализации </a:t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коррекционно-развивающего курса «Формирование речевого слуха и произносительной стороны речи»</a:t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 (индивидуальные занятия) </a:t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вариант 2.2</a:t>
            </a:r>
            <a:endParaRPr lang="ru-RU" sz="4000" b="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3" name="Рисунок 2" descr="images (1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7504" y="5214950"/>
            <a:ext cx="1357322" cy="1357322"/>
          </a:xfrm>
          <a:prstGeom prst="rect">
            <a:avLst/>
          </a:prstGeom>
        </p:spPr>
      </p:pic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3586" y="4000504"/>
            <a:ext cx="2143125" cy="2143125"/>
          </a:xfrm>
          <a:prstGeom prst="rect">
            <a:avLst/>
          </a:prstGeom>
        </p:spPr>
      </p:pic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12" y="500042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36" y="142852"/>
            <a:ext cx="1050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ГКБОУ «Общеобразовательная школа-интернат Пермского края»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500430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/>
              <a:t>Догодаева</a:t>
            </a:r>
            <a:r>
              <a:rPr lang="ru-RU" sz="2800" b="1" i="1" dirty="0"/>
              <a:t> Татьяна Николаевна, </a:t>
            </a:r>
            <a:endParaRPr lang="ru-RU" sz="2800" b="1" dirty="0"/>
          </a:p>
          <a:p>
            <a:r>
              <a:rPr lang="ru-RU" sz="2800" b="1" i="1" dirty="0"/>
              <a:t>учитель-дефектолог </a:t>
            </a:r>
            <a:endParaRPr lang="ru-RU" sz="2800" b="1" dirty="0"/>
          </a:p>
          <a:p>
            <a:r>
              <a:rPr lang="ru-RU" sz="2800" b="1" i="1" dirty="0"/>
              <a:t>ГКБОУ «Общеобразовательная школа-интернат Пермского края»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3255"/>
            <a:ext cx="1029714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Виды 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Оценка уровня внятности речи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аудиторская проверка) (методика </a:t>
            </a:r>
            <a:r>
              <a:rPr lang="ru-RU" dirty="0" err="1"/>
              <a:t>Э.И.Леонгард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1 раз в конце учебного года со всеми </a:t>
            </a:r>
            <a:r>
              <a:rPr lang="ru-RU" dirty="0" smtClean="0"/>
              <a:t>учащимися</a:t>
            </a:r>
          </a:p>
          <a:p>
            <a:r>
              <a:rPr lang="ru-RU" dirty="0" smtClean="0"/>
              <a:t>50 </a:t>
            </a:r>
            <a:r>
              <a:rPr lang="ru-RU" dirty="0"/>
              <a:t>фонетически сбалансированных </a:t>
            </a:r>
            <a:r>
              <a:rPr lang="ru-RU" dirty="0" smtClean="0"/>
              <a:t>слов</a:t>
            </a:r>
          </a:p>
          <a:p>
            <a:r>
              <a:rPr lang="ru-RU" dirty="0"/>
              <a:t>подсчитывается внятность речи каждого ученика в процентах</a:t>
            </a:r>
          </a:p>
        </p:txBody>
      </p:sp>
      <p:pic>
        <p:nvPicPr>
          <p:cNvPr id="4" name="Закирова Алина сентябрь 2016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40216" y="5522363"/>
            <a:ext cx="609600" cy="609600"/>
          </a:xfrm>
          <a:prstGeom prst="rect">
            <a:avLst/>
          </a:prstGeom>
        </p:spPr>
      </p:pic>
      <p:pic>
        <p:nvPicPr>
          <p:cNvPr id="5" name="внятность 5 к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12424" y="5526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00" y="428604"/>
            <a:ext cx="10342800" cy="960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Оценка уровня внятности речи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rcRect b="31250"/>
          <a:stretch>
            <a:fillRect/>
          </a:stretch>
        </p:blipFill>
        <p:spPr>
          <a:xfrm>
            <a:off x="3225000" y="1137168"/>
            <a:ext cx="5442768" cy="529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63255"/>
            <a:ext cx="11089232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Виды мониторинга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348880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Оценка уровня развития речевого слуха без ИСА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447" y="3056766"/>
            <a:ext cx="10225137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проверка проводится на каждое ухо в отдельности, начинать следует с лучше слышащего </a:t>
            </a:r>
            <a:r>
              <a:rPr lang="ru-RU" sz="2800" dirty="0" smtClean="0">
                <a:solidFill>
                  <a:schemeClr val="tx2"/>
                </a:solidFill>
              </a:rPr>
              <a:t>уха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sz="2800" dirty="0" smtClean="0">
                <a:solidFill>
                  <a:schemeClr val="tx2"/>
                </a:solidFill>
              </a:rPr>
              <a:t>-каждое </a:t>
            </a:r>
            <a:r>
              <a:rPr lang="ru-RU" sz="2800" dirty="0">
                <a:solidFill>
                  <a:schemeClr val="tx2"/>
                </a:solidFill>
              </a:rPr>
              <a:t>слово повторяется не более 2 </a:t>
            </a:r>
            <a:r>
              <a:rPr lang="ru-RU" sz="2800" dirty="0" smtClean="0">
                <a:solidFill>
                  <a:schemeClr val="tx2"/>
                </a:solidFill>
              </a:rPr>
              <a:t>раз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sz="2800" dirty="0" smtClean="0">
                <a:solidFill>
                  <a:schemeClr val="tx2"/>
                </a:solidFill>
              </a:rPr>
              <a:t>-</a:t>
            </a:r>
            <a:r>
              <a:rPr lang="ru-RU" sz="2800" dirty="0">
                <a:solidFill>
                  <a:schemeClr val="tx2"/>
                </a:solidFill>
              </a:rPr>
              <a:t>у</a:t>
            </a:r>
            <a:r>
              <a:rPr lang="ru-RU" sz="2800" dirty="0" smtClean="0">
                <a:solidFill>
                  <a:schemeClr val="tx2"/>
                </a:solidFill>
              </a:rPr>
              <a:t>ровень </a:t>
            </a:r>
            <a:r>
              <a:rPr lang="ru-RU" sz="2800" dirty="0">
                <a:solidFill>
                  <a:schemeClr val="tx2"/>
                </a:solidFill>
              </a:rPr>
              <a:t>развития речевого слуха без ИСА определяется в </a:t>
            </a:r>
            <a:r>
              <a:rPr lang="ru-RU" sz="2800" dirty="0" smtClean="0">
                <a:solidFill>
                  <a:schemeClr val="tx2"/>
                </a:solidFill>
              </a:rPr>
              <a:t>процентах</a:t>
            </a:r>
            <a:endParaRPr lang="ru-RU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sz="2800" dirty="0" smtClean="0">
                <a:solidFill>
                  <a:schemeClr val="tx2"/>
                </a:solidFill>
              </a:rPr>
              <a:t>-для детей с КИ не проводится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63255"/>
            <a:ext cx="10513168" cy="1325563"/>
          </a:xfrm>
        </p:spPr>
        <p:txBody>
          <a:bodyPr/>
          <a:lstStyle/>
          <a:p>
            <a:pPr algn="ctr"/>
            <a:r>
              <a:rPr lang="ru-RU" dirty="0"/>
              <a:t>Виды мониторинга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097" y="1556792"/>
            <a:ext cx="11161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Оценка уровня развития речевого слуха с индивидуальными слуховыми аппаратами (с ИСА)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416" y="2880232"/>
            <a:ext cx="10873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Список </a:t>
            </a:r>
            <a:r>
              <a:rPr lang="ru-RU" sz="2000" dirty="0" err="1">
                <a:solidFill>
                  <a:schemeClr val="tx2"/>
                </a:solidFill>
              </a:rPr>
              <a:t>Л.В.Неймана</a:t>
            </a:r>
            <a:r>
              <a:rPr lang="ru-RU" sz="2000" dirty="0">
                <a:solidFill>
                  <a:schemeClr val="tx2"/>
                </a:solidFill>
              </a:rPr>
              <a:t> (для учащихся 1- 3 классов);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комплек</a:t>
            </a:r>
            <a:r>
              <a:rPr lang="ru-RU" sz="2000" dirty="0">
                <a:solidFill>
                  <a:schemeClr val="tx2"/>
                </a:solidFill>
              </a:rPr>
              <a:t> слов, разработанных </a:t>
            </a:r>
            <a:r>
              <a:rPr lang="ru-RU" sz="2000" dirty="0" err="1">
                <a:solidFill>
                  <a:schemeClr val="tx2"/>
                </a:solidFill>
              </a:rPr>
              <a:t>Э.И.Леонгард</a:t>
            </a:r>
            <a:r>
              <a:rPr lang="ru-RU" sz="2000" dirty="0">
                <a:solidFill>
                  <a:schemeClr val="tx2"/>
                </a:solidFill>
              </a:rPr>
              <a:t> для определения внятности произношения (3-5 классы, иногда 6-8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слова из таблиц </a:t>
            </a:r>
            <a:r>
              <a:rPr lang="ru-RU" sz="2000" dirty="0" err="1">
                <a:solidFill>
                  <a:schemeClr val="tx2"/>
                </a:solidFill>
              </a:rPr>
              <a:t>Н.Б.Покровского</a:t>
            </a:r>
            <a:r>
              <a:rPr lang="ru-RU" sz="2000" dirty="0">
                <a:solidFill>
                  <a:schemeClr val="tx2"/>
                </a:solidFill>
              </a:rPr>
              <a:t>, разработанные для определения разборчивости речи в линиях связи (в 6-11 классах).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Правильные ответы: </a:t>
            </a:r>
          </a:p>
          <a:p>
            <a:r>
              <a:rPr lang="ru-RU" sz="2000" dirty="0">
                <a:solidFill>
                  <a:schemeClr val="tx2"/>
                </a:solidFill>
                <a:sym typeface="Symbol" panose="05050102010706020507" pitchFamily="18" charset="2"/>
              </a:rPr>
              <a:t></a:t>
            </a:r>
            <a:r>
              <a:rPr lang="ru-RU" sz="2000" dirty="0">
                <a:solidFill>
                  <a:schemeClr val="tx2"/>
                </a:solidFill>
              </a:rPr>
              <a:t> Слово распознано: все звуки в слове распознаны и названы в правильной последовательности. </a:t>
            </a:r>
          </a:p>
          <a:p>
            <a:r>
              <a:rPr lang="ru-RU" sz="2000" dirty="0">
                <a:solidFill>
                  <a:schemeClr val="tx2"/>
                </a:solidFill>
                <a:sym typeface="Symbol" panose="05050102010706020507" pitchFamily="18" charset="2"/>
              </a:rPr>
              <a:t></a:t>
            </a:r>
            <a:r>
              <a:rPr lang="ru-RU" sz="2000" dirty="0">
                <a:solidFill>
                  <a:schemeClr val="tx2"/>
                </a:solidFill>
              </a:rPr>
              <a:t> Слово воспринято близко к образцу: распознана его ритмическая структура и большая часть звуков.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5640" y="5872795"/>
            <a:ext cx="907300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2"/>
                </a:solidFill>
              </a:rPr>
              <a:t>Рост уровня восприятия на слух слов свидетельствует о динамике речевого слуха.</a:t>
            </a:r>
          </a:p>
        </p:txBody>
      </p:sp>
    </p:spTree>
    <p:extLst>
      <p:ext uri="{BB962C8B-B14F-4D97-AF65-F5344CB8AC3E}">
        <p14:creationId xmlns:p14="http://schemas.microsoft.com/office/powerpoint/2010/main" val="21448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90" t="21484" r="4831" b="8203"/>
          <a:stretch>
            <a:fillRect/>
          </a:stretch>
        </p:blipFill>
        <p:spPr bwMode="auto">
          <a:xfrm>
            <a:off x="238084" y="1142984"/>
            <a:ext cx="1173960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63255"/>
            <a:ext cx="9056192" cy="1325563"/>
          </a:xfrm>
        </p:spPr>
        <p:txBody>
          <a:bodyPr/>
          <a:lstStyle/>
          <a:p>
            <a:r>
              <a:rPr lang="ru-RU" dirty="0"/>
              <a:t>Виды мониторинга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71" y="1772816"/>
            <a:ext cx="12025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Оценка уровня восприятия программного материала по РСВ ( Методика развития слухового восприятия глухих учащихся Кузьмичевой Е.П</a:t>
            </a:r>
            <a:r>
              <a:rPr lang="ru-RU" sz="4000" dirty="0" smtClean="0">
                <a:solidFill>
                  <a:srgbClr val="FF0000"/>
                </a:solidFill>
              </a:rPr>
              <a:t>.)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фразы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089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63255"/>
            <a:ext cx="10599898" cy="1325563"/>
          </a:xfrm>
        </p:spPr>
        <p:txBody>
          <a:bodyPr/>
          <a:lstStyle/>
          <a:p>
            <a:pPr algn="ctr"/>
            <a:r>
              <a:rPr lang="ru-RU" dirty="0" smtClean="0"/>
              <a:t>Виды мониторинга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7752" t="21484" r="16361" b="9179"/>
          <a:stretch>
            <a:fillRect/>
          </a:stretch>
        </p:blipFill>
        <p:spPr bwMode="auto">
          <a:xfrm>
            <a:off x="1595406" y="1214422"/>
            <a:ext cx="8858312" cy="52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мониторинга</a:t>
            </a:r>
          </a:p>
        </p:txBody>
      </p:sp>
      <p:pic>
        <p:nvPicPr>
          <p:cNvPr id="3" name="текст али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68408" y="5229200"/>
            <a:ext cx="609600" cy="609600"/>
          </a:xfrm>
          <a:prstGeom prst="rect">
            <a:avLst/>
          </a:prstGeom>
        </p:spPr>
      </p:pic>
      <p:pic>
        <p:nvPicPr>
          <p:cNvPr id="4" name="Голосовой 8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76120" y="5301208"/>
            <a:ext cx="609600" cy="609600"/>
          </a:xfrm>
          <a:prstGeom prst="rect">
            <a:avLst/>
          </a:prstGeom>
        </p:spPr>
      </p:pic>
      <p:pic>
        <p:nvPicPr>
          <p:cNvPr id="1026" name="Picture 2" descr="55 КАРТИНОК - СЕМЬЯ (лучшая подборка графики). | Семейная К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772816"/>
            <a:ext cx="3384376" cy="368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ахтинцы смогут подарить детдомовцам празднование Нового года в кругу семь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76" y="1916832"/>
            <a:ext cx="4876800" cy="324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63255"/>
            <a:ext cx="10671336" cy="1325563"/>
          </a:xfrm>
        </p:spPr>
        <p:txBody>
          <a:bodyPr/>
          <a:lstStyle/>
          <a:p>
            <a:pPr algn="ctr"/>
            <a:r>
              <a:rPr lang="ru-RU" dirty="0" smtClean="0"/>
              <a:t>Виды мониторинга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301" t="22461" r="22401" b="8203"/>
          <a:stretch>
            <a:fillRect/>
          </a:stretch>
        </p:blipFill>
        <p:spPr bwMode="auto">
          <a:xfrm>
            <a:off x="2166910" y="1500174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мониторинга</a:t>
            </a:r>
            <a:endParaRPr lang="ru-RU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6F252D98-C1FB-46DB-B8F5-1C9544231C58}"/>
              </a:ext>
            </a:extLst>
          </p:cNvPr>
          <p:cNvSpPr/>
          <p:nvPr/>
        </p:nvSpPr>
        <p:spPr>
          <a:xfrm>
            <a:off x="8301000" y="2487171"/>
            <a:ext cx="2745000" cy="1485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BE9177-47C5-4341-AF0B-2B634625E1EC}"/>
              </a:ext>
            </a:extLst>
          </p:cNvPr>
          <p:cNvSpPr/>
          <p:nvPr/>
        </p:nvSpPr>
        <p:spPr>
          <a:xfrm>
            <a:off x="6616850" y="2858936"/>
            <a:ext cx="1690500" cy="740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E102A-07DE-4345-A54D-3431B58B1667}"/>
              </a:ext>
            </a:extLst>
          </p:cNvPr>
          <p:cNvSpPr/>
          <p:nvPr/>
        </p:nvSpPr>
        <p:spPr>
          <a:xfrm>
            <a:off x="4929525" y="2858935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BAC1180-0217-4C31-9CC1-E63188F9C64C}"/>
              </a:ext>
            </a:extLst>
          </p:cNvPr>
          <p:cNvSpPr/>
          <p:nvPr/>
        </p:nvSpPr>
        <p:spPr>
          <a:xfrm>
            <a:off x="3243305" y="2858935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E31F52-0288-4D17-AF2C-7F052FACA12E}"/>
              </a:ext>
            </a:extLst>
          </p:cNvPr>
          <p:cNvSpPr/>
          <p:nvPr/>
        </p:nvSpPr>
        <p:spPr>
          <a:xfrm>
            <a:off x="1552805" y="2858935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F951BD-B5E9-4A9C-B38A-B550DA9CB727}"/>
              </a:ext>
            </a:extLst>
          </p:cNvPr>
          <p:cNvSpPr txBox="1"/>
          <p:nvPr/>
        </p:nvSpPr>
        <p:spPr>
          <a:xfrm>
            <a:off x="8571000" y="290597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</a:t>
            </a:r>
            <a:r>
              <a:rPr lang="ru-RU" sz="3600" dirty="0" smtClean="0">
                <a:solidFill>
                  <a:schemeClr val="bg2"/>
                </a:solidFill>
              </a:rPr>
              <a:t>20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8E1E30-415C-4584-9E7E-B43AB639D803}"/>
              </a:ext>
            </a:extLst>
          </p:cNvPr>
          <p:cNvSpPr txBox="1"/>
          <p:nvPr/>
        </p:nvSpPr>
        <p:spPr>
          <a:xfrm>
            <a:off x="6916530" y="291792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</a:t>
            </a:r>
            <a:r>
              <a:rPr lang="ru-RU" sz="3600" dirty="0" smtClean="0">
                <a:solidFill>
                  <a:schemeClr val="bg2"/>
                </a:solidFill>
              </a:rPr>
              <a:t>19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3CE42-D796-4DEC-B36E-EF3BF590FA0D}"/>
              </a:ext>
            </a:extLst>
          </p:cNvPr>
          <p:cNvSpPr txBox="1"/>
          <p:nvPr/>
        </p:nvSpPr>
        <p:spPr>
          <a:xfrm>
            <a:off x="5219680" y="29179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201</a:t>
            </a:r>
            <a:r>
              <a:rPr lang="ru-RU" sz="3600" dirty="0" smtClean="0">
                <a:solidFill>
                  <a:schemeClr val="bg2"/>
                </a:solidFill>
              </a:rPr>
              <a:t>8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7DCD9A-B39D-448A-85AC-718A2B58F729}"/>
              </a:ext>
            </a:extLst>
          </p:cNvPr>
          <p:cNvSpPr txBox="1"/>
          <p:nvPr/>
        </p:nvSpPr>
        <p:spPr>
          <a:xfrm>
            <a:off x="3522830" y="291792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201</a:t>
            </a:r>
            <a:r>
              <a:rPr lang="ru-RU" sz="3600" dirty="0" smtClean="0">
                <a:solidFill>
                  <a:schemeClr val="bg2"/>
                </a:solidFill>
              </a:rPr>
              <a:t>7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0FDE1F-4D51-4CF2-8AF4-1A1E54C5E57A}"/>
              </a:ext>
            </a:extLst>
          </p:cNvPr>
          <p:cNvSpPr txBox="1"/>
          <p:nvPr/>
        </p:nvSpPr>
        <p:spPr>
          <a:xfrm>
            <a:off x="1825980" y="291792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</a:t>
            </a:r>
            <a:r>
              <a:rPr lang="ru-RU" sz="3600" dirty="0" smtClean="0">
                <a:solidFill>
                  <a:schemeClr val="bg2"/>
                </a:solidFill>
              </a:rPr>
              <a:t>16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0C3A11F-1A1E-42A7-8579-8B3DDB85E845}"/>
              </a:ext>
            </a:extLst>
          </p:cNvPr>
          <p:cNvSpPr/>
          <p:nvPr/>
        </p:nvSpPr>
        <p:spPr>
          <a:xfrm>
            <a:off x="2157298" y="4011205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413E788-447E-4C3A-B8B2-3A0FE478B5F7}"/>
              </a:ext>
            </a:extLst>
          </p:cNvPr>
          <p:cNvSpPr/>
          <p:nvPr/>
        </p:nvSpPr>
        <p:spPr>
          <a:xfrm>
            <a:off x="3836099" y="4011205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02AC432-6674-41D4-90A2-EFCC64747C03}"/>
              </a:ext>
            </a:extLst>
          </p:cNvPr>
          <p:cNvSpPr/>
          <p:nvPr/>
        </p:nvSpPr>
        <p:spPr>
          <a:xfrm>
            <a:off x="5529885" y="4008021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D537F8B3-1D47-4620-9DDB-D2777FF3A8F4}"/>
              </a:ext>
            </a:extLst>
          </p:cNvPr>
          <p:cNvSpPr/>
          <p:nvPr/>
        </p:nvSpPr>
        <p:spPr>
          <a:xfrm>
            <a:off x="7221343" y="4008022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AD2CE5A-FA59-41B5-9B39-2C794BF40516}"/>
              </a:ext>
            </a:extLst>
          </p:cNvPr>
          <p:cNvSpPr/>
          <p:nvPr/>
        </p:nvSpPr>
        <p:spPr>
          <a:xfrm>
            <a:off x="8902233" y="4008021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xmlns="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1629000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5604" y="207167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Слухоречевое личное дело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50" y="2000240"/>
            <a:ext cx="11238450" cy="4131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НОО  </a:t>
            </a:r>
            <a:r>
              <a:rPr lang="ru-RU" sz="5400" b="1" dirty="0" smtClean="0"/>
              <a:t>6</a:t>
            </a:r>
            <a:r>
              <a:rPr lang="ru-RU" sz="5400" dirty="0" smtClean="0"/>
              <a:t> лет                 ФГОС НОО </a:t>
            </a:r>
            <a:r>
              <a:rPr lang="ru-RU" sz="5400" b="1" dirty="0" smtClean="0"/>
              <a:t>5</a:t>
            </a:r>
            <a:r>
              <a:rPr lang="ru-RU" sz="5400" dirty="0" smtClean="0"/>
              <a:t>лет</a:t>
            </a:r>
            <a:endParaRPr lang="ru-RU" sz="5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524364" y="2143116"/>
            <a:ext cx="147847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ages (1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4678" y="5072074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2524101" y="2928934"/>
            <a:ext cx="10160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66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Открытки с пожеланием здоровья при коронавирусе ( 16 картинок ) 🔥  Прикольные картинки и юмор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881026" y="1071546"/>
            <a:ext cx="10287072" cy="52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63255"/>
            <a:ext cx="105998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</a:t>
            </a:r>
            <a:r>
              <a:rPr lang="ru-RU" dirty="0"/>
              <a:t>задачи реализации содержания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60" y="1643050"/>
            <a:ext cx="3410784" cy="3776837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речевого слуха, создание и развитие на этой базе принципиально новой </a:t>
            </a:r>
            <a:r>
              <a:rPr lang="ru-RU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слухозрительной</a:t>
            </a:r>
            <a:r>
              <a:rPr lang="ru-RU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основы восприятия устной речи</a:t>
            </a:r>
            <a:r>
              <a:rPr lang="ru-RU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US" sz="1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достаточно внятной, членораздельной речи, приближающейся по звучанию к устной речи </a:t>
            </a:r>
            <a:r>
              <a:rPr lang="ru-RU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слышащих людей;</a:t>
            </a:r>
          </a:p>
          <a:p>
            <a:r>
              <a:rPr lang="ru-RU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навыков пользования слуховыми аппаратами;</a:t>
            </a:r>
            <a:endParaRPr lang="en-US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1944444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194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84" y="1571612"/>
            <a:ext cx="3143272" cy="359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активизация навыков устной коммуникации, речевого поведения, включая выражение мыслей и чувств в самостоятельных высказываниях (с учетом речевого развития</a:t>
            </a:r>
            <a:r>
              <a:rPr lang="ru-RU" sz="17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), </a:t>
            </a:r>
            <a:r>
              <a:rPr lang="ru-RU" sz="17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сообщение партнеру о затруднении в восприятии его речи;</a:t>
            </a:r>
          </a:p>
          <a:p>
            <a:endParaRPr lang="ru-RU" dirty="0">
              <a:solidFill>
                <a:schemeClr val="tx2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9074" y="1643050"/>
            <a:ext cx="35719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• </a:t>
            </a:r>
            <a:r>
              <a:rPr lang="ru-RU" sz="17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умений осуществлять самоконтроль произносительной стороны речи, использовать в речевом общении естественные невербальные средства коммуникации;</a:t>
            </a:r>
          </a:p>
          <a:p>
            <a:r>
              <a:rPr lang="ru-RU" sz="17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• развитие мотивации обучающихся к овладению восприятием и воспроизведением устной речи, </a:t>
            </a:r>
          </a:p>
        </p:txBody>
      </p:sp>
      <p:pic>
        <p:nvPicPr>
          <p:cNvPr id="9" name="Рисунок 8" descr="logoped-1000-430-1000x43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942" y="4429132"/>
            <a:ext cx="5191128" cy="2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63255"/>
            <a:ext cx="104411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Предметные результаты на конец</a:t>
            </a:r>
            <a:br>
              <a:rPr lang="ru-RU" dirty="0" smtClean="0"/>
            </a:br>
            <a:r>
              <a:rPr lang="ru-RU" dirty="0" smtClean="0"/>
              <a:t> 5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034000"/>
            <a:ext cx="11641240" cy="4097963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ru-RU" b="1" i="1" dirty="0" smtClean="0"/>
              <a:t>Формирование речевого </a:t>
            </a:r>
            <a:r>
              <a:rPr lang="ru-RU" b="1" i="1" dirty="0"/>
              <a:t>слуха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- воспринимать </a:t>
            </a:r>
            <a:r>
              <a:rPr lang="ru-RU" i="1" dirty="0">
                <a:solidFill>
                  <a:schemeClr val="accent2"/>
                </a:solidFill>
              </a:rPr>
              <a:t>на слух </a:t>
            </a:r>
            <a:r>
              <a:rPr lang="ru-RU" dirty="0"/>
              <a:t>с помощью индивидуальных слуховых аппаратов и без них или с помощью </a:t>
            </a:r>
            <a:r>
              <a:rPr lang="ru-RU" dirty="0" err="1"/>
              <a:t>кохлеарного</a:t>
            </a:r>
            <a:r>
              <a:rPr lang="ru-RU" dirty="0"/>
              <a:t> </a:t>
            </a:r>
            <a:r>
              <a:rPr lang="ru-RU" dirty="0" err="1"/>
              <a:t>импланта</a:t>
            </a:r>
            <a:r>
              <a:rPr lang="ru-RU" dirty="0"/>
              <a:t> речевого материала (слова, словосочетания, фразы) обиходно- разговорного характера, связанного с учебной деятельностью и с изучением общеобразовательных предметов.</a:t>
            </a:r>
            <a:endParaRPr lang="ru-RU" b="1" i="1" dirty="0"/>
          </a:p>
        </p:txBody>
      </p:sp>
      <p:pic>
        <p:nvPicPr>
          <p:cNvPr id="4" name="Рисунок 3" descr="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12" y="4624387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9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63255"/>
            <a:ext cx="112164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Предметные результаты на конец</a:t>
            </a:r>
            <a:br>
              <a:rPr lang="ru-RU" dirty="0"/>
            </a:br>
            <a:r>
              <a:rPr lang="ru-RU" dirty="0"/>
              <a:t>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/>
                </a:solidFill>
              </a:rPr>
              <a:t>- о</a:t>
            </a:r>
            <a:r>
              <a:rPr lang="ru-RU" i="1" dirty="0" smtClean="0">
                <a:solidFill>
                  <a:schemeClr val="accent1"/>
                </a:solidFill>
              </a:rPr>
              <a:t>твечать </a:t>
            </a:r>
            <a:r>
              <a:rPr lang="ru-RU" i="1" dirty="0">
                <a:solidFill>
                  <a:schemeClr val="accent1"/>
                </a:solidFill>
              </a:rPr>
              <a:t>на вопросы</a:t>
            </a:r>
            <a:r>
              <a:rPr lang="ru-RU" dirty="0"/>
              <a:t>, составлять предложения, используя отраженное, сопряженное проговаривание и </a:t>
            </a:r>
            <a:r>
              <a:rPr lang="ru-RU" i="1" dirty="0">
                <a:solidFill>
                  <a:schemeClr val="accent1"/>
                </a:solidFill>
              </a:rPr>
              <a:t>короткие самостоятельные высказывания</a:t>
            </a:r>
            <a:r>
              <a:rPr lang="ru-RU" dirty="0"/>
              <a:t>.</a:t>
            </a:r>
          </a:p>
        </p:txBody>
      </p:sp>
      <p:pic>
        <p:nvPicPr>
          <p:cNvPr id="4" name="Рисунок 3" descr="aW5wz-SusM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3214686"/>
            <a:ext cx="4701450" cy="33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3255"/>
            <a:ext cx="106571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Предметные результаты на конец</a:t>
            </a:r>
            <a:br>
              <a:rPr lang="ru-RU" dirty="0"/>
            </a:br>
            <a:r>
              <a:rPr lang="ru-RU" dirty="0"/>
              <a:t>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464" y="1916832"/>
            <a:ext cx="10515600" cy="4097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воспринимать </a:t>
            </a:r>
            <a:r>
              <a:rPr lang="ru-RU" dirty="0"/>
              <a:t>на слух с помощью индивидуальных аппаратов </a:t>
            </a:r>
            <a:r>
              <a:rPr lang="ru-RU" i="1" dirty="0">
                <a:solidFill>
                  <a:schemeClr val="accent1"/>
                </a:solidFill>
              </a:rPr>
              <a:t>текстов (до 16—18 и более предложений)</a:t>
            </a:r>
            <a:r>
              <a:rPr lang="ru-RU" dirty="0"/>
              <a:t>, воспринимать на слух вопросы и задания к тексту</a:t>
            </a:r>
          </a:p>
        </p:txBody>
      </p:sp>
      <p:pic>
        <p:nvPicPr>
          <p:cNvPr id="4" name="Рисунок 3" descr="Как-услышать-то-что-говорит-Б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72" y="3114192"/>
            <a:ext cx="5000660" cy="32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3255"/>
            <a:ext cx="110724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Предметные результаты на конец</a:t>
            </a:r>
            <a:br>
              <a:rPr lang="ru-RU" dirty="0"/>
            </a:br>
            <a:r>
              <a:rPr lang="ru-RU" dirty="0"/>
              <a:t>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</a:t>
            </a:r>
            <a:r>
              <a:rPr lang="ru-RU" b="1" i="1" dirty="0" smtClean="0"/>
              <a:t>Формирование </a:t>
            </a:r>
            <a:r>
              <a:rPr lang="ru-RU" b="1" i="1" dirty="0"/>
              <a:t>произносительной стороны </a:t>
            </a:r>
            <a:r>
              <a:rPr lang="ru-RU" b="1" i="1" dirty="0" smtClean="0"/>
              <a:t>речи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1"/>
                </a:solidFill>
              </a:rPr>
              <a:t>дифференцированно </a:t>
            </a:r>
            <a:r>
              <a:rPr lang="ru-RU" dirty="0"/>
              <a:t>произносить в слогах и словах звуки, родственные по </a:t>
            </a:r>
            <a:r>
              <a:rPr lang="ru-RU" dirty="0" smtClean="0"/>
              <a:t>артикуляции;</a:t>
            </a:r>
          </a:p>
          <a:p>
            <a:pPr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нать </a:t>
            </a:r>
            <a:r>
              <a:rPr lang="ru-RU" i="1" dirty="0">
                <a:solidFill>
                  <a:schemeClr val="accent1"/>
                </a:solidFill>
              </a:rPr>
              <a:t>характеристики артикуляции звука</a:t>
            </a:r>
            <a:r>
              <a:rPr lang="ru-RU" dirty="0"/>
              <a:t>, </a:t>
            </a:r>
            <a:r>
              <a:rPr lang="ru-RU" dirty="0" smtClean="0"/>
              <a:t>уметь </a:t>
            </a:r>
            <a:r>
              <a:rPr lang="ru-RU" dirty="0"/>
              <a:t>применять знания об артикуляции звуков при исправлении произносительных ошибок.</a:t>
            </a:r>
            <a:endParaRPr lang="en-US" b="1" i="1" dirty="0" smtClean="0"/>
          </a:p>
        </p:txBody>
      </p:sp>
      <p:pic>
        <p:nvPicPr>
          <p:cNvPr id="4" name="Рисунок 3" descr="screen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167" b="8333"/>
          <a:stretch>
            <a:fillRect/>
          </a:stretch>
        </p:blipFill>
        <p:spPr>
          <a:xfrm>
            <a:off x="3524232" y="4627780"/>
            <a:ext cx="7929618" cy="22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3255"/>
            <a:ext cx="110724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Предметные результаты на конец</a:t>
            </a:r>
            <a:br>
              <a:rPr lang="ru-RU" dirty="0"/>
            </a:br>
            <a:r>
              <a:rPr lang="ru-RU" dirty="0"/>
              <a:t>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464" y="2034000"/>
            <a:ext cx="10705136" cy="4097963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/>
                </a:solidFill>
              </a:rPr>
              <a:t>п</a:t>
            </a:r>
            <a:r>
              <a:rPr lang="ru-RU" i="1" dirty="0" smtClean="0">
                <a:solidFill>
                  <a:schemeClr val="accent1"/>
                </a:solidFill>
              </a:rPr>
              <a:t>роизносить </a:t>
            </a:r>
            <a:r>
              <a:rPr lang="ru-RU" i="1" dirty="0">
                <a:solidFill>
                  <a:schemeClr val="accent1"/>
                </a:solidFill>
              </a:rPr>
              <a:t>слова </a:t>
            </a:r>
            <a:r>
              <a:rPr lang="ru-RU" dirty="0"/>
              <a:t>(включая труднопроизносимую терминологию из общеобразовательных уроков) </a:t>
            </a:r>
            <a:r>
              <a:rPr lang="ru-RU" i="1" dirty="0">
                <a:solidFill>
                  <a:schemeClr val="accent1"/>
                </a:solidFill>
              </a:rPr>
              <a:t>слитно, с ударением</a:t>
            </a:r>
            <a:r>
              <a:rPr lang="ru-RU" dirty="0"/>
              <a:t>, реализуя умения соблюдения их звукового состава </a:t>
            </a:r>
            <a:r>
              <a:rPr lang="ru-RU" i="1" dirty="0">
                <a:solidFill>
                  <a:schemeClr val="accent1"/>
                </a:solidFill>
              </a:rPr>
              <a:t>голосом нормальной высоты, тембра, силы </a:t>
            </a:r>
            <a:r>
              <a:rPr lang="ru-RU" dirty="0"/>
              <a:t>(под контролем учителя и самостоятельно), </a:t>
            </a:r>
            <a:r>
              <a:rPr lang="ru-RU" i="1" dirty="0">
                <a:solidFill>
                  <a:schemeClr val="accent1"/>
                </a:solidFill>
              </a:rPr>
              <a:t>в нормальном </a:t>
            </a:r>
            <a:r>
              <a:rPr lang="ru-RU" i="1" dirty="0" smtClean="0">
                <a:solidFill>
                  <a:schemeClr val="accent1"/>
                </a:solidFill>
              </a:rPr>
              <a:t>темпе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передавать </a:t>
            </a:r>
            <a:r>
              <a:rPr lang="ru-RU" dirty="0"/>
              <a:t>в речи различные </a:t>
            </a:r>
            <a:r>
              <a:rPr lang="ru-RU" i="1" dirty="0">
                <a:solidFill>
                  <a:schemeClr val="accent1"/>
                </a:solidFill>
              </a:rPr>
              <a:t>эмоциональные оттенки </a:t>
            </a:r>
            <a:r>
              <a:rPr lang="ru-RU" dirty="0"/>
              <a:t>высказывания, самостоятельно отбирая адекватные неречевые средства коммуникации (под контролем учителя и самостоятельно</a:t>
            </a:r>
            <a:r>
              <a:rPr lang="ru-RU" dirty="0" smtClean="0"/>
              <a:t>);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3255"/>
            <a:ext cx="110724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Предметные результаты на конец</a:t>
            </a:r>
            <a:br>
              <a:rPr lang="ru-RU" dirty="0"/>
            </a:br>
            <a:r>
              <a:rPr lang="ru-RU" dirty="0"/>
              <a:t>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026" y="1785926"/>
            <a:ext cx="11095574" cy="434603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1"/>
                </a:solidFill>
              </a:rPr>
              <a:t>произносить </a:t>
            </a:r>
            <a:r>
              <a:rPr lang="ru-RU" i="1" dirty="0">
                <a:solidFill>
                  <a:schemeClr val="accent1"/>
                </a:solidFill>
              </a:rPr>
              <a:t>слитно, на одном выдохе </a:t>
            </a:r>
            <a:r>
              <a:rPr lang="ru-RU" dirty="0"/>
              <a:t>ряды слогов, словосочетаний, фраз (</a:t>
            </a:r>
            <a:r>
              <a:rPr lang="ru-RU" i="1" dirty="0">
                <a:solidFill>
                  <a:schemeClr val="accent1"/>
                </a:solidFill>
              </a:rPr>
              <a:t>группа слов до 10-12 слогов</a:t>
            </a:r>
            <a:r>
              <a:rPr lang="ru-RU" dirty="0"/>
              <a:t>) под контролем </a:t>
            </a:r>
            <a:r>
              <a:rPr lang="ru-RU" dirty="0" smtClean="0"/>
              <a:t>учителя </a:t>
            </a:r>
            <a:r>
              <a:rPr lang="ru-RU" dirty="0"/>
              <a:t>и </a:t>
            </a:r>
            <a:r>
              <a:rPr lang="ru-RU" dirty="0" smtClean="0"/>
              <a:t>самостоятельно;</a:t>
            </a:r>
          </a:p>
          <a:p>
            <a:pPr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зменять </a:t>
            </a:r>
            <a:r>
              <a:rPr lang="ru-RU" dirty="0"/>
              <a:t>силу голоса в связи со </a:t>
            </a:r>
            <a:r>
              <a:rPr lang="ru-RU" i="1" dirty="0">
                <a:solidFill>
                  <a:schemeClr val="accent1"/>
                </a:solidFill>
              </a:rPr>
              <a:t>словесным ударением; громкость и высоту</a:t>
            </a:r>
            <a:r>
              <a:rPr lang="ru-RU" dirty="0"/>
              <a:t> собственного голоса (по подражанию и произвольно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соблюдать </a:t>
            </a:r>
            <a:r>
              <a:rPr lang="ru-RU" dirty="0"/>
              <a:t>в речи правила </a:t>
            </a:r>
            <a:r>
              <a:rPr lang="ru-RU" i="1" dirty="0">
                <a:solidFill>
                  <a:schemeClr val="accent1"/>
                </a:solidFill>
              </a:rPr>
              <a:t>орфоэпии</a:t>
            </a:r>
          </a:p>
        </p:txBody>
      </p:sp>
      <p:pic>
        <p:nvPicPr>
          <p:cNvPr id="4" name="Рисунок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74" y="4000504"/>
            <a:ext cx="3612290" cy="261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1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626</Words>
  <Application>Microsoft Office PowerPoint</Application>
  <PresentationFormat>Произвольный</PresentationFormat>
  <Paragraphs>71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Особенности реализации  коррекционно-развивающего курса «Формирование речевого слуха и произносительной стороны речи»  (индивидуальные занятия)  вариант 2.2</vt:lpstr>
      <vt:lpstr>Презентация PowerPoint</vt:lpstr>
      <vt:lpstr>Основные задачи реализации содержания курса</vt:lpstr>
      <vt:lpstr>Предметные результаты на конец  5 класса</vt:lpstr>
      <vt:lpstr>Предметные результаты на конец  5 класса</vt:lpstr>
      <vt:lpstr>Предметные результаты на конец  5 класса</vt:lpstr>
      <vt:lpstr>Предметные результаты на конец  5 класса</vt:lpstr>
      <vt:lpstr>Предметные результаты на конец  5 класса</vt:lpstr>
      <vt:lpstr>Предметные результаты на конец  5 класса</vt:lpstr>
      <vt:lpstr>Виды мониторинга</vt:lpstr>
      <vt:lpstr>Оценка уровня внятности речи  </vt:lpstr>
      <vt:lpstr>Виды мониторинга</vt:lpstr>
      <vt:lpstr>Виды мониторинга</vt:lpstr>
      <vt:lpstr>Презентация PowerPoint</vt:lpstr>
      <vt:lpstr>Виды мониторинга</vt:lpstr>
      <vt:lpstr>Виды мониторинга</vt:lpstr>
      <vt:lpstr>Виды мониторинга</vt:lpstr>
      <vt:lpstr>Виды мониторинга</vt:lpstr>
      <vt:lpstr>Виды мониторинга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88</cp:revision>
  <dcterms:created xsi:type="dcterms:W3CDTF">2020-07-05T17:04:43Z</dcterms:created>
  <dcterms:modified xsi:type="dcterms:W3CDTF">2020-10-21T12:14:46Z</dcterms:modified>
</cp:coreProperties>
</file>