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9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14" y="6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2EC7F-1B94-48C6-BAE0-CED421D5D4A9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CE46-1133-4768-BBB9-1AA8A1CBB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8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5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4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D6FA-BCE9-4A6C-9A69-3A00B31C878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1F1F-0014-42DB-95DF-EC0D685F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&#1070;&#1041;&#1048;&#1051;&#1045;&#1049;%2018%20&#1080;&#1089;&#1090;&#1086;&#1088;&#1080;&#1103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&#1070;&#1041;&#1048;&#1051;&#1045;&#1049;%2018%20&#1080;&#1089;&#1090;&#1086;&#1088;&#1080;&#1103;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70;&#1041;&#1048;&#1051;&#1045;&#1049;%2018%20&#1080;&#1089;&#1090;&#1086;&#1088;&#1080;&#1103;.pptx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86;&#1084;&#1087;&#1100;&#1102;&#1090;&#1077;&#1088;\Desktop\&#1042;&#1080;&#1076;&#1077;&#1086;&#1088;&#1086;&#1083;&#1080;&#1082;%20&#1064;&#1082;&#1086;&#1083;&#1072;-&#1080;&#1085;&#1090;&#1088;&#1077;&#1085;&#1072;&#1090;%204%20&#1044;&#1077;&#1085;&#1100;%20&#1086;&#1090;&#1082;&#1088;&#1099;&#1090;&#1099;&#1093;%20&#1076;&#1074;&#1077;&#1088;&#1077;&#1081;.mp4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rcle Background Arrow png download - 1000*1021 - Free Transparent  Battlerite 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1" y="732754"/>
            <a:ext cx="8699718" cy="6059265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46501" y="179294"/>
            <a:ext cx="4119028" cy="28776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«Школа-интернат №4 для обучающихся </a:t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ограниченными возможностями здоровья» г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Перми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как территория возможностей для доступного образования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 полноценного развития обучающихся с ОВЗ»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Admin\Мои документы\Мои рисунки\юбилей школы3\Копия (2) юбилей школы3 001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5477" y="185736"/>
            <a:ext cx="4336382" cy="28659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4" descr="Школа №152 для учеников с ограниченными возможностями здоровья отмечает  юбилей - Муниципальное образование город Перм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3313"/>
            <a:ext cx="4295783" cy="2673127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ола-интернат №4 — Муниципальное бюджетное общеобразовательное учреждение « Школа-интернат № 4 для обучающихся с ограниченными возможностями здоровья»  г.Перм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7"/>
          <a:stretch/>
        </p:blipFill>
        <p:spPr bwMode="auto">
          <a:xfrm>
            <a:off x="4609447" y="3218713"/>
            <a:ext cx="4634551" cy="32211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5903913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latin typeface="Arial" charset="0"/>
                <a:cs typeface="Arial" charset="0"/>
              </a:rPr>
              <a:t>1. Описать в сборнике основные психолого-педагогические особенности обучающихся с различными нозологиями (ЗПР, УО, ТМНР, НОДА, РАС, ТНР).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2. Собрать примеры технологических карт уроков, разработанных для обучающихся с различными нозологиями, в том числе для классов-комплектов, детей, обучающихся на дому.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3. Раскрыть особенности организации внеурочной деятельности в условиях </a:t>
            </a:r>
            <a:r>
              <a:rPr lang="ru-RU" sz="2000" dirty="0" err="1" smtClean="0">
                <a:latin typeface="Arial" charset="0"/>
                <a:cs typeface="Arial" charset="0"/>
              </a:rPr>
              <a:t>интернальной</a:t>
            </a:r>
            <a:r>
              <a:rPr lang="ru-RU" sz="2000" dirty="0" smtClean="0">
                <a:latin typeface="Arial" charset="0"/>
                <a:cs typeface="Arial" charset="0"/>
              </a:rPr>
              <a:t> интеграции (сценарии праздников, совместных мероприятий, социальных проб и т.п.).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4. Описать особенности работы школы в направлении  профилактики эмоционального выгорания родителей, воспитывающих детей с ограниченными возможностями. </a:t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5. Издать электронный сборник «Дети с неограниченными возможностями».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проекта: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101" name="Picture 2" descr="https://avatars.mds.yandex.net/get-pdb/1972052/f40713b4-0f9b-4c27-bb80-58b6f41112f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797425"/>
            <a:ext cx="1258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https://cdo.smolgu.ru/pluginfile.php/175362/course/overviewfiles/%D0%BA%D1%83%D1%80%D1%81%D0%BE%D0%B2%D1%8B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45815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107950" y="908050"/>
            <a:ext cx="8928100" cy="4105275"/>
          </a:xfrm>
        </p:spPr>
        <p:txBody>
          <a:bodyPr/>
          <a:lstStyle/>
          <a:p>
            <a:pPr algn="just" eaLnBrk="1" hangingPunct="1"/>
            <a:r>
              <a:rPr lang="ru-RU" sz="1800" dirty="0" smtClean="0">
                <a:latin typeface="Arial" charset="0"/>
                <a:cs typeface="Arial" charset="0"/>
              </a:rPr>
              <a:t>Особенно востребованным данный сборник станет для молодых специалистов, которые впервые столкнулись с обучением и воспитанием детей с ограниченными возможностями здоровья, интеллектуальными нарушениями. Тенденция времени - в специализированных школах дети с различными нозологиями обучаются в одном коллективе. С введением федерального государственного образовательного стандарта требования к качеству образования детей с ограниченными возможностями здоровья, интеллектуальными нарушениями значительно выросли.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Многолетний опыт работы школы с детьми с различными нозологиями собран, систематизирован в одном сборнике, раскрывающем основные технологии работы с детьми с ограниченными возможностями в условиях специального и инклюзивного образования «Дети с неограниченными возможностями».</a:t>
            </a: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752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Актуальность, значимость и новизна проекта: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rcle Background Arrow png download - 1000*1021 - Free Transparent  Battlerite 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36"/>
            <a:ext cx="8921859" cy="6213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Мои рисунки\юбилей школы3\Копия (2) юбилей школы3 001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5477" y="185736"/>
            <a:ext cx="4336382" cy="286593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4" descr="Школа №152 для учеников с ограниченными возможностями здоровья отмечает  юбилей - Муниципальное образование город Перм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3313"/>
            <a:ext cx="4295783" cy="2673127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ола-интернат №4 — Муниципальное бюджетное общеобразовательное учреждение « Школа-интернат № 4 для обучающихся с ограниченными возможностями здоровья»  г.Перм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7"/>
          <a:stretch/>
        </p:blipFill>
        <p:spPr bwMode="auto">
          <a:xfrm>
            <a:off x="4609447" y="3218713"/>
            <a:ext cx="4634551" cy="32211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329" y="519953"/>
            <a:ext cx="4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4500" b="1" dirty="0" smtClean="0">
                <a:solidFill>
                  <a:srgbClr val="FF0000"/>
                </a:solidFill>
              </a:rPr>
              <a:t>ЗА ВНИМАНИЕ!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Мои документы\Мои рисунки\юбилей школы3\Копия (2) юбилей школы3 001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4577" y="185736"/>
            <a:ext cx="3437281" cy="227171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854906" y="2534894"/>
            <a:ext cx="4242513" cy="1015663"/>
          </a:xfrm>
          <a:prstGeom prst="rect">
            <a:avLst/>
          </a:prstGeom>
          <a:solidFill>
            <a:srgbClr val="FFFF66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МАОУ </a:t>
            </a:r>
            <a:r>
              <a:rPr lang="ru-RU" sz="2000" b="1" dirty="0">
                <a:solidFill>
                  <a:srgbClr val="002060"/>
                </a:solidFill>
              </a:rPr>
              <a:t>«Школа-интернат №4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для обучающихся с ограниченными возможностями здоровья» г</a:t>
            </a:r>
            <a:r>
              <a:rPr lang="ru-RU" sz="2000" b="1" dirty="0" smtClean="0">
                <a:solidFill>
                  <a:srgbClr val="002060"/>
                </a:solidFill>
              </a:rPr>
              <a:t>. Перми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0218710">
            <a:off x="4817931" y="2048738"/>
            <a:ext cx="817044" cy="5829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74497" y="2457449"/>
            <a:ext cx="32473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«Школа-интернат №1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141865"/>
            <a:ext cx="34313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«Школа-интернат №12</a:t>
            </a:r>
          </a:p>
        </p:txBody>
      </p:sp>
      <p:sp>
        <p:nvSpPr>
          <p:cNvPr id="10" name="Стрелка влево 9"/>
          <p:cNvSpPr/>
          <p:nvPr/>
        </p:nvSpPr>
        <p:spPr>
          <a:xfrm rot="11948951">
            <a:off x="4608405" y="602068"/>
            <a:ext cx="930583" cy="582929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21727" y="3428999"/>
            <a:ext cx="320013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«Школа-интернат №4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9966" y="6268411"/>
            <a:ext cx="32289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«Школа-интернат №6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0053" y="3913219"/>
            <a:ext cx="22453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 «Школа №152</a:t>
            </a:r>
          </a:p>
        </p:txBody>
      </p:sp>
      <p:sp>
        <p:nvSpPr>
          <p:cNvPr id="14" name="Стрелка влево 13"/>
          <p:cNvSpPr/>
          <p:nvPr/>
        </p:nvSpPr>
        <p:spPr>
          <a:xfrm rot="8757038">
            <a:off x="4307960" y="5574724"/>
            <a:ext cx="817044" cy="582929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7886259">
            <a:off x="645153" y="3502784"/>
            <a:ext cx="817044" cy="5829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666911">
            <a:off x="4387909" y="3497777"/>
            <a:ext cx="817044" cy="58292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БОУ &quot;Школа-интернат №4 для обучающихся с ограниченными возможностями  здоровья&quot; г.Перми: Основные свед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2" y="3986783"/>
            <a:ext cx="4003831" cy="218549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ола №152 для учеников с ограниченными возможностями здоровья отмечает  юбилей - Муниципальное образование город Перм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" y="4440862"/>
            <a:ext cx="3778370" cy="2351158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9" y="142356"/>
            <a:ext cx="2379199" cy="22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887" y="423275"/>
            <a:ext cx="2790826" cy="64293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ВСЕГО </a:t>
            </a:r>
            <a:r>
              <a:rPr lang="ru-RU" sz="2400" b="1" dirty="0" smtClean="0">
                <a:solidFill>
                  <a:srgbClr val="C00000"/>
                </a:solidFill>
              </a:rPr>
              <a:t>979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9012" y="1345700"/>
            <a:ext cx="3691401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ЗПР - </a:t>
            </a:r>
            <a:r>
              <a:rPr lang="ru-RU" sz="2400" b="1" dirty="0" smtClean="0">
                <a:solidFill>
                  <a:srgbClr val="C00000"/>
                </a:solidFill>
              </a:rPr>
              <a:t>454</a:t>
            </a:r>
            <a:r>
              <a:rPr lang="ru-RU" sz="2400" b="1" dirty="0" smtClean="0"/>
              <a:t> </a:t>
            </a:r>
            <a:r>
              <a:rPr lang="ru-RU" sz="2400" b="1" dirty="0"/>
              <a:t>человек (48,6%)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51612" y="137525"/>
            <a:ext cx="3422672" cy="571501"/>
          </a:xfrm>
          <a:prstGeom prst="rect">
            <a:avLst/>
          </a:prstGeom>
          <a:solidFill>
            <a:srgbClr val="FFFFDD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ОБУЧАЮЩИЕСЯ</a:t>
            </a:r>
          </a:p>
        </p:txBody>
      </p:sp>
      <p:pic>
        <p:nvPicPr>
          <p:cNvPr id="7172" name="Picture 4" descr="Создать мем &quot;клипарт школьники мальчик и девочка, первоклассница клипарт,  школьник рисунок&quot; - Картинки - Meme-arsen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29"/>
            <a:ext cx="2810802" cy="43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47461" y="2073618"/>
            <a:ext cx="3691401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УО,  </a:t>
            </a:r>
            <a:r>
              <a:rPr lang="ru-RU" sz="2400" b="1" dirty="0"/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221</a:t>
            </a:r>
            <a:r>
              <a:rPr lang="ru-RU" sz="2400" b="1" dirty="0" smtClean="0"/>
              <a:t> </a:t>
            </a:r>
            <a:r>
              <a:rPr lang="ru-RU" sz="2400" b="1" dirty="0"/>
              <a:t>человек </a:t>
            </a:r>
            <a:r>
              <a:rPr lang="ru-RU" sz="2400" b="1" dirty="0" smtClean="0"/>
              <a:t>(22,7%)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93000" y="2819156"/>
            <a:ext cx="3691401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ТНР - </a:t>
            </a:r>
            <a:r>
              <a:rPr lang="ru-RU" sz="2400" b="1" dirty="0" smtClean="0">
                <a:solidFill>
                  <a:srgbClr val="C00000"/>
                </a:solidFill>
              </a:rPr>
              <a:t>124</a:t>
            </a:r>
            <a:r>
              <a:rPr lang="ru-RU" sz="2400" b="1" dirty="0" smtClean="0"/>
              <a:t> </a:t>
            </a:r>
            <a:r>
              <a:rPr lang="ru-RU" sz="2400" b="1" dirty="0"/>
              <a:t>человек (12,4%)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84528" y="3565510"/>
            <a:ext cx="5173697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Особый ребенок - </a:t>
            </a:r>
            <a:r>
              <a:rPr lang="ru-RU" sz="2400" b="1" dirty="0" smtClean="0"/>
              <a:t>112 </a:t>
            </a:r>
            <a:r>
              <a:rPr lang="ru-RU" sz="2400" b="1" dirty="0"/>
              <a:t>человек (9,8%)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93000" y="4307680"/>
            <a:ext cx="3691401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НОДА - </a:t>
            </a:r>
            <a:r>
              <a:rPr lang="ru-RU" sz="2400" b="1" dirty="0" smtClean="0">
                <a:solidFill>
                  <a:srgbClr val="C00000"/>
                </a:solidFill>
              </a:rPr>
              <a:t>54</a:t>
            </a:r>
            <a:r>
              <a:rPr lang="ru-RU" sz="2400" b="1" dirty="0" smtClean="0"/>
              <a:t> </a:t>
            </a:r>
            <a:r>
              <a:rPr lang="ru-RU" sz="2400" b="1" dirty="0"/>
              <a:t>человека (5,5%)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78534" y="5113330"/>
            <a:ext cx="3691401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РАС - </a:t>
            </a:r>
            <a:r>
              <a:rPr lang="ru-RU" sz="2400" b="1" dirty="0" smtClean="0">
                <a:solidFill>
                  <a:srgbClr val="C00000"/>
                </a:solidFill>
              </a:rPr>
              <a:t>12</a:t>
            </a:r>
            <a:r>
              <a:rPr lang="ru-RU" sz="2400" b="1" dirty="0" smtClean="0"/>
              <a:t> </a:t>
            </a:r>
            <a:r>
              <a:rPr lang="ru-RU" sz="2400" b="1" dirty="0"/>
              <a:t>человек (</a:t>
            </a:r>
            <a:r>
              <a:rPr lang="ru-RU" sz="2400" b="1" dirty="0" smtClean="0"/>
              <a:t>0,2%)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04720" y="5918981"/>
            <a:ext cx="5353430" cy="48668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Нарушение зрения - </a:t>
            </a:r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человека (</a:t>
            </a:r>
            <a:r>
              <a:rPr lang="ru-RU" sz="2400" b="1" dirty="0" smtClean="0"/>
              <a:t>0,2%)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3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 t="2953" b="3322"/>
          <a:stretch>
            <a:fillRect/>
          </a:stretch>
        </p:blipFill>
        <p:spPr bwMode="auto">
          <a:xfrm>
            <a:off x="1" y="-107576"/>
            <a:ext cx="5459506" cy="3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t="2953" b="3322"/>
          <a:stretch>
            <a:fillRect/>
          </a:stretch>
        </p:blipFill>
        <p:spPr bwMode="auto">
          <a:xfrm>
            <a:off x="3612776" y="3558988"/>
            <a:ext cx="5531224" cy="32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Учител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7" y="385482"/>
            <a:ext cx="3030071" cy="29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Создать мем &quot;клипарт школьники мальчик и девочка, первоклассница клипарт,  школьник рисунок&quot; - Картинки - Meme-arsenal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0" y="3433482"/>
            <a:ext cx="3039036" cy="34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118" y="255980"/>
            <a:ext cx="2414588" cy="57150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Педагоги</a:t>
            </a:r>
            <a:r>
              <a:rPr lang="ru-RU" sz="2400" dirty="0"/>
              <a:t> - </a:t>
            </a:r>
            <a:r>
              <a:rPr lang="ru-RU" sz="2400" b="1" dirty="0" smtClean="0">
                <a:solidFill>
                  <a:srgbClr val="C00000"/>
                </a:solidFill>
              </a:rPr>
              <a:t>165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6037" y="1049380"/>
            <a:ext cx="5472112" cy="1071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Специальное дефектологическое – 86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Педагог-психолог – </a:t>
            </a:r>
            <a:r>
              <a:rPr lang="ru-RU" sz="2400" dirty="0" smtClean="0"/>
              <a:t>10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Учитель-логопед - </a:t>
            </a:r>
            <a:r>
              <a:rPr lang="ru-RU" sz="2400" dirty="0" smtClean="0"/>
              <a:t>24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3844" y="2394388"/>
            <a:ext cx="6386513" cy="86915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Социально-коррекционно-психологическая служба - </a:t>
            </a:r>
            <a:r>
              <a:rPr lang="ru-RU" sz="2400" b="1" dirty="0" smtClean="0">
                <a:solidFill>
                  <a:srgbClr val="C00000"/>
                </a:solidFill>
              </a:rPr>
              <a:t>41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9402" y="3608521"/>
            <a:ext cx="3507698" cy="1481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Учитель-дефектолог – </a:t>
            </a:r>
            <a:r>
              <a:rPr lang="ru-RU" sz="2400" dirty="0" smtClean="0"/>
              <a:t>20 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Педагог-психолог – </a:t>
            </a:r>
            <a:r>
              <a:rPr lang="ru-RU" sz="2400" dirty="0" smtClean="0"/>
              <a:t>10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Учитель-логопед – </a:t>
            </a:r>
            <a:r>
              <a:rPr lang="ru-RU" sz="2400" dirty="0" smtClean="0"/>
              <a:t>26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Социальный педагог – </a:t>
            </a:r>
            <a:r>
              <a:rPr lang="ru-RU" sz="2400" dirty="0" smtClean="0"/>
              <a:t>5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050" y="6104965"/>
            <a:ext cx="5807985" cy="47512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Младший обслуживающий персонал - 57</a:t>
            </a:r>
          </a:p>
        </p:txBody>
      </p:sp>
      <p:pic>
        <p:nvPicPr>
          <p:cNvPr id="4100" name="Picture 4" descr="Учитель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671512"/>
            <a:ext cx="2289533" cy="329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97" y="3494693"/>
            <a:ext cx="2719387" cy="2964132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4141706" y="541731"/>
            <a:ext cx="744619" cy="463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43251" y="3236579"/>
            <a:ext cx="1508361" cy="371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57738" y="137525"/>
            <a:ext cx="4116546" cy="571501"/>
          </a:xfrm>
          <a:prstGeom prst="rect">
            <a:avLst/>
          </a:prstGeom>
          <a:solidFill>
            <a:srgbClr val="FFFFDD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СОТРУДНИКИ - </a:t>
            </a:r>
            <a:r>
              <a:rPr lang="ru-RU" sz="3600" b="1" dirty="0" smtClean="0">
                <a:solidFill>
                  <a:srgbClr val="C00000"/>
                </a:solidFill>
              </a:rPr>
              <a:t>263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507" y="5235388"/>
            <a:ext cx="3110752" cy="44823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Врачи-психиатры </a:t>
            </a:r>
            <a:r>
              <a:rPr lang="ru-RU" sz="2400" b="1" dirty="0">
                <a:solidFill>
                  <a:srgbClr val="C00000"/>
                </a:solidFill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28750"/>
          <a:stretch/>
        </p:blipFill>
        <p:spPr>
          <a:xfrm>
            <a:off x="2295524" y="2316701"/>
            <a:ext cx="4114800" cy="25717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9" descr="PICT0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4" y="4618037"/>
            <a:ext cx="3198814" cy="22399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10" descr="PICT0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0265" y="2673134"/>
            <a:ext cx="3217862" cy="24152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Picture 6" descr="PICT02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131" y="4081442"/>
            <a:ext cx="3649662" cy="27765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8947" cy="27367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://shint4.ru/wp-content/uploads/2021/01/%D0%9F%D0%B8%D1%82%D0%B0%D0%BD%D0%B8%D0%B5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1846" r="2758" b="51189"/>
          <a:stretch/>
        </p:blipFill>
        <p:spPr bwMode="auto">
          <a:xfrm>
            <a:off x="3894931" y="851807"/>
            <a:ext cx="2432400" cy="1614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int4.ru/wp-content/uploads/2021/01/%D0%9F%D0%B8%D1%82%D0%B0%D0%BD%D0%B8%D0%B5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52138" r="69846" b="4000"/>
          <a:stretch/>
        </p:blipFill>
        <p:spPr bwMode="auto">
          <a:xfrm>
            <a:off x="6072187" y="-36512"/>
            <a:ext cx="3000375" cy="3028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26203" y="2148009"/>
            <a:ext cx="28289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 спальных корпусах 235 мест для проживающих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850" y="85327"/>
            <a:ext cx="270033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Три столовые на 390 посадочных мест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1" y="2418533"/>
            <a:ext cx="3293227" cy="24699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" y="4237127"/>
            <a:ext cx="1848889" cy="24651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74304" y="4195319"/>
            <a:ext cx="27003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Мастерских </a:t>
            </a:r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5361" y="2104594"/>
            <a:ext cx="270033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ВСЕГО кабинетов </a:t>
            </a:r>
            <a:r>
              <a:rPr lang="ru-RU" sz="2400" b="1" dirty="0" smtClean="0"/>
              <a:t>92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2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Голубые фоны со звездами (25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9144000" cy="68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идеоролик Школа-интренат 4 День открытых двер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7950" y="1196975"/>
            <a:ext cx="8856663" cy="20431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charset="0"/>
                <a:cs typeface="Arial" charset="0"/>
              </a:rPr>
              <a:t>электронный сборник методических материалов ЦИО</a:t>
            </a:r>
            <a:r>
              <a:rPr lang="ru-RU" sz="3200" b="1" dirty="0" smtClean="0"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>ДЕТИ </a:t>
            </a:r>
            <a:br>
              <a:rPr lang="ru-RU" sz="2800" b="1" dirty="0" smtClean="0">
                <a:latin typeface="Arial" charset="0"/>
                <a:cs typeface="Arial" charset="0"/>
              </a:rPr>
            </a:br>
            <a:r>
              <a:rPr lang="ru-RU" sz="2800" b="1" dirty="0" smtClean="0">
                <a:latin typeface="Arial" charset="0"/>
                <a:cs typeface="Arial" charset="0"/>
              </a:rPr>
              <a:t>С НЕОГРАНИЧЕННЫМИ ВОЗМОЖНОСТЯМИ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3429000"/>
            <a:ext cx="3600450" cy="1871663"/>
          </a:xfrm>
        </p:spPr>
        <p:txBody>
          <a:bodyPr/>
          <a:lstStyle/>
          <a:p>
            <a:pPr algn="l" eaLnBrk="1" hangingPunct="1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0" y="5732463"/>
            <a:ext cx="9036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ЦИО «Образовательное учреждение как центр социального пространства ребенка с ограниченными возможностями здоровья»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«Школа-интернат №4 для обучающихся с ограниченными возможностями здоровья» г.Перми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5" name="Picture 2" descr="http://xn----7sbab3bbulzjlg7dvg.xn--p1ai/media/2017/03/proforienta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09" y="3104497"/>
            <a:ext cx="441773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s://www.rea.ru/ru/org/faculties/Fakultet-biznesa-i-dopolnitelnogo-obrazovanija/bizschoolmarkent/PublishingImages/Pages/mba1/einverstand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75" y="54451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85225" cy="316865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charset="0"/>
                <a:cs typeface="Arial" charset="0"/>
              </a:rPr>
              <a:t>В сборнике методических материалов ЦИО «Дети с неограниченными возможностями» собраны и систематизированы материалы, раскрывающие основные технологии работы с детьми с ограниченными возможностями в условиях специального и инклюзивного образования</a:t>
            </a: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179388" y="4263598"/>
            <a:ext cx="878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 smtClean="0">
                <a:cs typeface="Times New Roman" pitchFamily="18" charset="0"/>
              </a:rPr>
              <a:t>Цель проекта:</a:t>
            </a:r>
            <a:endParaRPr lang="ru-RU" sz="2000" b="1" dirty="0"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cs typeface="Times New Roman" pitchFamily="18" charset="0"/>
              </a:rPr>
              <a:t>Систематизация и трансляция многолетнего практического опыта работы с обучающимися с ограниченными возможностями здоровья и интеллектуальными нарушениями в условиях </a:t>
            </a:r>
            <a:r>
              <a:rPr lang="ru-RU" sz="2000" dirty="0" err="1">
                <a:cs typeface="Times New Roman" pitchFamily="18" charset="0"/>
              </a:rPr>
              <a:t>интернальной</a:t>
            </a:r>
            <a:r>
              <a:rPr lang="ru-RU" sz="2000" dirty="0">
                <a:cs typeface="Times New Roman" pitchFamily="18" charset="0"/>
              </a:rPr>
              <a:t> интеграции; методическое обогащение и просвещение педагогов в данном направлении.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358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МАОУ «Школа-интернат №4 для обучающихся  с ограниченными возможностями здоровья» г. Перми  как территория возможностей для доступного образования  и полноценного развития обучающихся с ОВЗ»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сборник методических материалов ЦИО  ДЕТИ  С НЕОГРАНИЧЕННЫМИ ВОЗМОЖНОСТЯМИ</vt:lpstr>
      <vt:lpstr>В сборнике методических материалов ЦИО «Дети с неограниченными возможностями» собраны и систематизированы материалы, раскрывающие основные технологии работы с детьми с ограниченными возможностями в условиях специального и инклюзивного образования</vt:lpstr>
      <vt:lpstr>1. Описать в сборнике основные психолого-педагогические особенности обучающихся с различными нозологиями (ЗПР, УО, ТМНР, НОДА, РАС, ТНР).  2. Собрать примеры технологических карт уроков, разработанных для обучающихся с различными нозологиями, в том числе для классов-комплектов, детей, обучающихся на дому.  3. Раскрыть особенности организации внеурочной деятельности в условиях интернальной интеграции (сценарии праздников, совместных мероприятий, социальных проб и т.п.).  4. Описать особенности работы школы в направлении  профилактики эмоционального выгорания родителей, воспитывающих детей с ограниченными возможностями.   5. Издать электронный сборник «Дети с неограниченными возможностями».</vt:lpstr>
      <vt:lpstr>Особенно востребованным данный сборник станет для молодых специалистов, которые впервые столкнулись с обучением и воспитанием детей с ограниченными возможностями здоровья, интеллектуальными нарушениями. Тенденция времени - в специализированных школах дети с различными нозологиями обучаются в одном коллективе. С введением федерального государственного образовательного стандарта требования к качеству образования детей с ограниченными возможностями здоровья, интеллектуальными нарушениями значительно выросли.  Многолетний опыт работы школы с детьми с различными нозологиями собран, систематизирован в одном сборнике, раскрывающем основные технологии работы с детьми с ограниченными возможностями в условиях специального и инклюзивного образования «Дети с неограниченными возможностями».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101</cp:revision>
  <dcterms:created xsi:type="dcterms:W3CDTF">2021-01-12T14:16:26Z</dcterms:created>
  <dcterms:modified xsi:type="dcterms:W3CDTF">2022-03-25T07:12:18Z</dcterms:modified>
</cp:coreProperties>
</file>