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0" r:id="rId3"/>
    <p:sldId id="266" r:id="rId4"/>
    <p:sldId id="267" r:id="rId5"/>
    <p:sldId id="268" r:id="rId6"/>
    <p:sldId id="275" r:id="rId7"/>
    <p:sldId id="269" r:id="rId8"/>
    <p:sldId id="271" r:id="rId9"/>
    <p:sldId id="272" r:id="rId10"/>
    <p:sldId id="280" r:id="rId11"/>
    <p:sldId id="278" r:id="rId12"/>
    <p:sldId id="273" r:id="rId13"/>
    <p:sldId id="277" r:id="rId14"/>
    <p:sldId id="276" r:id="rId15"/>
    <p:sldId id="283" r:id="rId16"/>
    <p:sldId id="281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EC34-A22C-4D61-997A-490A6C837C9B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1123F-9866-496F-8287-0640242EA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1123F-9866-496F-8287-0640242EA8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0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1123F-9866-496F-8287-0640242EA8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6419D-EF70-4415-9D15-3FD002107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2BE89F-2C0C-4E72-A33B-1E4E30C86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74080-5F9A-4B51-A91A-F4261FF9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F2853-3CCF-4278-AD8B-912056E8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100CA-3A8E-426A-BB94-1615730E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7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EDFCC-BB97-4ADB-B01B-2441AED8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1A7CE9-38E2-4D06-BC02-2B8EAC7D4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FC52BC-1B06-4CD0-8722-CE588E29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7FABE-9497-4172-91CF-40EB4DBB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231AA-95A5-40F6-9A49-133B8274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5C7748-4105-4188-BA1D-C35A15077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208B1C-83C3-42A6-B13A-0F1BD88D1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D279F-F387-4F7B-B6C9-0BB1A8FE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D423E-5459-48F7-9808-92BFBE25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68DCA5-CF1E-4702-8A6D-85A0A4CD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1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CD95-24C3-4B44-B1D8-57608A28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EE43A-4BB7-433A-8E88-A0545A983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72D8B-8021-486F-9755-941CB36D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FBF35-940B-4328-A62B-E987758D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A1C8D-0187-4E84-9811-A04459CB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9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23824-002B-43F0-A10B-EE792160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221BD-C8AF-498F-9051-C7E4140B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20E4-BDC3-44EF-94D8-AC5F5B5E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21B4F5-535A-4F93-AEEF-96449B33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56FE8-CEDC-40C5-87D8-AFD3DDCD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5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EAD15-10D1-4C81-8050-98646BCC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6206B-09E6-4A2A-A663-B72F5A575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8F0CEC-3D64-497D-A553-68B8E692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5E6B58-D796-41B5-91BC-D019011E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232BFF-78AC-4B5B-82DE-6623072B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B36E31-9DB4-4736-B30D-697A5B06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9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9424D-6B85-4F2D-94AC-59EA7FC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BE2E6-3085-4B02-8CE1-E718142D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1265CD-4065-4A6C-A005-14B6D356F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91779-3A9D-40CC-9D44-387389881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C17D1A-082B-4B72-B750-7A79C85F3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456407-7E08-467B-9ED3-D282FE76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9D36C6-5CFF-4339-92FB-622150F5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0C285D-14AB-4748-AD25-15B966BE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4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DEC2A-93B5-4EB5-9005-5259AF2A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EAF176-C70A-403D-8E7B-D147D1B1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80083D-68AF-444E-9CA9-820288F6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BFC418-5539-41D6-AA34-0CC5D236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63DCA0-C653-4475-87E5-39F88FD0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EE0E57-D8B2-4C96-B0A1-CA0B58C9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51E142-2223-4BCB-B25C-624B0A1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6A4D4-47D9-4BEE-81A9-BA6CB5C2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AA96D-2EA2-4252-BCF2-B2B55A7C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3B7B4F-B4F1-4C17-B430-694E86654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711D8-B027-4710-8215-07298C73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6109C-22DE-4347-8B22-11B02CCF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563A04-A2E1-41D0-94AC-1C271FD7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D37E0-A251-43C4-B089-48F0F28D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25E94F-83FA-43D5-882A-15A723A72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491D84-6A53-4E64-BF38-8CE68805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D19632-D1AB-4444-89A6-1287F206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47E86-D645-48C4-B783-C5C01294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5A678D-D990-47F8-A934-826E723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B1E78-5196-4301-A3D9-11F1393D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3DBD27-886B-4DE6-B8CE-67693DCD8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91E2B-985E-4F3D-8BA0-73066056A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B0AF-BC18-4AC6-924C-B972887BF4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D8FD3-9505-4AC0-B460-A4E94CE82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AB7D3-2607-4311-8948-4C0AB0F6D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1725-3226-4128-842B-37A4AF3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30" y="227963"/>
            <a:ext cx="1330906" cy="140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5260960"/>
            <a:ext cx="12191998" cy="16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600075" y="1924649"/>
            <a:ext cx="10648950" cy="184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endParaRPr sz="31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endParaRPr sz="31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endParaRPr sz="31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endParaRPr sz="31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3600"/>
            </a:pPr>
            <a:r>
              <a:rPr lang="ru-RU" sz="30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 организационных (специальных) условий для обучающихся с нарушением слуха, имеющих нарушение интеллекта, для реализации программ </a:t>
            </a:r>
            <a:br>
              <a:rPr lang="ru-RU" sz="30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0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профессионального обучения</a:t>
            </a:r>
            <a:endParaRPr sz="1200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434050" y="6214825"/>
            <a:ext cx="4596025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Дровосекова</a:t>
            </a:r>
            <a:r>
              <a:rPr lang="ru-RU" sz="19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З.А., учитель-дефектолог</a:t>
            </a:r>
            <a:endParaRPr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40660-98E7-410E-8795-2CE876CF1CFF}"/>
              </a:ext>
            </a:extLst>
          </p:cNvPr>
          <p:cNvSpPr txBox="1"/>
          <p:nvPr/>
        </p:nvSpPr>
        <p:spPr>
          <a:xfrm>
            <a:off x="35433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4C4B4-7455-4562-8330-8653D3C427F2}"/>
              </a:ext>
            </a:extLst>
          </p:cNvPr>
          <p:cNvSpPr txBox="1"/>
          <p:nvPr/>
        </p:nvSpPr>
        <p:spPr>
          <a:xfrm>
            <a:off x="2905125" y="240268"/>
            <a:ext cx="714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ГКБОУ «Общеобразовательная школа-интернат Пермского края»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7BE48A-6C99-49F7-BB05-C7A7F6A407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47" y="3637356"/>
            <a:ext cx="3536440" cy="2394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79B2EFC-C212-4864-B247-B2C054E6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678"/>
            <a:ext cx="3842554" cy="28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F21F07-4149-4E7A-AFB8-475D1D7EA050}"/>
              </a:ext>
            </a:extLst>
          </p:cNvPr>
          <p:cNvGrpSpPr/>
          <p:nvPr/>
        </p:nvGrpSpPr>
        <p:grpSpPr>
          <a:xfrm>
            <a:off x="2461324" y="362863"/>
            <a:ext cx="5652644" cy="4503703"/>
            <a:chOff x="41896" y="701820"/>
            <a:chExt cx="9011847" cy="60770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9C6E9F0-E500-4A92-B913-28AF1C6C5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96" y="708959"/>
              <a:ext cx="4968000" cy="491619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6BA7F47-E8A8-4F75-B58B-A7923478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9896" y="701820"/>
              <a:ext cx="4043847" cy="2913026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20D8429-1CC4-43C1-83FB-1C989A709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9896" y="3650195"/>
              <a:ext cx="4043847" cy="312870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C75817-AB0E-47AC-B726-8519FC2EC4D9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974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9ADB5D5-01D4-4259-8F2F-E5A13BE11FA3}"/>
              </a:ext>
            </a:extLst>
          </p:cNvPr>
          <p:cNvSpPr txBox="1">
            <a:spLocks/>
          </p:cNvSpPr>
          <p:nvPr/>
        </p:nvSpPr>
        <p:spPr>
          <a:xfrm>
            <a:off x="1790700" y="352806"/>
            <a:ext cx="8229600" cy="3520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СОВРЕМЕННАЯ   ЗВУКОУСИЛИВАЮЩАЯ  АППАРАТУРА</a:t>
            </a:r>
          </a:p>
        </p:txBody>
      </p:sp>
      <p:pic>
        <p:nvPicPr>
          <p:cNvPr id="7" name="Picture 3" descr="C:\Users\Тамара\Desktop\345516492_w640_h640_2015_02_20_08_01_20.jpg">
            <a:extLst>
              <a:ext uri="{FF2B5EF4-FFF2-40B4-BE49-F238E27FC236}">
                <a16:creationId xmlns:a16="http://schemas.microsoft.com/office/drawing/2014/main" id="{C57B8DAE-AAA0-4194-8FA0-53F2AD07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076" y="2893621"/>
            <a:ext cx="3161069" cy="316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BF6563-FA27-417D-AC5E-E35572239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638" y="1015172"/>
            <a:ext cx="3918446" cy="289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Тамара\Desktop\Условия реализации АООП\разное\учебники идр\4827s.jpg">
            <a:extLst>
              <a:ext uri="{FF2B5EF4-FFF2-40B4-BE49-F238E27FC236}">
                <a16:creationId xmlns:a16="http://schemas.microsoft.com/office/drawing/2014/main" id="{E8640754-FCF4-47BE-8D5F-56A322D2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4080" y="1020069"/>
            <a:ext cx="1247025" cy="124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FEB585-4315-4E85-B167-645AB322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18" y="3043622"/>
            <a:ext cx="3627364" cy="2774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4DD94-CA7F-4A08-B350-5FF88990ED73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741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1AF059-C450-4808-882A-1EE5C2E26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4" y="354100"/>
            <a:ext cx="3105142" cy="2394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C40B6D8E-FB1A-4514-BD0B-1B400037D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C0063B9-C83C-40BE-9EE4-AAD8416D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5" y="354100"/>
            <a:ext cx="3672408" cy="2394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07A3C7-6AC1-4DC8-8B3B-9A56E67596B9}"/>
              </a:ext>
            </a:extLst>
          </p:cNvPr>
          <p:cNvSpPr txBox="1"/>
          <p:nvPr/>
        </p:nvSpPr>
        <p:spPr>
          <a:xfrm>
            <a:off x="781049" y="2841575"/>
            <a:ext cx="10772775" cy="3157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0" algn="just">
              <a:lnSpc>
                <a:spcPct val="112000"/>
              </a:lnSpc>
              <a:spcAft>
                <a:spcPts val="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Специализированные компьютерные инструменты обучения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0800" lvl="0" indent="-342900" algn="just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Мультимедийное оборудование в кабинете (SMART- доски, интерактивный стол)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0800" lvl="0" indent="-342900" algn="just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Мультимедийный компьютер с необходимыми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переферическими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устройствами (колонки, микрофон, наушники, миди-синтезатор и т.д.) и выходом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0800" lvl="0" indent="-342900" algn="just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для хранения и переноса информации (USB накопители), принтер, сканер.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0800" lvl="0" indent="-342900" algn="just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Беспроводные системы (FM-система) для индивидуальной и групповой работы (в условиях кабинета, класса, зала).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0800" lvl="0" indent="-342900" algn="just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центр с набором аудиодисков, аудиокниги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библиоцентре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Интерактивная доска - инструмент, помогающий активизировать  учебный процесс.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5301F-4A20-4F48-8F90-0A81A54CFF8D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1962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38BA7-F4AA-4014-AE17-AC0E333A0432}"/>
              </a:ext>
            </a:extLst>
          </p:cNvPr>
          <p:cNvSpPr txBox="1"/>
          <p:nvPr/>
        </p:nvSpPr>
        <p:spPr>
          <a:xfrm>
            <a:off x="2314574" y="207368"/>
            <a:ext cx="756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СПЕЦИАЛЬНЫЕ МЕТОДЫ,   ПРИЕМЫ И СРЕДСТВА ОБУЧЕНИЯ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AB487-A00B-48DA-A808-9A31578780D9}"/>
              </a:ext>
            </a:extLst>
          </p:cNvPr>
          <p:cNvSpPr txBox="1"/>
          <p:nvPr/>
        </p:nvSpPr>
        <p:spPr>
          <a:xfrm>
            <a:off x="585786" y="1595634"/>
            <a:ext cx="11020426" cy="282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стимулировать слуховое,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слухо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-зрительное внимание;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проверять понимание  учеником обращенной речи, заданий, текстов;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исправлять речевые  ошибки и закреплять навыки грамматически правильной речи;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расширять словарный запас;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развивать связную речь обучающегося.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1F154-C413-4EA4-B99B-3F14379563D2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7280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CE504-D91C-45D9-86FA-544856D2AF62}"/>
              </a:ext>
            </a:extLst>
          </p:cNvPr>
          <p:cNvSpPr txBox="1"/>
          <p:nvPr/>
        </p:nvSpPr>
        <p:spPr>
          <a:xfrm>
            <a:off x="3646713" y="290046"/>
            <a:ext cx="4898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НАГЛЯДНЫЕ  МЕТОДЫ ОБУЧЕНИЯ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EB5C7-40FD-408A-B97A-A09269784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9" y="950290"/>
            <a:ext cx="4390376" cy="269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5CD275B-3FB6-4F99-807A-4E05391E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911121"/>
            <a:ext cx="4613772" cy="277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2BA1FE8-7FDA-49B5-BE54-5858B9BEB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8" b="5500"/>
          <a:stretch/>
        </p:blipFill>
        <p:spPr bwMode="auto">
          <a:xfrm>
            <a:off x="3552825" y="3858703"/>
            <a:ext cx="4898572" cy="25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EAF62-3211-484A-8D9D-D2956B07EB4D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5946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1F585F-4704-45C3-ACB4-8C0CD7CFF21B}"/>
              </a:ext>
            </a:extLst>
          </p:cNvPr>
          <p:cNvSpPr txBox="1"/>
          <p:nvPr/>
        </p:nvSpPr>
        <p:spPr>
          <a:xfrm>
            <a:off x="3409950" y="140693"/>
            <a:ext cx="547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ПРАКТИЧЕСКИЕ МЕТОДЫ ОБУЧЕНИЯ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B40EC-F34A-421D-BEDC-4638F44E9958}"/>
              </a:ext>
            </a:extLst>
          </p:cNvPr>
          <p:cNvSpPr txBox="1"/>
          <p:nvPr/>
        </p:nvSpPr>
        <p:spPr>
          <a:xfrm>
            <a:off x="1143000" y="510025"/>
            <a:ext cx="982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" panose="02020603050405020304" pitchFamily="18" charset="0"/>
              </a:rPr>
              <a:t>Метод упражнений, практические работы, игры и др. </a:t>
            </a:r>
            <a:endParaRPr lang="ru-RU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FD1DB-0854-4699-953F-405B9DAF3D9B}"/>
              </a:ext>
            </a:extLst>
          </p:cNvPr>
          <p:cNvSpPr txBox="1"/>
          <p:nvPr/>
        </p:nvSpPr>
        <p:spPr>
          <a:xfrm>
            <a:off x="962025" y="879357"/>
            <a:ext cx="10915650" cy="4160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</a:p>
          <a:p>
            <a:pPr marL="342900" marR="2413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 словарной работы;</a:t>
            </a:r>
          </a:p>
          <a:p>
            <a:pPr marL="342900" marR="24130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алгоритма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(пошагового) учебных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инструкций;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13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ориентировка по плану урока;</a:t>
            </a:r>
          </a:p>
          <a:p>
            <a:pPr marL="342900" marR="2413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с педагогом чтение и выполнение задания;  </a:t>
            </a:r>
          </a:p>
          <a:p>
            <a:pPr marL="342900" marR="2413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объяснение педагогом и показ образца выполнения задания  упражнения; </a:t>
            </a:r>
          </a:p>
          <a:p>
            <a:pPr marL="342900" marR="2413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индивидуальными карточками, с памятками.</a:t>
            </a:r>
          </a:p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обязательно должен  проконтролировать понимание задания учеником.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0F318-E76C-45F7-BE5F-5FBAF5DF5DE3}"/>
              </a:ext>
            </a:extLst>
          </p:cNvPr>
          <p:cNvSpPr txBox="1"/>
          <p:nvPr/>
        </p:nvSpPr>
        <p:spPr>
          <a:xfrm>
            <a:off x="962024" y="4635198"/>
            <a:ext cx="10582275" cy="194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ПРИЕМЫ</a:t>
            </a:r>
          </a:p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планирование выполнения задания, постановка цели, оперативное  стимулирование, контроль и регулирование, анализ результатов, определение  причин недостатков.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130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07BBA-7B31-4F2E-BB95-A0F33D84702D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2770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E0FE-6AEF-4219-818E-A29461A5027C}"/>
              </a:ext>
            </a:extLst>
          </p:cNvPr>
          <p:cNvSpPr txBox="1"/>
          <p:nvPr/>
        </p:nvSpPr>
        <p:spPr>
          <a:xfrm>
            <a:off x="1523999" y="307598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педагогам, работающим с детьми,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нарушение слуха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слуховые и речевые возможности обучающихся.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использовать ЗУА.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Исправлять речевые ошибки учеников.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учащихся навык самоконтроля за речью.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обучающихся к максимальной реализации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произносительных возможностей, естественной и выразительной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речи.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речи педагога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должна быть выразительной, эмоциональной,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соответствовать нормам литературного произношения.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должен произноситься голосом нормальной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высоты и силы, предъявляться в нормальном темпе (речь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скандированная, произношение не утрированное)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80BA0-4079-42C4-B164-A0F2C403D490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7196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2C56C5-3288-41BF-9C0F-2E1F01B676A1}"/>
              </a:ext>
            </a:extLst>
          </p:cNvPr>
          <p:cNvSpPr txBox="1"/>
          <p:nvPr/>
        </p:nvSpPr>
        <p:spPr>
          <a:xfrm>
            <a:off x="2343150" y="248721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СПЕЦИФИЧЕСКИЕ  СУРДОПЕДАГОГИЧЕСКИЕ  ПРИЕМЫ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87DCF-8219-428E-888D-3C179DADD064}"/>
              </a:ext>
            </a:extLst>
          </p:cNvPr>
          <p:cNvSpPr txBox="1"/>
          <p:nvPr/>
        </p:nvSpPr>
        <p:spPr>
          <a:xfrm>
            <a:off x="628649" y="1437365"/>
            <a:ext cx="10934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внешних опор ( в поле зрения все обучающиеся) – презентация, таблица, плакат, карточки и др.;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систематическое повторение ранее изученного материала;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преемственность в преподавании предмета «Технология» с принципами, методами и средствами преподавания предмета «Предметно-практическое обучение»;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бязательное сочетание практических и наглядных методов обучения со словесными методами, многократное повторение учебного материала.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28909-FFC2-4087-96CA-843453DBC548}"/>
              </a:ext>
            </a:extLst>
          </p:cNvPr>
          <p:cNvSpPr txBox="1"/>
          <p:nvPr/>
        </p:nvSpPr>
        <p:spPr>
          <a:xfrm>
            <a:off x="11801475" y="6504892"/>
            <a:ext cx="3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3637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2587625" y="4327525"/>
            <a:ext cx="6165850" cy="121443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3278188" y="5549900"/>
            <a:ext cx="100012" cy="1588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017963" y="5549900"/>
            <a:ext cx="100012" cy="1588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756151" y="5549901"/>
            <a:ext cx="100012" cy="1587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497513" y="5549900"/>
            <a:ext cx="100012" cy="1588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237288" y="5549900"/>
            <a:ext cx="100012" cy="1588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976269" y="5550694"/>
            <a:ext cx="100012" cy="0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7717632" y="5550694"/>
            <a:ext cx="100012" cy="0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H="1" flipV="1">
            <a:off x="2525714" y="5245100"/>
            <a:ext cx="123825" cy="1588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 flipV="1">
            <a:off x="2525714" y="4941889"/>
            <a:ext cx="123825" cy="1587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 flipV="1">
            <a:off x="2525714" y="4325939"/>
            <a:ext cx="123825" cy="1587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H="1" flipV="1">
            <a:off x="2525714" y="4640263"/>
            <a:ext cx="123825" cy="0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H="1" flipV="1">
            <a:off x="2525714" y="4024313"/>
            <a:ext cx="123825" cy="0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2525714" y="3727450"/>
            <a:ext cx="123825" cy="1588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H="1" flipV="1">
            <a:off x="2525714" y="2817813"/>
            <a:ext cx="123825" cy="0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H="1" flipV="1">
            <a:off x="2525714" y="3424239"/>
            <a:ext cx="123825" cy="1587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H="1" flipV="1">
            <a:off x="2525714" y="3121025"/>
            <a:ext cx="123825" cy="0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H="1" flipV="1">
            <a:off x="2525714" y="2505075"/>
            <a:ext cx="123825" cy="1588"/>
          </a:xfrm>
          <a:prstGeom prst="line">
            <a:avLst/>
          </a:prstGeom>
          <a:ln w="3175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87626" y="2968625"/>
            <a:ext cx="6042025" cy="1588"/>
          </a:xfrm>
          <a:prstGeom prst="line">
            <a:avLst/>
          </a:prstGeom>
          <a:ln w="3175">
            <a:prstDash val="lgDash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587626" y="3727450"/>
            <a:ext cx="6042025" cy="1588"/>
          </a:xfrm>
          <a:prstGeom prst="line">
            <a:avLst/>
          </a:prstGeom>
          <a:ln w="3175">
            <a:prstDash val="lgDash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>
            <a:off x="8629650" y="2514601"/>
            <a:ext cx="185738" cy="18208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2587626" y="3871913"/>
            <a:ext cx="739775" cy="506412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327401" y="4378326"/>
            <a:ext cx="739775" cy="252413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67176" y="4630738"/>
            <a:ext cx="739775" cy="15240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06951" y="4783138"/>
            <a:ext cx="739775" cy="201612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546726" y="4984750"/>
            <a:ext cx="739775" cy="5080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286501" y="5035550"/>
            <a:ext cx="739775" cy="5080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26276" y="5086350"/>
            <a:ext cx="741363" cy="5080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3713163" y="4984750"/>
            <a:ext cx="709612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 w="sm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5104607" y="5134769"/>
            <a:ext cx="411162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 w="sm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H="1">
            <a:off x="2653507" y="2894807"/>
            <a:ext cx="608012" cy="739775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327400" y="3568700"/>
            <a:ext cx="431800" cy="15240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3380581" y="4099719"/>
            <a:ext cx="757238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A0627B1-B2DE-48E8-871B-F77A0D0AC3EC}"/>
              </a:ext>
            </a:extLst>
          </p:cNvPr>
          <p:cNvGrpSpPr/>
          <p:nvPr/>
        </p:nvGrpSpPr>
        <p:grpSpPr>
          <a:xfrm>
            <a:off x="1966464" y="2201069"/>
            <a:ext cx="7972425" cy="4214812"/>
            <a:chOff x="500063" y="2151063"/>
            <a:chExt cx="7972425" cy="4214812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-581818" y="3906044"/>
              <a:ext cx="3289300" cy="1587"/>
            </a:xfrm>
            <a:prstGeom prst="line">
              <a:avLst/>
            </a:prstGeom>
            <a:ln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DF62BAD6-16B4-4E5C-BD45-5BF27DDDC816}"/>
                </a:ext>
              </a:extLst>
            </p:cNvPr>
            <p:cNvGrpSpPr/>
            <p:nvPr/>
          </p:nvGrpSpPr>
          <p:grpSpPr>
            <a:xfrm>
              <a:off x="500063" y="2151063"/>
              <a:ext cx="7972425" cy="4214812"/>
              <a:chOff x="500063" y="2151063"/>
              <a:chExt cx="7972425" cy="4214812"/>
            </a:xfrm>
          </p:grpSpPr>
          <p:sp>
            <p:nvSpPr>
              <p:cNvPr id="12292" name="TextBox 35"/>
              <p:cNvSpPr txBox="1">
                <a:spLocks noChangeArrowheads="1"/>
              </p:cNvSpPr>
              <p:nvPr/>
            </p:nvSpPr>
            <p:spPr bwMode="auto">
              <a:xfrm>
                <a:off x="6691313" y="5534025"/>
                <a:ext cx="1781175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Тоны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восприятия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(Гц)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063625" y="2506663"/>
                <a:ext cx="6165850" cy="18208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5" name="TextBox 103"/>
              <p:cNvSpPr txBox="1">
                <a:spLocks noChangeArrowheads="1"/>
              </p:cNvSpPr>
              <p:nvPr/>
            </p:nvSpPr>
            <p:spPr bwMode="auto">
              <a:xfrm>
                <a:off x="2806700" y="4865688"/>
                <a:ext cx="76517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 </a:t>
                </a:r>
                <a:r>
                  <a:rPr lang="ru-RU" sz="1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</a:t>
                </a:r>
                <a:endPara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3625" y="5549900"/>
                <a:ext cx="6043613" cy="1588"/>
              </a:xfrm>
              <a:prstGeom prst="line">
                <a:avLst/>
              </a:prstGeom>
              <a:ln>
                <a:tailEnd type="stealth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15" name="TextBox 36"/>
              <p:cNvSpPr txBox="1">
                <a:spLocks noChangeArrowheads="1"/>
              </p:cNvSpPr>
              <p:nvPr/>
            </p:nvSpPr>
            <p:spPr bwMode="auto">
              <a:xfrm>
                <a:off x="1558925" y="5592763"/>
                <a:ext cx="4924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</a:p>
            </p:txBody>
          </p:sp>
          <p:sp>
            <p:nvSpPr>
              <p:cNvPr id="12316" name="TextBox 37"/>
              <p:cNvSpPr txBox="1">
                <a:spLocks noChangeArrowheads="1"/>
              </p:cNvSpPr>
              <p:nvPr/>
            </p:nvSpPr>
            <p:spPr bwMode="auto">
              <a:xfrm>
                <a:off x="2298700" y="5600700"/>
                <a:ext cx="4924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</a:t>
                </a:r>
              </a:p>
            </p:txBody>
          </p:sp>
          <p:sp>
            <p:nvSpPr>
              <p:cNvPr id="12317" name="TextBox 38"/>
              <p:cNvSpPr txBox="1">
                <a:spLocks noChangeArrowheads="1"/>
              </p:cNvSpPr>
              <p:nvPr/>
            </p:nvSpPr>
            <p:spPr bwMode="auto">
              <a:xfrm>
                <a:off x="2886075" y="5600700"/>
                <a:ext cx="6671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кГц</a:t>
                </a:r>
              </a:p>
            </p:txBody>
          </p:sp>
          <p:sp>
            <p:nvSpPr>
              <p:cNvPr id="12318" name="TextBox 39"/>
              <p:cNvSpPr txBox="1">
                <a:spLocks noChangeArrowheads="1"/>
              </p:cNvSpPr>
              <p:nvPr/>
            </p:nvSpPr>
            <p:spPr bwMode="auto">
              <a:xfrm>
                <a:off x="3635375" y="5600700"/>
                <a:ext cx="6671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кГц</a:t>
                </a:r>
              </a:p>
            </p:txBody>
          </p:sp>
          <p:sp>
            <p:nvSpPr>
              <p:cNvPr id="12319" name="TextBox 40"/>
              <p:cNvSpPr txBox="1">
                <a:spLocks noChangeArrowheads="1"/>
              </p:cNvSpPr>
              <p:nvPr/>
            </p:nvSpPr>
            <p:spPr bwMode="auto">
              <a:xfrm>
                <a:off x="4379913" y="5600700"/>
                <a:ext cx="6671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кГц</a:t>
                </a:r>
              </a:p>
            </p:txBody>
          </p:sp>
          <p:sp>
            <p:nvSpPr>
              <p:cNvPr id="12320" name="TextBox 41"/>
              <p:cNvSpPr txBox="1">
                <a:spLocks noChangeArrowheads="1"/>
              </p:cNvSpPr>
              <p:nvPr/>
            </p:nvSpPr>
            <p:spPr bwMode="auto">
              <a:xfrm>
                <a:off x="5118100" y="5600700"/>
                <a:ext cx="6671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кГц</a:t>
                </a:r>
              </a:p>
            </p:txBody>
          </p:sp>
          <p:sp>
            <p:nvSpPr>
              <p:cNvPr id="12321" name="TextBox 42"/>
              <p:cNvSpPr txBox="1">
                <a:spLocks noChangeArrowheads="1"/>
              </p:cNvSpPr>
              <p:nvPr/>
            </p:nvSpPr>
            <p:spPr bwMode="auto">
              <a:xfrm>
                <a:off x="5862638" y="5600700"/>
                <a:ext cx="6671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кГц</a:t>
                </a:r>
              </a:p>
            </p:txBody>
          </p:sp>
          <p:sp>
            <p:nvSpPr>
              <p:cNvPr id="12322" name="TextBox 43"/>
              <p:cNvSpPr txBox="1">
                <a:spLocks noChangeArrowheads="1"/>
              </p:cNvSpPr>
              <p:nvPr/>
            </p:nvSpPr>
            <p:spPr bwMode="auto">
              <a:xfrm>
                <a:off x="500063" y="5362575"/>
                <a:ext cx="4924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</a:p>
            </p:txBody>
          </p:sp>
          <p:sp>
            <p:nvSpPr>
              <p:cNvPr id="12323" name="TextBox 44"/>
              <p:cNvSpPr txBox="1">
                <a:spLocks noChangeArrowheads="1"/>
              </p:cNvSpPr>
              <p:nvPr/>
            </p:nvSpPr>
            <p:spPr bwMode="auto">
              <a:xfrm>
                <a:off x="500063" y="5060950"/>
                <a:ext cx="4848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</a:t>
                </a:r>
              </a:p>
            </p:txBody>
          </p:sp>
          <p:sp>
            <p:nvSpPr>
              <p:cNvPr id="12324" name="TextBox 45"/>
              <p:cNvSpPr txBox="1">
                <a:spLocks noChangeArrowheads="1"/>
              </p:cNvSpPr>
              <p:nvPr/>
            </p:nvSpPr>
            <p:spPr bwMode="auto">
              <a:xfrm>
                <a:off x="500063" y="4759325"/>
                <a:ext cx="4924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</a:p>
            </p:txBody>
          </p:sp>
          <p:sp>
            <p:nvSpPr>
              <p:cNvPr id="12325" name="TextBox 46"/>
              <p:cNvSpPr txBox="1">
                <a:spLocks noChangeArrowheads="1"/>
              </p:cNvSpPr>
              <p:nvPr/>
            </p:nvSpPr>
            <p:spPr bwMode="auto">
              <a:xfrm>
                <a:off x="565150" y="4456113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</a:p>
            </p:txBody>
          </p:sp>
          <p:sp>
            <p:nvSpPr>
              <p:cNvPr id="12326" name="TextBox 47"/>
              <p:cNvSpPr txBox="1">
                <a:spLocks noChangeArrowheads="1"/>
              </p:cNvSpPr>
              <p:nvPr/>
            </p:nvSpPr>
            <p:spPr bwMode="auto">
              <a:xfrm>
                <a:off x="561975" y="4154488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</a:p>
            </p:txBody>
          </p:sp>
          <p:sp>
            <p:nvSpPr>
              <p:cNvPr id="12327" name="TextBox 48"/>
              <p:cNvSpPr txBox="1">
                <a:spLocks noChangeArrowheads="1"/>
              </p:cNvSpPr>
              <p:nvPr/>
            </p:nvSpPr>
            <p:spPr bwMode="auto">
              <a:xfrm>
                <a:off x="561975" y="3851275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</a:t>
                </a:r>
              </a:p>
            </p:txBody>
          </p:sp>
          <p:sp>
            <p:nvSpPr>
              <p:cNvPr id="12328" name="TextBox 49"/>
              <p:cNvSpPr txBox="1">
                <a:spLocks noChangeArrowheads="1"/>
              </p:cNvSpPr>
              <p:nvPr/>
            </p:nvSpPr>
            <p:spPr bwMode="auto">
              <a:xfrm>
                <a:off x="561975" y="3549650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12329" name="TextBox 50"/>
              <p:cNvSpPr txBox="1">
                <a:spLocks noChangeArrowheads="1"/>
              </p:cNvSpPr>
              <p:nvPr/>
            </p:nvSpPr>
            <p:spPr bwMode="auto">
              <a:xfrm>
                <a:off x="561975" y="3248025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12330" name="TextBox 51"/>
              <p:cNvSpPr txBox="1">
                <a:spLocks noChangeArrowheads="1"/>
              </p:cNvSpPr>
              <p:nvPr/>
            </p:nvSpPr>
            <p:spPr bwMode="auto">
              <a:xfrm>
                <a:off x="561975" y="2944813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12331" name="TextBox 52"/>
              <p:cNvSpPr txBox="1">
                <a:spLocks noChangeArrowheads="1"/>
              </p:cNvSpPr>
              <p:nvPr/>
            </p:nvSpPr>
            <p:spPr bwMode="auto">
              <a:xfrm>
                <a:off x="561975" y="2643188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12332" name="TextBox 53"/>
              <p:cNvSpPr txBox="1">
                <a:spLocks noChangeArrowheads="1"/>
              </p:cNvSpPr>
              <p:nvPr/>
            </p:nvSpPr>
            <p:spPr bwMode="auto">
              <a:xfrm>
                <a:off x="569913" y="2339975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12333" name="TextBox 54"/>
              <p:cNvSpPr txBox="1">
                <a:spLocks noChangeArrowheads="1"/>
              </p:cNvSpPr>
              <p:nvPr/>
            </p:nvSpPr>
            <p:spPr bwMode="auto">
              <a:xfrm>
                <a:off x="817563" y="5592763"/>
                <a:ext cx="4924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</a:t>
                </a:r>
              </a:p>
            </p:txBody>
          </p:sp>
          <p:sp>
            <p:nvSpPr>
              <p:cNvPr id="12334" name="TextBox 55"/>
              <p:cNvSpPr txBox="1">
                <a:spLocks noChangeArrowheads="1"/>
              </p:cNvSpPr>
              <p:nvPr/>
            </p:nvSpPr>
            <p:spPr bwMode="auto">
              <a:xfrm>
                <a:off x="1063625" y="2151063"/>
                <a:ext cx="178752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Громкость (дБ)</a:t>
                </a:r>
              </a:p>
            </p:txBody>
          </p:sp>
          <p:sp>
            <p:nvSpPr>
              <p:cNvPr id="64" name="Right Brace 63"/>
              <p:cNvSpPr/>
              <p:nvPr/>
            </p:nvSpPr>
            <p:spPr>
              <a:xfrm>
                <a:off x="7105650" y="4335463"/>
                <a:ext cx="185738" cy="1165225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229530" y="2447942"/>
                <a:ext cx="461665" cy="1886286"/>
              </a:xfrm>
              <a:prstGeom prst="rect">
                <a:avLst/>
              </a:prstGeom>
              <a:noFill/>
            </p:spPr>
            <p:txBody>
              <a:bodyPr vert="vert270"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Слабослышащие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29530" y="4604692"/>
                <a:ext cx="461665" cy="810094"/>
              </a:xfrm>
              <a:prstGeom prst="rect">
                <a:avLst/>
              </a:prstGeom>
              <a:noFill/>
            </p:spPr>
            <p:txBody>
              <a:bodyPr vert="vert270"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Глухие</a:t>
                </a:r>
              </a:p>
            </p:txBody>
          </p:sp>
          <p:sp>
            <p:nvSpPr>
              <p:cNvPr id="12341" name="TextBox 67"/>
              <p:cNvSpPr txBox="1">
                <a:spLocks noChangeArrowheads="1"/>
              </p:cNvSpPr>
              <p:nvPr/>
            </p:nvSpPr>
            <p:spPr bwMode="auto">
              <a:xfrm>
                <a:off x="4699000" y="2606675"/>
                <a:ext cx="10807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степень</a:t>
                </a:r>
              </a:p>
            </p:txBody>
          </p:sp>
          <p:sp>
            <p:nvSpPr>
              <p:cNvPr id="12342" name="TextBox 68"/>
              <p:cNvSpPr txBox="1">
                <a:spLocks noChangeArrowheads="1"/>
              </p:cNvSpPr>
              <p:nvPr/>
            </p:nvSpPr>
            <p:spPr bwMode="auto">
              <a:xfrm>
                <a:off x="4699000" y="3184525"/>
                <a:ext cx="11576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степень</a:t>
                </a:r>
              </a:p>
            </p:txBody>
          </p:sp>
          <p:sp>
            <p:nvSpPr>
              <p:cNvPr id="12343" name="TextBox 69"/>
              <p:cNvSpPr txBox="1">
                <a:spLocks noChangeArrowheads="1"/>
              </p:cNvSpPr>
              <p:nvPr/>
            </p:nvSpPr>
            <p:spPr bwMode="auto">
              <a:xfrm>
                <a:off x="4699000" y="4276725"/>
                <a:ext cx="12346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 </a:t>
                </a:r>
                <a:r>
                  <a:rPr lang="ru-RU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степень</a:t>
                </a: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5400000">
                <a:off x="1473200" y="4884738"/>
                <a:ext cx="911225" cy="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"/>
                <a:headEnd type="oval" w="sm" len="sm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54" name="TextBox 101"/>
              <p:cNvSpPr txBox="1">
                <a:spLocks noChangeArrowheads="1"/>
              </p:cNvSpPr>
              <p:nvPr/>
            </p:nvSpPr>
            <p:spPr bwMode="auto">
              <a:xfrm>
                <a:off x="1117600" y="4437063"/>
                <a:ext cx="73977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1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</a:t>
                </a:r>
              </a:p>
            </p:txBody>
          </p:sp>
          <p:sp>
            <p:nvSpPr>
              <p:cNvPr id="12355" name="TextBox 102"/>
              <p:cNvSpPr txBox="1">
                <a:spLocks noChangeArrowheads="1"/>
              </p:cNvSpPr>
              <p:nvPr/>
            </p:nvSpPr>
            <p:spPr bwMode="auto">
              <a:xfrm>
                <a:off x="1857375" y="4684713"/>
                <a:ext cx="73977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1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</a:t>
                </a:r>
                <a:endPara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9" name="TextBox 104"/>
              <p:cNvSpPr txBox="1">
                <a:spLocks noChangeArrowheads="1"/>
              </p:cNvSpPr>
              <p:nvPr/>
            </p:nvSpPr>
            <p:spPr bwMode="auto">
              <a:xfrm>
                <a:off x="4699000" y="5199063"/>
                <a:ext cx="14160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 </a:t>
                </a:r>
                <a:r>
                  <a:rPr lang="ru-RU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степень</a:t>
                </a: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2586039" y="5240339"/>
            <a:ext cx="6042025" cy="1587"/>
          </a:xfrm>
          <a:prstGeom prst="line">
            <a:avLst/>
          </a:prstGeom>
          <a:ln w="3175">
            <a:prstDash val="lgDash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3">
            <a:extLst>
              <a:ext uri="{FF2B5EF4-FFF2-40B4-BE49-F238E27FC236}">
                <a16:creationId xmlns:a16="http://schemas.microsoft.com/office/drawing/2014/main" id="{D92FF8EC-3031-4D0C-9BC0-4DB66F94A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3" y="958832"/>
            <a:ext cx="10169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диагноз: -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 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ТУГОУХОСТЬ  (НСТ –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-СЕНСОНЕВРАЛЬНАЯ  ГЛУХОТА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7EC4FC-9229-4F59-9969-2344BD081AF2}"/>
              </a:ext>
            </a:extLst>
          </p:cNvPr>
          <p:cNvSpPr txBox="1"/>
          <p:nvPr/>
        </p:nvSpPr>
        <p:spPr>
          <a:xfrm>
            <a:off x="1219200" y="283113"/>
            <a:ext cx="10048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" panose="02020603050405020304" pitchFamily="18" charset="0"/>
              </a:rPr>
              <a:t>ОСНОВНЫЕ КАТЕГОРИИ ОБУЧАЮЩИХСЯ  СО СТОЙКИМИ НАРУШЕНИЯМИ  СЛУХА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" name="Google Shape;90;p1">
            <a:extLst>
              <a:ext uri="{FF2B5EF4-FFF2-40B4-BE49-F238E27FC236}">
                <a16:creationId xmlns:a16="http://schemas.microsoft.com/office/drawing/2014/main" id="{3CCFCE82-0074-4103-9A50-A17D7D90A9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8;p1">
            <a:extLst>
              <a:ext uri="{FF2B5EF4-FFF2-40B4-BE49-F238E27FC236}">
                <a16:creationId xmlns:a16="http://schemas.microsoft.com/office/drawing/2014/main" id="{14CA8170-206C-450C-91CD-ED507F5F10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Объект 6">
            <a:extLst>
              <a:ext uri="{FF2B5EF4-FFF2-40B4-BE49-F238E27FC236}">
                <a16:creationId xmlns:a16="http://schemas.microsoft.com/office/drawing/2014/main" id="{523C0A58-219A-4F7F-B14B-3AD31B466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804" y="2540000"/>
            <a:ext cx="2541139" cy="2357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6E7C7-0FDA-4E93-8B0D-D8E4337B7ADE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645429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5BEA3-94D0-420B-919D-1E625E86F2E9}"/>
              </a:ext>
            </a:extLst>
          </p:cNvPr>
          <p:cNvSpPr txBox="1"/>
          <p:nvPr/>
        </p:nvSpPr>
        <p:spPr>
          <a:xfrm>
            <a:off x="1714501" y="254538"/>
            <a:ext cx="9858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ОБУЧАЮЩИХСЯ  С НАРУШЕНИЯМИ СЛУХА  И ИНТЕЛЛЕКТА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Презентации\Мастер-классы по глухим и слабослышащим\PICT2966.jpg">
            <a:extLst>
              <a:ext uri="{FF2B5EF4-FFF2-40B4-BE49-F238E27FC236}">
                <a16:creationId xmlns:a16="http://schemas.microsoft.com/office/drawing/2014/main" id="{993FEE25-2C80-415A-8A77-250343E4F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58" y="4528443"/>
            <a:ext cx="24558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0798B-B2E7-4A10-82B6-8AB521881551}"/>
              </a:ext>
            </a:extLst>
          </p:cNvPr>
          <p:cNvSpPr txBox="1"/>
          <p:nvPr/>
        </p:nvSpPr>
        <p:spPr>
          <a:xfrm>
            <a:off x="809625" y="795320"/>
            <a:ext cx="11233695" cy="4210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зависимости: 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степени потери слуха,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времени возникновения нарушения слуха,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дополнительные первичные нарушения (интеллектуальные, когнитивные, речевые, зрительные, двигательные, эмоциональные),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качества и своевременности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слухопротезирования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возможности слухового 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слухозрительного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восприятия речи,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ли слухоречевая среда, в которой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воспитывается школьник.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321E6-F65B-49F9-8AFA-8A1592D677E6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80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C6AD5-B910-4DA5-8E6C-8D946A3AC450}"/>
              </a:ext>
            </a:extLst>
          </p:cNvPr>
          <p:cNvSpPr txBox="1"/>
          <p:nvPr/>
        </p:nvSpPr>
        <p:spPr>
          <a:xfrm>
            <a:off x="2800351" y="322986"/>
            <a:ext cx="5372099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СЛУХОВОГО ВОСПРИЯТИЯ  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A2762-2AFE-4B72-B0C8-60663A20FD7F}"/>
              </a:ext>
            </a:extLst>
          </p:cNvPr>
          <p:cNvSpPr txBox="1"/>
          <p:nvPr/>
        </p:nvSpPr>
        <p:spPr>
          <a:xfrm>
            <a:off x="400050" y="1442588"/>
            <a:ext cx="11696699" cy="374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различения  близких по звучанию слов и фраз, восприятия окончаний и предлогов в речи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(стоит чашка, с деревьев- на деревьях</a:t>
            </a:r>
            <a:r>
              <a:rPr lang="ru-RU" sz="2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…дорогой, идём…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др.);</a:t>
            </a:r>
            <a:endParaRPr lang="ru-RU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 крупных речевых единиц – текстов, длинных монологов;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распознавания на слух новых слов и фраз;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 речи в сложных акустических условиях  (шум в помещении);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 речи при участии в разговоре нескольких собеседников;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дифференциации на слух интонации.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E352B-BA9E-45AE-B106-142C8A7AB4CB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27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EF220-3F96-41E1-A3BB-20666CA7FA3B}"/>
              </a:ext>
            </a:extLst>
          </p:cNvPr>
          <p:cNvSpPr txBox="1"/>
          <p:nvPr/>
        </p:nvSpPr>
        <p:spPr>
          <a:xfrm>
            <a:off x="3362326" y="246786"/>
            <a:ext cx="503872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  РЕЧЕВОГО  РАЗВИТИЯ  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F0FD3-B173-41DD-9EED-31A7A6A31D5A}"/>
              </a:ext>
            </a:extLst>
          </p:cNvPr>
          <p:cNvSpPr txBox="1"/>
          <p:nvPr/>
        </p:nvSpPr>
        <p:spPr>
          <a:xfrm>
            <a:off x="823912" y="929444"/>
            <a:ext cx="11034713" cy="513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понимания обращенной речи;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объёма пассивного и активного словаря;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понимание лексического значения слова, трудности подбора вопроса к нему;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звукопроизношения, звуко-слогового состава слов;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в словообразовании и грамматическом оформлении речи (употреблении предлогов, окончаний, согласовании слов в предложении);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при ответах на вопросы, оценке действий своих и других людей, описании действий, предметов, при планировании выполнения заданий.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C797D-29F9-4020-8F10-E469B80CE059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517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615DE9-B2CB-406B-BA15-A01073878B18}"/>
              </a:ext>
            </a:extLst>
          </p:cNvPr>
          <p:cNvSpPr txBox="1">
            <a:spLocks/>
          </p:cNvSpPr>
          <p:nvPr/>
        </p:nvSpPr>
        <p:spPr>
          <a:xfrm>
            <a:off x="377601" y="1634294"/>
            <a:ext cx="11436796" cy="269573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 УО, вариант 1 -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глухие, слабослышащие и позднооглохшие, КИ обучающиеся с умственной отсталостью (нарушениями интеллекта).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AC730-A7D5-4EA2-9540-4A76AF48B831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1457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BFCDE-38A5-46BF-ACF9-521C22426720}"/>
              </a:ext>
            </a:extLst>
          </p:cNvPr>
          <p:cNvSpPr txBox="1"/>
          <p:nvPr/>
        </p:nvSpPr>
        <p:spPr>
          <a:xfrm>
            <a:off x="2638425" y="239196"/>
            <a:ext cx="636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25E0A-79F9-433F-B42D-9D50AD4D7D84}"/>
              </a:ext>
            </a:extLst>
          </p:cNvPr>
          <p:cNvSpPr txBox="1"/>
          <p:nvPr/>
        </p:nvSpPr>
        <p:spPr>
          <a:xfrm>
            <a:off x="578643" y="1184080"/>
            <a:ext cx="11099007" cy="362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0" indent="-85725" algn="just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доступность содержания учебного материала;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•развитие словесной речи при использовании в качестве вспомогательных         средств общения и обучения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дактильной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жестовой речи;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•формирование и развитие элементарных операций наглядно-образной мыслительной деятельности;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повышение уровня общего развития;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•коррекция познавательной деятельности с опорой на предметно-                          практическое обучение;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•развитие  жизненных компетенций.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9805A20-D554-4A95-9B85-985AB0BB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33" y="4238896"/>
            <a:ext cx="3221230" cy="181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B7F78-4EFE-491B-BDA9-B4296B87EA78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5765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ED0E83-BB22-4920-9CA8-AEE2090A1E6F}"/>
              </a:ext>
            </a:extLst>
          </p:cNvPr>
          <p:cNvSpPr txBox="1"/>
          <p:nvPr/>
        </p:nvSpPr>
        <p:spPr>
          <a:xfrm>
            <a:off x="3648074" y="448550"/>
            <a:ext cx="369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FC57-AD1F-4E65-B663-34DE72EA590E}"/>
              </a:ext>
            </a:extLst>
          </p:cNvPr>
          <p:cNvSpPr txBox="1"/>
          <p:nvPr/>
        </p:nvSpPr>
        <p:spPr>
          <a:xfrm>
            <a:off x="547687" y="1231184"/>
            <a:ext cx="9363075" cy="2336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адекватная среда обучения</a:t>
            </a:r>
          </a:p>
          <a:p>
            <a:pPr marL="457200" marR="2413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кадровые ресурсы</a:t>
            </a:r>
          </a:p>
          <a:p>
            <a:pPr marL="457200" marR="2413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ресурсы</a:t>
            </a:r>
          </a:p>
          <a:p>
            <a:pPr marL="457200" marR="2413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методы,  приемы и средства обучения</a:t>
            </a:r>
          </a:p>
          <a:p>
            <a:pPr marL="457200" marR="2413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42E81642-78E7-4735-AA3F-223F42ECB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6"/>
          <a:stretch/>
        </p:blipFill>
        <p:spPr bwMode="auto">
          <a:xfrm>
            <a:off x="4457701" y="3048000"/>
            <a:ext cx="7610474" cy="31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FD8D71-7733-4E98-ABFC-4F33DADC7D1F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1691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2863DFA-F3D8-4521-B552-551CDD9957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124575"/>
            <a:ext cx="12191998" cy="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33D91B0C-D17F-4A3C-9FD9-61D9558E5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90607"/>
            <a:ext cx="828675" cy="83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DD32897-1935-40AD-9BF6-065A1EAB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0300" y="1076401"/>
            <a:ext cx="4114800" cy="257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24794-1DD0-410A-8CF1-1DEF8EC64A93}"/>
              </a:ext>
            </a:extLst>
          </p:cNvPr>
          <p:cNvSpPr txBox="1"/>
          <p:nvPr/>
        </p:nvSpPr>
        <p:spPr>
          <a:xfrm>
            <a:off x="3228974" y="140693"/>
            <a:ext cx="5734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ОРГАНИЗАЦИЯ  РАБОЧЕГО  ПРОСТРАНСТВА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D85D8-BDDF-459E-98D6-942A2ECCB742}"/>
              </a:ext>
            </a:extLst>
          </p:cNvPr>
          <p:cNvSpPr txBox="1"/>
          <p:nvPr/>
        </p:nvSpPr>
        <p:spPr>
          <a:xfrm>
            <a:off x="547687" y="4051562"/>
            <a:ext cx="10953750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Расположение парт (столов)  полукругом,  чтобы обучающийся мог всегда держать в поле зрения одноклассников и педагога, в том числе видеть их лица, артикуляцию, движения рук, иметь возможность воспринимать информацию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слухозрительно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 слух,  видеть фон за педагогом.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2734C2-A58B-4B5A-A590-C81A5F169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76" y="1076401"/>
            <a:ext cx="2745069" cy="257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88C32F-4ACF-443B-B8DA-5C41C22F51A4}"/>
              </a:ext>
            </a:extLst>
          </p:cNvPr>
          <p:cNvSpPr txBox="1"/>
          <p:nvPr/>
        </p:nvSpPr>
        <p:spPr>
          <a:xfrm>
            <a:off x="11934825" y="6504892"/>
            <a:ext cx="21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55681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851</Words>
  <Application>Microsoft Office PowerPoint</Application>
  <PresentationFormat>Широкоэкранный</PresentationFormat>
  <Paragraphs>152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</vt:lpstr>
      <vt:lpstr>Times New Roman</vt:lpstr>
      <vt:lpstr>Тема Office</vt:lpstr>
      <vt:lpstr>    Создание  организационных (специальных) условий для обучающихся с нарушением слуха, имеющих нарушение интеллекта, для реализации программ  профессионального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 организационных (специальных)профессиональной ориентации обучающихся с нарушением слуха в  ГКБОУ “Общеобразовательная школа-интернат Пермского края”  (опыт работы учебного отделения, расположенного по адресу: Пермь, Казахская, 71)</dc:title>
  <dc:creator>Екатерина</dc:creator>
  <cp:lastModifiedBy>Админ</cp:lastModifiedBy>
  <cp:revision>37</cp:revision>
  <dcterms:created xsi:type="dcterms:W3CDTF">2024-10-05T10:30:07Z</dcterms:created>
  <dcterms:modified xsi:type="dcterms:W3CDTF">2024-10-23T11:41:13Z</dcterms:modified>
</cp:coreProperties>
</file>