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6" r:id="rId3"/>
    <p:sldId id="272" r:id="rId4"/>
    <p:sldId id="264" r:id="rId5"/>
    <p:sldId id="267" r:id="rId6"/>
    <p:sldId id="265" r:id="rId7"/>
    <p:sldId id="268" r:id="rId8"/>
    <p:sldId id="277" r:id="rId9"/>
    <p:sldId id="280" r:id="rId10"/>
    <p:sldId id="275" r:id="rId11"/>
    <p:sldId id="276" r:id="rId12"/>
    <p:sldId id="279" r:id="rId13"/>
    <p:sldId id="278" r:id="rId14"/>
    <p:sldId id="281" r:id="rId15"/>
    <p:sldId id="282" r:id="rId16"/>
    <p:sldId id="283" r:id="rId17"/>
    <p:sldId id="26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без заголовка" id="{9FA1EA1A-BBC4-4C25-A3C9-6B5A246FB856}">
          <p14:sldIdLst>
            <p14:sldId id="256"/>
            <p14:sldId id="266"/>
            <p14:sldId id="264"/>
            <p14:sldId id="267"/>
            <p14:sldId id="265"/>
            <p14:sldId id="268"/>
            <p14:sldId id="260"/>
            <p14:sldId id="26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64B7-ABD6-465C-B5D2-0E77B87EA009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99FA778-47CF-4AFA-B1B2-5B8C105F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64B7-ABD6-465C-B5D2-0E77B87EA009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A778-47CF-4AFA-B1B2-5B8C105F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64B7-ABD6-465C-B5D2-0E77B87EA009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A778-47CF-4AFA-B1B2-5B8C105F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64B7-ABD6-465C-B5D2-0E77B87EA009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99FA778-47CF-4AFA-B1B2-5B8C105F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64B7-ABD6-465C-B5D2-0E77B87EA009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A778-47CF-4AFA-B1B2-5B8C105F2F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64B7-ABD6-465C-B5D2-0E77B87EA009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A778-47CF-4AFA-B1B2-5B8C105F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64B7-ABD6-465C-B5D2-0E77B87EA009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99FA778-47CF-4AFA-B1B2-5B8C105F2F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64B7-ABD6-465C-B5D2-0E77B87EA009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A778-47CF-4AFA-B1B2-5B8C105F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64B7-ABD6-465C-B5D2-0E77B87EA009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A778-47CF-4AFA-B1B2-5B8C105F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64B7-ABD6-465C-B5D2-0E77B87EA009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A778-47CF-4AFA-B1B2-5B8C105F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64B7-ABD6-465C-B5D2-0E77B87EA009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A778-47CF-4AFA-B1B2-5B8C105F2F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31C64B7-ABD6-465C-B5D2-0E77B87EA009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99FA778-47CF-4AFA-B1B2-5B8C105F2F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8032406" cy="5832648"/>
          </a:xfrm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4E3B30">
                    <a:shade val="75000"/>
                  </a:srgbClr>
                </a:solidFill>
                <a:latin typeface="Franklin Gothic Book"/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rgbClr val="4E3B30">
                    <a:shade val="75000"/>
                  </a:srgbClr>
                </a:solidFill>
                <a:latin typeface="Franklin Gothic Book"/>
                <a:ea typeface="+mn-ea"/>
                <a:cs typeface="+mn-cs"/>
              </a:rPr>
            </a:br>
            <a:r>
              <a:rPr lang="ru-RU" sz="2400" b="1" dirty="0" smtClean="0">
                <a:solidFill>
                  <a:srgbClr val="4E3B30">
                    <a:shade val="75000"/>
                  </a:srgbClr>
                </a:solidFill>
                <a:latin typeface="Franklin Gothic Book"/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rgbClr val="4E3B30">
                    <a:shade val="75000"/>
                  </a:srgbClr>
                </a:solidFill>
                <a:latin typeface="Franklin Gothic Book"/>
                <a:ea typeface="+mn-ea"/>
                <a:cs typeface="+mn-cs"/>
              </a:rPr>
            </a:br>
            <a:r>
              <a:rPr lang="ru-RU" sz="2400" b="1" dirty="0" smtClean="0">
                <a:solidFill>
                  <a:srgbClr val="4E3B30">
                    <a:shade val="75000"/>
                  </a:srgbClr>
                </a:solidFill>
                <a:latin typeface="Franklin Gothic Book"/>
              </a:rPr>
              <a:t/>
            </a:r>
            <a:br>
              <a:rPr lang="ru-RU" sz="2400" b="1" dirty="0" smtClean="0">
                <a:solidFill>
                  <a:srgbClr val="4E3B30">
                    <a:shade val="75000"/>
                  </a:srgbClr>
                </a:solidFill>
                <a:latin typeface="Franklin Gothic Book"/>
              </a:rPr>
            </a:br>
            <a:r>
              <a:rPr lang="ru-RU" sz="2400" dirty="0" smtClean="0">
                <a:solidFill>
                  <a:srgbClr val="C00000"/>
                </a:solidFill>
              </a:rPr>
              <a:t>Сенсорное  </a:t>
            </a:r>
            <a:r>
              <a:rPr lang="ru-RU" sz="2400" dirty="0" smtClean="0">
                <a:solidFill>
                  <a:srgbClr val="C00000"/>
                </a:solidFill>
              </a:rPr>
              <a:t>развитие, как важное условие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эффективного обучения  подростков с расстройствами  аутистического  спектра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(вариант 8.4)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                      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600" dirty="0" smtClean="0"/>
              <a:t>                                                                             </a:t>
            </a:r>
            <a:r>
              <a:rPr lang="ru-RU" sz="1600" dirty="0" smtClean="0">
                <a:solidFill>
                  <a:schemeClr val="tx1"/>
                </a:solidFill>
              </a:rPr>
              <a:t>Учитель начальных классов: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Дударева Л.В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428992" y="5445224"/>
            <a:ext cx="2416164" cy="69842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tx1"/>
                </a:solidFill>
              </a:rPr>
              <a:t>Пермь, 2020 г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95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715304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с пластилином</a:t>
            </a:r>
            <a:endParaRPr lang="ru-RU" dirty="0"/>
          </a:p>
        </p:txBody>
      </p:sp>
      <p:pic>
        <p:nvPicPr>
          <p:cNvPr id="1026" name="Picture 2" descr="C:\Users\Лариса\Desktop\IMG_20201013_0906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3394472" cy="4525962"/>
          </a:xfrm>
          <a:prstGeom prst="rect">
            <a:avLst/>
          </a:prstGeom>
          <a:noFill/>
        </p:spPr>
      </p:pic>
      <p:pic>
        <p:nvPicPr>
          <p:cNvPr id="1027" name="Picture 3" descr="C:\Users\Лариса\Desktop\школа фото\фото кружок\IMG_7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216986" y="2571744"/>
            <a:ext cx="7518966" cy="5616000"/>
          </a:xfrm>
          <a:prstGeom prst="rect">
            <a:avLst/>
          </a:prstGeom>
          <a:noFill/>
        </p:spPr>
      </p:pic>
      <p:pic>
        <p:nvPicPr>
          <p:cNvPr id="1028" name="Picture 4" descr="C:\Users\Лариса\Desktop\IMG_7036.JPG"/>
          <p:cNvPicPr>
            <a:picLocks noChangeAspect="1" noChangeArrowheads="1"/>
          </p:cNvPicPr>
          <p:nvPr/>
        </p:nvPicPr>
        <p:blipFill>
          <a:blip r:embed="rId4" cstate="print"/>
          <a:srcRect l="20630" t="5674" r="5205" b="3901"/>
          <a:stretch>
            <a:fillRect/>
          </a:stretch>
        </p:blipFill>
        <p:spPr bwMode="auto">
          <a:xfrm rot="16200000" flipH="1" flipV="1">
            <a:off x="5679289" y="3607595"/>
            <a:ext cx="2428892" cy="3643338"/>
          </a:xfrm>
          <a:prstGeom prst="rect">
            <a:avLst/>
          </a:prstGeom>
          <a:noFill/>
        </p:spPr>
      </p:pic>
      <p:pic>
        <p:nvPicPr>
          <p:cNvPr id="1029" name="Picture 5" descr="C:\Users\Лариса\Desktop\IMG_6458.JPG"/>
          <p:cNvPicPr>
            <a:picLocks noChangeAspect="1" noChangeArrowheads="1"/>
          </p:cNvPicPr>
          <p:nvPr/>
        </p:nvPicPr>
        <p:blipFill>
          <a:blip r:embed="rId5" cstate="print"/>
          <a:srcRect l="16226" r="16555" b="9561"/>
          <a:stretch>
            <a:fillRect/>
          </a:stretch>
        </p:blipFill>
        <p:spPr bwMode="auto">
          <a:xfrm rot="5400000">
            <a:off x="4714877" y="714359"/>
            <a:ext cx="2428892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796908"/>
          </a:xfrm>
        </p:spPr>
        <p:txBody>
          <a:bodyPr/>
          <a:lstStyle/>
          <a:p>
            <a:r>
              <a:rPr lang="ru-RU" dirty="0" smtClean="0"/>
              <a:t>Украшения своими руками.</a:t>
            </a:r>
            <a:endParaRPr lang="ru-RU" dirty="0"/>
          </a:p>
        </p:txBody>
      </p:sp>
      <p:pic>
        <p:nvPicPr>
          <p:cNvPr id="1026" name="Picture 2" descr="C:\Users\Лариса\Desktop\браслеты из шн\20191024_2026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000" t="6666" r="16667"/>
          <a:stretch>
            <a:fillRect/>
          </a:stretch>
        </p:blipFill>
        <p:spPr bwMode="auto">
          <a:xfrm>
            <a:off x="714348" y="1214422"/>
            <a:ext cx="2714644" cy="3000396"/>
          </a:xfrm>
          <a:prstGeom prst="rect">
            <a:avLst/>
          </a:prstGeom>
          <a:noFill/>
        </p:spPr>
      </p:pic>
      <p:pic>
        <p:nvPicPr>
          <p:cNvPr id="1027" name="Picture 3" descr="C:\Users\Лариса\Desktop\браслеты из шн\20191028_132331.jpg"/>
          <p:cNvPicPr>
            <a:picLocks noChangeAspect="1" noChangeArrowheads="1"/>
          </p:cNvPicPr>
          <p:nvPr/>
        </p:nvPicPr>
        <p:blipFill>
          <a:blip r:embed="rId3" cstate="print"/>
          <a:srcRect l="29498" t="13807" r="25765" b="8953"/>
          <a:stretch>
            <a:fillRect/>
          </a:stretch>
        </p:blipFill>
        <p:spPr bwMode="auto">
          <a:xfrm>
            <a:off x="3760037" y="3071810"/>
            <a:ext cx="2383599" cy="2500330"/>
          </a:xfrm>
          <a:prstGeom prst="rect">
            <a:avLst/>
          </a:prstGeom>
          <a:noFill/>
        </p:spPr>
      </p:pic>
      <p:pic>
        <p:nvPicPr>
          <p:cNvPr id="1029" name="Picture 5" descr="C:\Users\Лариса\Desktop\браслеты из шн\20191028_132057(0).jpg"/>
          <p:cNvPicPr>
            <a:picLocks noChangeAspect="1" noChangeArrowheads="1"/>
          </p:cNvPicPr>
          <p:nvPr/>
        </p:nvPicPr>
        <p:blipFill>
          <a:blip r:embed="rId4" cstate="print"/>
          <a:srcRect l="19672" t="15221" r="12728" b="8247"/>
          <a:stretch>
            <a:fillRect/>
          </a:stretch>
        </p:blipFill>
        <p:spPr bwMode="auto">
          <a:xfrm rot="5400000">
            <a:off x="6465106" y="4250538"/>
            <a:ext cx="2643207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74638"/>
            <a:ext cx="6143668" cy="2082792"/>
          </a:xfrm>
        </p:spPr>
        <p:txBody>
          <a:bodyPr>
            <a:normAutofit/>
          </a:bodyPr>
          <a:lstStyle/>
          <a:p>
            <a:r>
              <a:rPr lang="ru-RU" dirty="0" smtClean="0"/>
              <a:t> Разноцветный коврик из старых вещей. </a:t>
            </a:r>
            <a:br>
              <a:rPr lang="ru-RU" dirty="0" smtClean="0"/>
            </a:br>
            <a:endParaRPr lang="ru-RU" sz="2200" dirty="0"/>
          </a:p>
        </p:txBody>
      </p:sp>
      <p:pic>
        <p:nvPicPr>
          <p:cNvPr id="5122" name="Picture 2" descr="C:\Users\Лариса\Desktop\фото коврик\IMG_07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4145" b="23673"/>
          <a:stretch>
            <a:fillRect/>
          </a:stretch>
        </p:blipFill>
        <p:spPr bwMode="auto">
          <a:xfrm rot="5400000">
            <a:off x="-225550" y="796998"/>
            <a:ext cx="3468707" cy="2303291"/>
          </a:xfrm>
          <a:prstGeom prst="rect">
            <a:avLst/>
          </a:prstGeom>
          <a:noFill/>
        </p:spPr>
      </p:pic>
      <p:pic>
        <p:nvPicPr>
          <p:cNvPr id="5123" name="Picture 3" descr="C:\Users\Лариса\Desktop\фото коврик\IMG_07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31815"/>
          <a:stretch>
            <a:fillRect/>
          </a:stretch>
        </p:blipFill>
        <p:spPr bwMode="auto">
          <a:xfrm rot="5400000">
            <a:off x="2846095" y="2297385"/>
            <a:ext cx="2755891" cy="3018857"/>
          </a:xfrm>
          <a:prstGeom prst="rect">
            <a:avLst/>
          </a:prstGeom>
          <a:noFill/>
        </p:spPr>
      </p:pic>
      <p:pic>
        <p:nvPicPr>
          <p:cNvPr id="9" name="Picture 3" descr="C:\Users\Лариса\Desktop\фото коврик\IMG_0547.JPG"/>
          <p:cNvPicPr>
            <a:picLocks noChangeAspect="1" noChangeArrowheads="1"/>
          </p:cNvPicPr>
          <p:nvPr/>
        </p:nvPicPr>
        <p:blipFill>
          <a:blip r:embed="rId4" cstate="print"/>
          <a:srcRect l="65397" t="10077"/>
          <a:stretch>
            <a:fillRect/>
          </a:stretch>
        </p:blipFill>
        <p:spPr bwMode="auto">
          <a:xfrm rot="5400000">
            <a:off x="6500826" y="4143380"/>
            <a:ext cx="178595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571480"/>
            <a:ext cx="6286544" cy="13573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Вот какой замечательный подарок получился!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" name="Picture 4" descr="C:\Users\Лариса\Desktop\фото коврик\IMG_08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1495" r="11215"/>
          <a:stretch>
            <a:fillRect/>
          </a:stretch>
        </p:blipFill>
        <p:spPr bwMode="auto">
          <a:xfrm rot="5400000">
            <a:off x="2714611" y="1500174"/>
            <a:ext cx="3857652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000924" cy="838200"/>
          </a:xfrm>
        </p:spPr>
        <p:txBody>
          <a:bodyPr/>
          <a:lstStyle/>
          <a:p>
            <a:r>
              <a:rPr lang="ru-RU" dirty="0" smtClean="0"/>
              <a:t>Вышивание  крестиком.</a:t>
            </a:r>
            <a:endParaRPr lang="ru-RU" dirty="0"/>
          </a:p>
        </p:txBody>
      </p:sp>
      <p:pic>
        <p:nvPicPr>
          <p:cNvPr id="2050" name="Picture 2" descr="C:\Users\Лариса\Desktop\фото айфон\DCIM\965TOGQJ\IMG_50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6909" t="16345" r="8069"/>
          <a:stretch>
            <a:fillRect/>
          </a:stretch>
        </p:blipFill>
        <p:spPr bwMode="auto">
          <a:xfrm rot="5400000">
            <a:off x="4964909" y="2821777"/>
            <a:ext cx="3286148" cy="4214842"/>
          </a:xfrm>
          <a:prstGeom prst="rect">
            <a:avLst/>
          </a:prstGeom>
          <a:noFill/>
        </p:spPr>
      </p:pic>
      <p:pic>
        <p:nvPicPr>
          <p:cNvPr id="7" name="Picture 3" descr="C:\Users\Лариса\Desktop\фото айфон\DCIM\858HDJES\IMG_3640.JPG"/>
          <p:cNvPicPr>
            <a:picLocks noChangeAspect="1" noChangeArrowheads="1"/>
          </p:cNvPicPr>
          <p:nvPr/>
        </p:nvPicPr>
        <p:blipFill>
          <a:blip r:embed="rId3" cstate="print"/>
          <a:srcRect l="50668" t="26429" b="10435"/>
          <a:stretch>
            <a:fillRect/>
          </a:stretch>
        </p:blipFill>
        <p:spPr bwMode="auto">
          <a:xfrm rot="5400000">
            <a:off x="719898" y="1208871"/>
            <a:ext cx="3417921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457200"/>
            <a:ext cx="4714908" cy="838200"/>
          </a:xfrm>
        </p:spPr>
        <p:txBody>
          <a:bodyPr/>
          <a:lstStyle/>
          <a:p>
            <a:r>
              <a:rPr lang="ru-RU" dirty="0" smtClean="0"/>
              <a:t>Картины из ниток</a:t>
            </a:r>
            <a:endParaRPr lang="ru-RU" dirty="0"/>
          </a:p>
        </p:txBody>
      </p:sp>
      <p:pic>
        <p:nvPicPr>
          <p:cNvPr id="3074" name="Picture 2" descr="C:\Users\Лариса\Desktop\сенсорикафото\IMG_20201002_1038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3532" b="20694"/>
          <a:stretch>
            <a:fillRect/>
          </a:stretch>
        </p:blipFill>
        <p:spPr bwMode="auto">
          <a:xfrm>
            <a:off x="428596" y="1214422"/>
            <a:ext cx="4192804" cy="2571768"/>
          </a:xfrm>
          <a:prstGeom prst="rect">
            <a:avLst/>
          </a:prstGeom>
          <a:noFill/>
        </p:spPr>
      </p:pic>
      <p:pic>
        <p:nvPicPr>
          <p:cNvPr id="5" name="Picture 2" descr="C:\Users\Лариса\Desktop\сенсорикафото\IMG_20201002_103828.jpg"/>
          <p:cNvPicPr>
            <a:picLocks noChangeAspect="1" noChangeArrowheads="1"/>
          </p:cNvPicPr>
          <p:nvPr/>
        </p:nvPicPr>
        <p:blipFill>
          <a:blip r:embed="rId3" cstate="print"/>
          <a:srcRect t="36689" b="4910"/>
          <a:stretch>
            <a:fillRect/>
          </a:stretch>
        </p:blipFill>
        <p:spPr bwMode="auto">
          <a:xfrm>
            <a:off x="1000100" y="3857628"/>
            <a:ext cx="3394472" cy="2643206"/>
          </a:xfrm>
          <a:prstGeom prst="rect">
            <a:avLst/>
          </a:prstGeom>
          <a:noFill/>
        </p:spPr>
      </p:pic>
      <p:pic>
        <p:nvPicPr>
          <p:cNvPr id="6" name="Picture 3" descr="C:\Users\Лариса\Desktop\сенсорикафото\IMG_20201002_1038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285860"/>
            <a:ext cx="4037414" cy="5383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57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Результаты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200" dirty="0" smtClean="0"/>
              <a:t>работы по сенсорному развитию детей с РАС, вариант 8.4:</a:t>
            </a:r>
            <a:endParaRPr lang="ru-RU" sz="22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Организация сенсорного восприятия и эффективного взаимодействия с сенсорными стимулами способствует развитию детей и улучшению их поведения. </a:t>
            </a:r>
          </a:p>
          <a:p>
            <a:r>
              <a:rPr lang="ru-RU" sz="2000" dirty="0" smtClean="0"/>
              <a:t>Обучающийся продолжительное время находится в </a:t>
            </a:r>
            <a:r>
              <a:rPr lang="en-US" sz="2000" dirty="0" smtClean="0"/>
              <a:t>«</a:t>
            </a:r>
            <a:r>
              <a:rPr lang="ru-RU" sz="2000" dirty="0" smtClean="0"/>
              <a:t>зоне совместной деятельности</a:t>
            </a:r>
            <a:r>
              <a:rPr lang="en-US" sz="2000" dirty="0" smtClean="0"/>
              <a:t>»</a:t>
            </a:r>
            <a:r>
              <a:rPr lang="ru-RU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ru-RU" sz="2000" dirty="0" smtClean="0"/>
              <a:t>Проявляет собственную активность, собственный выбор, согласие или отказ, способность повторять, подражать, выполнять или формулировать просьбы. </a:t>
            </a:r>
          </a:p>
          <a:p>
            <a:r>
              <a:rPr lang="ru-RU" sz="2000" dirty="0" smtClean="0"/>
              <a:t>Усваивает  базисные социальные понятия ( семья</a:t>
            </a:r>
            <a:r>
              <a:rPr lang="ru-RU" sz="2000" smtClean="0"/>
              <a:t>, добро),   выполняя </a:t>
            </a:r>
            <a:r>
              <a:rPr lang="ru-RU" sz="2000" dirty="0" smtClean="0"/>
              <a:t>работы в качестве подарка. </a:t>
            </a:r>
          </a:p>
          <a:p>
            <a:r>
              <a:rPr lang="ru-RU" sz="2000" dirty="0" smtClean="0"/>
              <a:t>Расширяется круг интересов.</a:t>
            </a:r>
          </a:p>
          <a:p>
            <a:r>
              <a:rPr lang="ru-RU" sz="2000" b="1" dirty="0" smtClean="0"/>
              <a:t> </a:t>
            </a:r>
            <a:r>
              <a:rPr lang="ru-RU" sz="2000" dirty="0" smtClean="0"/>
              <a:t>Закрепляется</a:t>
            </a:r>
            <a:r>
              <a:rPr lang="ru-RU" sz="2000" b="1" dirty="0" smtClean="0"/>
              <a:t> </a:t>
            </a:r>
            <a:r>
              <a:rPr lang="ru-RU" sz="2000" dirty="0" smtClean="0"/>
              <a:t>четкая алгоритмизация деятельности.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7527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АООП НОО РАС 8.4 предполагает планомерное введение обучающегося в более сложную социальную среду, дозированное расширение повседневного жизненного опыта и социальных контактов обучающегося в доступных для него пределах.</a:t>
            </a:r>
          </a:p>
          <a:p>
            <a:r>
              <a:rPr lang="ru-RU" dirty="0" smtClean="0"/>
              <a:t>Обязательной является специальная организация среды для реализации особых образовательных потребностей обучающегося.</a:t>
            </a:r>
          </a:p>
          <a:p>
            <a:r>
              <a:rPr lang="ru-RU" dirty="0" smtClean="0"/>
              <a:t>Создание условий обучения, обеспечивающих сенсорный и эмоциональный комфорт;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           АООП НОО РАС 8.4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развитие личности обучающегося </a:t>
            </a:r>
          </a:p>
          <a:p>
            <a:r>
              <a:rPr lang="ru-RU" dirty="0" smtClean="0"/>
              <a:t>формирование общей культуры соответствующей общепринятым нравственным и социокультурным ценностям </a:t>
            </a:r>
          </a:p>
          <a:p>
            <a:r>
              <a:rPr lang="ru-RU" dirty="0" smtClean="0"/>
              <a:t>формирование необходимых для самореализации и жизни в обществе практических представлений, умений и навыков, позволяющих достичь обучающемуся максимально возможной самостоятельности и независимости в повседневной жизни.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Сенсорные нарушения у учащихся с РАС вариант 8.4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Трудности</a:t>
            </a:r>
            <a:r>
              <a:rPr lang="en-US" dirty="0" smtClean="0"/>
              <a:t> </a:t>
            </a:r>
            <a:r>
              <a:rPr lang="ru-RU" dirty="0" smtClean="0"/>
              <a:t>с</a:t>
            </a:r>
            <a:r>
              <a:rPr lang="en-US" dirty="0" smtClean="0"/>
              <a:t> </a:t>
            </a:r>
            <a:r>
              <a:rPr lang="ru-RU" dirty="0" smtClean="0"/>
              <a:t>восприятием</a:t>
            </a:r>
            <a:r>
              <a:rPr lang="en-US" dirty="0" smtClean="0"/>
              <a:t> </a:t>
            </a:r>
            <a:r>
              <a:rPr lang="ru-RU" dirty="0" smtClean="0"/>
              <a:t>повседневной</a:t>
            </a:r>
            <a:r>
              <a:rPr lang="en-US" dirty="0" smtClean="0"/>
              <a:t> </a:t>
            </a:r>
            <a:r>
              <a:rPr lang="ru-RU" dirty="0" smtClean="0"/>
              <a:t>сенсорной</a:t>
            </a:r>
            <a:r>
              <a:rPr lang="en-US" dirty="0" smtClean="0"/>
              <a:t> </a:t>
            </a:r>
            <a:r>
              <a:rPr lang="ru-RU" dirty="0" smtClean="0"/>
              <a:t>информации (проблемы</a:t>
            </a:r>
            <a:r>
              <a:rPr lang="en-US" dirty="0" smtClean="0"/>
              <a:t> </a:t>
            </a:r>
            <a:r>
              <a:rPr lang="ru-RU" dirty="0" smtClean="0"/>
              <a:t>со</a:t>
            </a:r>
            <a:r>
              <a:rPr lang="en-US" dirty="0" smtClean="0"/>
              <a:t> </a:t>
            </a:r>
            <a:r>
              <a:rPr lang="ru-RU" dirty="0" smtClean="0"/>
              <a:t>слухом</a:t>
            </a:r>
            <a:r>
              <a:rPr lang="en-US" dirty="0" smtClean="0"/>
              <a:t>, </a:t>
            </a:r>
            <a:r>
              <a:rPr lang="ru-RU" dirty="0" smtClean="0"/>
              <a:t>зрением</a:t>
            </a:r>
            <a:r>
              <a:rPr lang="en-US" dirty="0" smtClean="0"/>
              <a:t>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ru-RU" dirty="0" smtClean="0"/>
              <a:t>обонянием)</a:t>
            </a:r>
            <a:r>
              <a:rPr lang="en-US" dirty="0" smtClean="0"/>
              <a:t>. </a:t>
            </a:r>
            <a:endParaRPr lang="ru-RU" dirty="0" smtClean="0"/>
          </a:p>
          <a:p>
            <a:r>
              <a:rPr lang="ru-RU" dirty="0" smtClean="0"/>
              <a:t> Опережающее выделение отдельных сенсорных впечатлений сочетается с задержкой развития представлений об окружающем, их фрагментарностью, с недостаточностью развития подробной, предметно и функционально организованной картины мира, отношения к вещам в соответствии с их функцией.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579439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Повышенная чувствительность к некоторым сенсорным стимулам. Это может выражаться в непереносимости бытовых шумов обычной интенсивности (звука телевизора, пылесоса, телефонного звонка и т.д.), в неприятии тактильного контакта,  в непереносимости одежды, в неприятии ярких игрушек. </a:t>
            </a:r>
          </a:p>
          <a:p>
            <a:r>
              <a:rPr lang="ru-RU" dirty="0" smtClean="0"/>
              <a:t>Сенсорные проблемы, способствующие избирательному пищевому поведению</a:t>
            </a:r>
          </a:p>
          <a:p>
            <a:r>
              <a:rPr lang="ru-RU" dirty="0" smtClean="0"/>
              <a:t>Трудности сенсомоторной координации (главным образом зрительно- моторная), помогающая ребенку одновременно слушать, смотреть на образец и рисовать или писать.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4868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 особенности сенсорного развития </a:t>
            </a:r>
            <a:br>
              <a:rPr lang="ru-RU" sz="2400" dirty="0" smtClean="0"/>
            </a:br>
            <a:r>
              <a:rPr lang="ru-RU" sz="2400" dirty="0" smtClean="0"/>
              <a:t>у учащихся с РАС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Визуальная</a:t>
            </a:r>
            <a:r>
              <a:rPr lang="en-US" dirty="0" smtClean="0"/>
              <a:t> </a:t>
            </a:r>
            <a:r>
              <a:rPr lang="ru-RU" dirty="0" smtClean="0"/>
              <a:t>поддержка</a:t>
            </a:r>
            <a:r>
              <a:rPr lang="en-US" dirty="0" smtClean="0"/>
              <a:t>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ru-RU" dirty="0" smtClean="0"/>
              <a:t>опора</a:t>
            </a:r>
            <a:r>
              <a:rPr lang="en-US" dirty="0" smtClean="0"/>
              <a:t> </a:t>
            </a:r>
            <a:r>
              <a:rPr lang="ru-RU" dirty="0" smtClean="0"/>
              <a:t>на</a:t>
            </a:r>
            <a:r>
              <a:rPr lang="en-US" dirty="0" smtClean="0"/>
              <a:t> </a:t>
            </a:r>
            <a:r>
              <a:rPr lang="ru-RU" dirty="0" smtClean="0"/>
              <a:t>зрительный</a:t>
            </a:r>
            <a:r>
              <a:rPr lang="en-US" dirty="0" smtClean="0"/>
              <a:t> </a:t>
            </a:r>
            <a:r>
              <a:rPr lang="ru-RU" dirty="0" smtClean="0"/>
              <a:t>анализатор</a:t>
            </a:r>
            <a:r>
              <a:rPr lang="en-US" dirty="0" smtClean="0"/>
              <a:t>. </a:t>
            </a:r>
            <a:r>
              <a:rPr lang="ru-RU" dirty="0" smtClean="0"/>
              <a:t>Визуальная</a:t>
            </a:r>
            <a:r>
              <a:rPr lang="en-US" dirty="0" smtClean="0"/>
              <a:t> </a:t>
            </a:r>
            <a:r>
              <a:rPr lang="ru-RU" dirty="0" smtClean="0"/>
              <a:t>поддержка</a:t>
            </a:r>
            <a:r>
              <a:rPr lang="en-US" dirty="0" smtClean="0"/>
              <a:t> </a:t>
            </a:r>
            <a:r>
              <a:rPr lang="ru-RU" dirty="0" smtClean="0"/>
              <a:t>–</a:t>
            </a:r>
            <a:r>
              <a:rPr lang="en-US" dirty="0" smtClean="0"/>
              <a:t> </a:t>
            </a:r>
            <a:r>
              <a:rPr lang="ru-RU" dirty="0" smtClean="0"/>
              <a:t>это</a:t>
            </a:r>
            <a:r>
              <a:rPr lang="en-US" dirty="0" smtClean="0"/>
              <a:t> </a:t>
            </a:r>
            <a:r>
              <a:rPr lang="ru-RU" dirty="0" smtClean="0"/>
              <a:t>использование</a:t>
            </a:r>
            <a:r>
              <a:rPr lang="en-US" dirty="0" smtClean="0"/>
              <a:t> </a:t>
            </a:r>
            <a:r>
              <a:rPr lang="ru-RU" dirty="0" smtClean="0"/>
              <a:t>картинок</a:t>
            </a:r>
            <a:r>
              <a:rPr lang="en-US" dirty="0" smtClean="0"/>
              <a:t> </a:t>
            </a:r>
            <a:r>
              <a:rPr lang="ru-RU" dirty="0" smtClean="0"/>
              <a:t>или</a:t>
            </a:r>
            <a:r>
              <a:rPr lang="en-US" dirty="0" smtClean="0"/>
              <a:t> </a:t>
            </a:r>
            <a:r>
              <a:rPr lang="ru-RU" dirty="0" smtClean="0"/>
              <a:t>других</a:t>
            </a:r>
            <a:r>
              <a:rPr lang="en-US" dirty="0" smtClean="0"/>
              <a:t> </a:t>
            </a:r>
            <a:r>
              <a:rPr lang="ru-RU" dirty="0" smtClean="0"/>
              <a:t>наглядных</a:t>
            </a:r>
            <a:r>
              <a:rPr lang="en-US" dirty="0" smtClean="0"/>
              <a:t> </a:t>
            </a:r>
            <a:r>
              <a:rPr lang="ru-RU" dirty="0" smtClean="0"/>
              <a:t>предметов</a:t>
            </a:r>
            <a:r>
              <a:rPr lang="en-US" dirty="0" smtClean="0"/>
              <a:t>, </a:t>
            </a:r>
            <a:r>
              <a:rPr lang="ru-RU" dirty="0" smtClean="0"/>
              <a:t>для</a:t>
            </a:r>
            <a:r>
              <a:rPr lang="en-US" dirty="0" smtClean="0"/>
              <a:t> </a:t>
            </a:r>
            <a:r>
              <a:rPr lang="ru-RU" dirty="0" smtClean="0"/>
              <a:t>того</a:t>
            </a:r>
            <a:r>
              <a:rPr lang="en-US" dirty="0" smtClean="0"/>
              <a:t> </a:t>
            </a:r>
            <a:r>
              <a:rPr lang="ru-RU" dirty="0" smtClean="0"/>
              <a:t>чтобы</a:t>
            </a:r>
            <a:r>
              <a:rPr lang="en-US" dirty="0" smtClean="0"/>
              <a:t> </a:t>
            </a:r>
            <a:r>
              <a:rPr lang="ru-RU" dirty="0" smtClean="0"/>
              <a:t>сообщить</a:t>
            </a:r>
            <a:r>
              <a:rPr lang="en-US" dirty="0" smtClean="0"/>
              <a:t> </a:t>
            </a:r>
            <a:r>
              <a:rPr lang="ru-RU" dirty="0" smtClean="0"/>
              <a:t>какую</a:t>
            </a:r>
            <a:r>
              <a:rPr lang="en-US" dirty="0" smtClean="0"/>
              <a:t>-</a:t>
            </a:r>
            <a:r>
              <a:rPr lang="ru-RU" dirty="0" smtClean="0"/>
              <a:t>то</a:t>
            </a:r>
            <a:r>
              <a:rPr lang="en-US" dirty="0" smtClean="0"/>
              <a:t> </a:t>
            </a:r>
            <a:r>
              <a:rPr lang="ru-RU" dirty="0" smtClean="0"/>
              <a:t>информацию</a:t>
            </a:r>
            <a:r>
              <a:rPr lang="en-US" dirty="0" smtClean="0"/>
              <a:t> </a:t>
            </a:r>
            <a:r>
              <a:rPr lang="ru-RU" dirty="0" smtClean="0"/>
              <a:t>ребенку</a:t>
            </a:r>
            <a:r>
              <a:rPr lang="en-US" dirty="0" smtClean="0"/>
              <a:t>, </a:t>
            </a:r>
            <a:r>
              <a:rPr lang="ru-RU" dirty="0" smtClean="0"/>
              <a:t>которому трудно</a:t>
            </a:r>
            <a:r>
              <a:rPr lang="en-US" dirty="0" smtClean="0"/>
              <a:t> </a:t>
            </a:r>
            <a:r>
              <a:rPr lang="ru-RU" dirty="0" smtClean="0"/>
              <a:t>понимать</a:t>
            </a:r>
            <a:r>
              <a:rPr lang="en-US" dirty="0" smtClean="0"/>
              <a:t>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ru-RU" dirty="0" smtClean="0"/>
              <a:t>использовать</a:t>
            </a:r>
            <a:r>
              <a:rPr lang="en-US" dirty="0" smtClean="0"/>
              <a:t> </a:t>
            </a:r>
            <a:r>
              <a:rPr lang="ru-RU" dirty="0" smtClean="0"/>
              <a:t>речь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</a:p>
          <a:p>
            <a:r>
              <a:rPr lang="ru-RU" dirty="0" smtClean="0"/>
              <a:t>Использование сенсорных</a:t>
            </a:r>
            <a:r>
              <a:rPr lang="en-US" dirty="0" smtClean="0"/>
              <a:t> </a:t>
            </a:r>
            <a:r>
              <a:rPr lang="ru-RU" dirty="0" smtClean="0"/>
              <a:t>игр, упражнений, занятий</a:t>
            </a:r>
            <a:r>
              <a:rPr lang="en-US" dirty="0" smtClean="0"/>
              <a:t> </a:t>
            </a:r>
            <a:r>
              <a:rPr lang="ru-RU" dirty="0" smtClean="0"/>
              <a:t>направленных</a:t>
            </a:r>
            <a:r>
              <a:rPr lang="en-US" dirty="0" smtClean="0"/>
              <a:t> </a:t>
            </a:r>
            <a:r>
              <a:rPr lang="ru-RU" dirty="0" smtClean="0"/>
              <a:t>на</a:t>
            </a:r>
            <a:r>
              <a:rPr lang="en-US" dirty="0" smtClean="0"/>
              <a:t> </a:t>
            </a:r>
            <a:r>
              <a:rPr lang="ru-RU" dirty="0" smtClean="0"/>
              <a:t>то</a:t>
            </a:r>
            <a:r>
              <a:rPr lang="en-US" dirty="0" smtClean="0"/>
              <a:t>, </a:t>
            </a:r>
            <a:r>
              <a:rPr lang="ru-RU" dirty="0" smtClean="0"/>
              <a:t>чтобы научить</a:t>
            </a:r>
            <a:r>
              <a:rPr lang="en-US" dirty="0" smtClean="0"/>
              <a:t> </a:t>
            </a:r>
            <a:r>
              <a:rPr lang="ru-RU" dirty="0" smtClean="0"/>
              <a:t>детей</a:t>
            </a:r>
            <a:r>
              <a:rPr lang="en-US" dirty="0" smtClean="0"/>
              <a:t> </a:t>
            </a:r>
            <a:r>
              <a:rPr lang="ru-RU" dirty="0" smtClean="0"/>
              <a:t>задействовать</a:t>
            </a:r>
            <a:r>
              <a:rPr lang="en-US" dirty="0" smtClean="0"/>
              <a:t> </a:t>
            </a:r>
            <a:r>
              <a:rPr lang="ru-RU" dirty="0" smtClean="0"/>
              <a:t>все</a:t>
            </a:r>
            <a:r>
              <a:rPr lang="en-US" dirty="0" smtClean="0"/>
              <a:t> </a:t>
            </a:r>
            <a:r>
              <a:rPr lang="ru-RU" dirty="0" smtClean="0"/>
              <a:t>свои</a:t>
            </a:r>
            <a:r>
              <a:rPr lang="en-US" dirty="0" smtClean="0"/>
              <a:t> </a:t>
            </a:r>
            <a:r>
              <a:rPr lang="ru-RU" dirty="0" smtClean="0"/>
              <a:t>органы</a:t>
            </a:r>
            <a:r>
              <a:rPr lang="en-US" dirty="0" smtClean="0"/>
              <a:t> </a:t>
            </a:r>
            <a:r>
              <a:rPr lang="ru-RU" dirty="0" smtClean="0"/>
              <a:t>чувств</a:t>
            </a:r>
            <a:r>
              <a:rPr lang="en-US" dirty="0" smtClean="0"/>
              <a:t> (</a:t>
            </a:r>
            <a:r>
              <a:rPr lang="ru-RU" dirty="0" smtClean="0"/>
              <a:t>обоняние</a:t>
            </a:r>
            <a:r>
              <a:rPr lang="en-US" dirty="0" smtClean="0"/>
              <a:t>, </a:t>
            </a:r>
            <a:r>
              <a:rPr lang="ru-RU" dirty="0" smtClean="0"/>
              <a:t>зрение</a:t>
            </a:r>
            <a:r>
              <a:rPr lang="en-US" dirty="0" smtClean="0"/>
              <a:t>,</a:t>
            </a:r>
            <a:r>
              <a:rPr lang="ru-RU" dirty="0" smtClean="0"/>
              <a:t> слух</a:t>
            </a:r>
            <a:r>
              <a:rPr lang="en-US" dirty="0" smtClean="0"/>
              <a:t>, </a:t>
            </a:r>
            <a:r>
              <a:rPr lang="ru-RU" dirty="0" smtClean="0"/>
              <a:t>осязание</a:t>
            </a:r>
            <a:r>
              <a:rPr lang="en-US" dirty="0" smtClean="0"/>
              <a:t>, </a:t>
            </a:r>
            <a:r>
              <a:rPr lang="ru-RU" dirty="0" smtClean="0"/>
              <a:t>вкус</a:t>
            </a:r>
            <a:r>
              <a:rPr lang="en-US" dirty="0" smtClean="0"/>
              <a:t>) </a:t>
            </a:r>
            <a:r>
              <a:rPr lang="ru-RU" dirty="0" smtClean="0"/>
              <a:t>для</a:t>
            </a:r>
            <a:r>
              <a:rPr lang="en-US" dirty="0" smtClean="0"/>
              <a:t> </a:t>
            </a:r>
            <a:r>
              <a:rPr lang="ru-RU" dirty="0" smtClean="0"/>
              <a:t>получения</a:t>
            </a:r>
            <a:r>
              <a:rPr lang="en-US" dirty="0" smtClean="0"/>
              <a:t> </a:t>
            </a:r>
            <a:r>
              <a:rPr lang="ru-RU" dirty="0" smtClean="0"/>
              <a:t>наибольшего</a:t>
            </a:r>
            <a:r>
              <a:rPr lang="en-US" dirty="0" smtClean="0"/>
              <a:t> </a:t>
            </a:r>
            <a:r>
              <a:rPr lang="ru-RU" dirty="0" smtClean="0"/>
              <a:t>количества</a:t>
            </a:r>
            <a:r>
              <a:rPr lang="en-US" dirty="0" smtClean="0"/>
              <a:t> </a:t>
            </a:r>
            <a:r>
              <a:rPr lang="ru-RU" dirty="0" smtClean="0"/>
              <a:t>информации</a:t>
            </a:r>
            <a:r>
              <a:rPr lang="en-US" dirty="0" smtClean="0"/>
              <a:t> </a:t>
            </a:r>
            <a:r>
              <a:rPr lang="ru-RU" dirty="0" smtClean="0"/>
              <a:t>о</a:t>
            </a:r>
            <a:r>
              <a:rPr lang="en-US" dirty="0" smtClean="0"/>
              <a:t> </a:t>
            </a:r>
            <a:r>
              <a:rPr lang="ru-RU" dirty="0" smtClean="0"/>
              <a:t>предметах</a:t>
            </a:r>
            <a:r>
              <a:rPr lang="en-US" dirty="0" smtClean="0"/>
              <a:t>, </a:t>
            </a:r>
            <a:r>
              <a:rPr lang="ru-RU" dirty="0" smtClean="0"/>
              <a:t>которые</a:t>
            </a:r>
            <a:r>
              <a:rPr lang="en-US" dirty="0" smtClean="0"/>
              <a:t> </a:t>
            </a:r>
            <a:r>
              <a:rPr lang="ru-RU" dirty="0" smtClean="0"/>
              <a:t>его</a:t>
            </a:r>
            <a:r>
              <a:rPr lang="en-US" dirty="0" smtClean="0"/>
              <a:t> </a:t>
            </a:r>
            <a:r>
              <a:rPr lang="ru-RU" dirty="0" smtClean="0"/>
              <a:t>окружают.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Активация мелкой моторики, объединение с подражанием, восприятием, крупной моторикой, речью и особенно </a:t>
            </a:r>
            <a:r>
              <a:rPr lang="ru-RU" dirty="0" err="1" smtClean="0"/>
              <a:t>глазо-ручной</a:t>
            </a:r>
            <a:r>
              <a:rPr lang="ru-RU" dirty="0" smtClean="0"/>
              <a:t> интеграцией.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714380"/>
          </a:xfrm>
        </p:spPr>
        <p:txBody>
          <a:bodyPr>
            <a:normAutofit/>
          </a:bodyPr>
          <a:lstStyle/>
          <a:p>
            <a:r>
              <a:rPr lang="ru-RU" dirty="0" smtClean="0"/>
              <a:t>Аппликация методом обрыва</a:t>
            </a:r>
            <a:endParaRPr lang="ru-RU" dirty="0"/>
          </a:p>
        </p:txBody>
      </p:sp>
      <p:pic>
        <p:nvPicPr>
          <p:cNvPr id="1026" name="Picture 2" descr="C:\Users\Лариса\Desktop\фото айфон\DCIM\858HDJES\IMG_37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79" r="2732" b="5277"/>
          <a:stretch>
            <a:fillRect/>
          </a:stretch>
        </p:blipFill>
        <p:spPr bwMode="auto">
          <a:xfrm>
            <a:off x="142844" y="1071546"/>
            <a:ext cx="8858280" cy="564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9406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4" descr="D:\Users\User\Documents\Bluetooth\inbox\DSC_2017.jpg"/>
          <p:cNvPicPr>
            <a:picLocks noChangeAspect="1" noChangeArrowheads="1"/>
          </p:cNvPicPr>
          <p:nvPr/>
        </p:nvPicPr>
        <p:blipFill>
          <a:blip r:embed="rId2" cstate="print"/>
          <a:srcRect l="7273" t="6289" r="8948" b="4255"/>
          <a:stretch>
            <a:fillRect/>
          </a:stretch>
        </p:blipFill>
        <p:spPr bwMode="auto">
          <a:xfrm>
            <a:off x="285720" y="1000108"/>
            <a:ext cx="357190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071546"/>
            <a:ext cx="4056073" cy="303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9" name="Picture 10" descr="D:\Users\User\Documents\Bluetooth\inbox\DSC_2061.jpg"/>
          <p:cNvPicPr>
            <a:picLocks noChangeAspect="1" noChangeArrowheads="1"/>
          </p:cNvPicPr>
          <p:nvPr/>
        </p:nvPicPr>
        <p:blipFill>
          <a:blip r:embed="rId4" cstate="print"/>
          <a:srcRect l="23356" t="49619" r="9914"/>
          <a:stretch>
            <a:fillRect/>
          </a:stretch>
        </p:blipFill>
        <p:spPr bwMode="auto">
          <a:xfrm>
            <a:off x="2214546" y="4357694"/>
            <a:ext cx="492922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571604" y="214290"/>
            <a:ext cx="5357850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Работа с салфетками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1038</TotalTime>
  <Words>443</Words>
  <Application>Microsoft Office PowerPoint</Application>
  <PresentationFormat>Экран (4:3)</PresentationFormat>
  <Paragraphs>34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    Сенсорное  развитие, как важное условие эффективного обучения  подростков с расстройствами  аутистического  спектра (вариант 8.4)                                                                                                                                                                                                                          Учитель начальных классов:                                                                                                                           Дударева Л.В</vt:lpstr>
      <vt:lpstr>Слайд 2</vt:lpstr>
      <vt:lpstr>Цель            АООП НОО РАС 8.4 </vt:lpstr>
      <vt:lpstr>Сенсорные нарушения у учащихся с РАС вариант 8.4</vt:lpstr>
      <vt:lpstr>Слайд 5</vt:lpstr>
      <vt:lpstr> особенности сенсорного развития  у учащихся с РАС</vt:lpstr>
      <vt:lpstr>Слайд 7</vt:lpstr>
      <vt:lpstr>Аппликация методом обрыва</vt:lpstr>
      <vt:lpstr>Слайд 9</vt:lpstr>
      <vt:lpstr>Работа с пластилином</vt:lpstr>
      <vt:lpstr>Украшения своими руками.</vt:lpstr>
      <vt:lpstr> Разноцветный коврик из старых вещей.  </vt:lpstr>
      <vt:lpstr>Вот какой замечательный подарок получился!  </vt:lpstr>
      <vt:lpstr>Вышивание  крестиком.</vt:lpstr>
      <vt:lpstr>Картины из ниток</vt:lpstr>
      <vt:lpstr>                             Результаты  работы по сенсорному развитию детей с РАС, вариант 8.4: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Сенсорномоторное развитие через аппликацию методом обрыва, учащихся с ТМНР.</dc:title>
  <dc:creator>Лариса</dc:creator>
  <cp:lastModifiedBy>5kab</cp:lastModifiedBy>
  <cp:revision>97</cp:revision>
  <dcterms:created xsi:type="dcterms:W3CDTF">2018-08-20T16:24:21Z</dcterms:created>
  <dcterms:modified xsi:type="dcterms:W3CDTF">2020-10-14T05:51:27Z</dcterms:modified>
</cp:coreProperties>
</file>