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185102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Модель коррекционного пространства образовательной организации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для обучающихся с интеллектуальными нарушениями: ресурсы, оценка, опыт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5410200"/>
            <a:ext cx="1828800" cy="533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Кунгур, 24.03.2022 г.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4038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Федотова Т.Н., заместитель директора по УР</a:t>
            </a:r>
          </a:p>
          <a:p>
            <a:r>
              <a:rPr lang="ru-RU" dirty="0" err="1" smtClean="0"/>
              <a:t>Ганьжина</a:t>
            </a:r>
            <a:r>
              <a:rPr lang="ru-RU" dirty="0" smtClean="0"/>
              <a:t> Н.Н., учитель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МАОУ «СКОШ для учащихся с ОВЗ»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685800" y="1600200"/>
            <a:ext cx="8001000" cy="45259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Логопедические занятия</a:t>
            </a:r>
          </a:p>
          <a:p>
            <a:pPr lvl="0"/>
            <a:r>
              <a:rPr lang="ru-RU" dirty="0" smtClean="0"/>
              <a:t>Развитие сенсорных и психомоторных процессов</a:t>
            </a:r>
          </a:p>
          <a:p>
            <a:pPr lvl="0"/>
            <a:r>
              <a:rPr lang="ru-RU" dirty="0" smtClean="0"/>
              <a:t>ЛФК</a:t>
            </a:r>
          </a:p>
          <a:p>
            <a:pPr lvl="0"/>
            <a:r>
              <a:rPr lang="ru-RU" dirty="0" smtClean="0"/>
              <a:t>Ритмика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Сенсорное развитие  </a:t>
            </a:r>
          </a:p>
          <a:p>
            <a:pPr lvl="0"/>
            <a:r>
              <a:rPr lang="ru-RU" dirty="0" smtClean="0"/>
              <a:t>Предметно-практические действия </a:t>
            </a:r>
          </a:p>
          <a:p>
            <a:pPr lvl="0"/>
            <a:r>
              <a:rPr lang="ru-RU" dirty="0" smtClean="0"/>
              <a:t>Двигательное развитие</a:t>
            </a:r>
          </a:p>
          <a:p>
            <a:pPr lvl="0"/>
            <a:r>
              <a:rPr lang="ru-RU" dirty="0" smtClean="0"/>
              <a:t>Альтернативная коммуникация</a:t>
            </a:r>
          </a:p>
          <a:p>
            <a:pPr lvl="0"/>
            <a:r>
              <a:rPr lang="ru-RU" dirty="0" smtClean="0"/>
              <a:t>Индивидуальные и групповые логопедические занятия</a:t>
            </a:r>
          </a:p>
          <a:p>
            <a:pPr lvl="0"/>
            <a:r>
              <a:rPr lang="ru-RU" dirty="0" smtClean="0"/>
              <a:t>Лечебная физкультура</a:t>
            </a:r>
          </a:p>
          <a:p>
            <a:pPr lvl="0"/>
            <a:r>
              <a:rPr lang="ru-RU" dirty="0" smtClean="0"/>
              <a:t>Социально-бытовая ориентировка</a:t>
            </a:r>
          </a:p>
          <a:p>
            <a:pPr lvl="0"/>
            <a:endParaRPr lang="ru-RU" dirty="0"/>
          </a:p>
        </p:txBody>
      </p:sp>
      <p:sp>
        <p:nvSpPr>
          <p:cNvPr id="7" name="Заголовок 6"/>
          <p:cNvSpPr txBox="1">
            <a:spLocks noGrp="1"/>
          </p:cNvSpPr>
          <p:nvPr>
            <p:ph type="title"/>
          </p:nvPr>
        </p:nvSpPr>
        <p:spPr>
          <a:xfrm>
            <a:off x="457200" y="584528"/>
            <a:ext cx="82296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Например, КРО </a:t>
            </a:r>
            <a:r>
              <a:rPr lang="ru-RU" sz="2800" dirty="0" smtClean="0"/>
              <a:t>Учебного плана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Логопедический сундук</a:t>
            </a:r>
            <a:endParaRPr lang="ru-RU" b="1" dirty="0"/>
          </a:p>
        </p:txBody>
      </p:sp>
      <p:pic>
        <p:nvPicPr>
          <p:cNvPr id="5" name="Содержимое 4" descr="IMG-c04419120b55f047a033ef71f16b3a1a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304800"/>
            <a:ext cx="4038600" cy="3028950"/>
          </a:xfrm>
        </p:spPr>
      </p:pic>
      <p:pic>
        <p:nvPicPr>
          <p:cNvPr id="6" name="Содержимое 5" descr="IMG-362a96f3d96e8839a67774bcd05df433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4038600" cy="3028950"/>
          </a:xfrm>
        </p:spPr>
      </p:pic>
      <p:pic>
        <p:nvPicPr>
          <p:cNvPr id="7" name="Содержимое 4" descr="IMG-6cb3d99754435459e5fa7a0e2a29cb9e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3429000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Интерактивный комплекс «Логопедическая шхуна»</a:t>
            </a:r>
            <a:endParaRPr lang="ru-RU" b="1" dirty="0"/>
          </a:p>
        </p:txBody>
      </p:sp>
      <p:pic>
        <p:nvPicPr>
          <p:cNvPr id="5" name="Содержимое 4" descr="IMG-1a85bc8c3e6a18ad147f3b384a3a0d48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2878336" cy="3837782"/>
          </a:xfrm>
        </p:spPr>
      </p:pic>
      <p:pic>
        <p:nvPicPr>
          <p:cNvPr id="6" name="Содержимое 5" descr="IMG-241c021155986d92d96dabff88f3195d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00400" y="2590800"/>
            <a:ext cx="3124200" cy="4165600"/>
          </a:xfrm>
        </p:spPr>
      </p:pic>
      <p:pic>
        <p:nvPicPr>
          <p:cNvPr id="7" name="Содержимое 5" descr="IMG-70436d146a21027a421cffb9587d31f3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1498600"/>
            <a:ext cx="2895600" cy="386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Интерактивный комплекс «Логопедическая шхуна</a:t>
            </a:r>
            <a:r>
              <a:rPr lang="ru-RU" sz="2800" b="1" dirty="0" smtClean="0"/>
              <a:t>» включает в себя:</a:t>
            </a:r>
            <a:endParaRPr lang="ru-RU" sz="2800" dirty="0"/>
          </a:p>
        </p:txBody>
      </p:sp>
      <p:pic>
        <p:nvPicPr>
          <p:cNvPr id="5" name="Содержимое 4" descr="IMG-a9f0bdc294c14426fcd9723203d7ebef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2930561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505200" y="1295400"/>
            <a:ext cx="5638800" cy="483076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Стол </a:t>
            </a:r>
            <a:r>
              <a:rPr lang="ru-RU" sz="6400" dirty="0" smtClean="0"/>
              <a:t>для </a:t>
            </a:r>
            <a:r>
              <a:rPr lang="ru-RU" sz="6400" dirty="0" smtClean="0"/>
              <a:t>песочной терапии с </a:t>
            </a:r>
            <a:r>
              <a:rPr lang="ru-RU" sz="6400" dirty="0" smtClean="0"/>
              <a:t>подсветкой .</a:t>
            </a:r>
          </a:p>
          <a:p>
            <a:r>
              <a:rPr lang="ru-RU" sz="6400" dirty="0" smtClean="0"/>
              <a:t>Сенсорный монитор </a:t>
            </a:r>
            <a:r>
              <a:rPr lang="ru-RU" sz="6400" dirty="0" err="1" smtClean="0"/>
              <a:t>c</a:t>
            </a:r>
            <a:r>
              <a:rPr lang="ru-RU" sz="6400" dirty="0" smtClean="0"/>
              <a:t> предустановленным специализированным логопедическим программным обеспечением для коллективной и индивидуальной коррекционной работы.</a:t>
            </a:r>
          </a:p>
          <a:p>
            <a:r>
              <a:rPr lang="ru-RU" sz="6400" dirty="0" smtClean="0"/>
              <a:t>Учебный материал, отвечающий учебно-коррекционным задачам и соответствующий возрасту и уровню подготовки обучающихся.</a:t>
            </a:r>
          </a:p>
          <a:p>
            <a:r>
              <a:rPr lang="ru-RU" sz="6400" dirty="0" smtClean="0"/>
              <a:t>Дидактический материал (индивидуальные кассы букв, настольные игрушки, конструкторы, пособия для занятий). </a:t>
            </a:r>
          </a:p>
          <a:p>
            <a:r>
              <a:rPr lang="ru-RU" sz="6400" dirty="0" smtClean="0"/>
              <a:t>Набор «Волшебные мешочки», расположенные в иллюминаторах «Логопедической Шхуны» для развития мелкой моторики рук и тактильной визуализации.</a:t>
            </a:r>
          </a:p>
          <a:p>
            <a:r>
              <a:rPr lang="ru-RU" sz="6400" dirty="0" smtClean="0"/>
              <a:t>Акустическая система с микрофоном для работы с интерактивным специализированным программным обеспечением.</a:t>
            </a:r>
          </a:p>
          <a:p>
            <a:r>
              <a:rPr lang="ru-RU" sz="6400" dirty="0" err="1" smtClean="0"/>
              <a:t>Коврограф</a:t>
            </a:r>
            <a:r>
              <a:rPr lang="ru-RU" sz="6400" dirty="0" smtClean="0"/>
              <a:t> для развития пространственно-количественных отношений и интеллектуально-творческого развития.</a:t>
            </a:r>
          </a:p>
          <a:p>
            <a:r>
              <a:rPr lang="ru-RU" sz="6400" dirty="0" smtClean="0"/>
              <a:t> </a:t>
            </a:r>
            <a:r>
              <a:rPr lang="ru-RU" sz="6400" dirty="0" err="1" smtClean="0"/>
              <a:t>Геоконт</a:t>
            </a:r>
            <a:r>
              <a:rPr lang="ru-RU" sz="6400" dirty="0" smtClean="0"/>
              <a:t> </a:t>
            </a:r>
            <a:r>
              <a:rPr lang="ru-RU" sz="6400" dirty="0" err="1" smtClean="0"/>
              <a:t>Воскобовича</a:t>
            </a:r>
            <a:r>
              <a:rPr lang="ru-RU" sz="6400" dirty="0" smtClean="0"/>
              <a:t> для развития мелкой моторики, сенсорных способностей, мыслительных процессов и творческих </a:t>
            </a:r>
            <a:r>
              <a:rPr lang="ru-RU" sz="6400" dirty="0" smtClean="0"/>
              <a:t>способностей.</a:t>
            </a:r>
          </a:p>
          <a:p>
            <a:r>
              <a:rPr lang="ru-RU" sz="6400" dirty="0" smtClean="0"/>
              <a:t>Зеркало </a:t>
            </a:r>
            <a:r>
              <a:rPr lang="ru-RU" sz="6400" dirty="0" smtClean="0"/>
              <a:t>для артикуляционной гимнастики.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Опыт -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-ee36e9f24ce4db61e1c5b61f5e801f24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7843" b="13725"/>
          <a:stretch>
            <a:fillRect/>
          </a:stretch>
        </p:blipFill>
        <p:spPr>
          <a:xfrm>
            <a:off x="5029200" y="1447800"/>
            <a:ext cx="3581400" cy="251460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 Индивидуальная логопедическая работа как эффективная форма восстановления коммуникативной функции речи.</a:t>
            </a:r>
          </a:p>
          <a:p>
            <a:r>
              <a:rPr lang="ru-RU" dirty="0" smtClean="0"/>
              <a:t>- Устранение </a:t>
            </a:r>
            <a:r>
              <a:rPr lang="ru-RU" dirty="0" err="1" smtClean="0"/>
              <a:t>агграматической</a:t>
            </a:r>
            <a:r>
              <a:rPr lang="ru-RU" dirty="0" smtClean="0"/>
              <a:t> </a:t>
            </a:r>
            <a:r>
              <a:rPr lang="ru-RU" dirty="0" err="1" smtClean="0"/>
              <a:t>дислексии</a:t>
            </a:r>
            <a:r>
              <a:rPr lang="ru-RU" dirty="0" smtClean="0"/>
              <a:t> и </a:t>
            </a:r>
            <a:r>
              <a:rPr lang="ru-RU" dirty="0" err="1" smtClean="0"/>
              <a:t>дисграфии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- Формирование фонематического восприятия (дифференциация фонем).</a:t>
            </a:r>
          </a:p>
          <a:p>
            <a:r>
              <a:rPr lang="ru-RU" dirty="0" smtClean="0"/>
              <a:t>- Коррекция нарушений письменной и устной речи школьников.</a:t>
            </a:r>
          </a:p>
          <a:p>
            <a:r>
              <a:rPr lang="ru-RU" dirty="0" smtClean="0"/>
              <a:t>- Развитие двигательной сферы, в том числе мелкой моторики.</a:t>
            </a:r>
          </a:p>
          <a:p>
            <a:r>
              <a:rPr lang="ru-RU" dirty="0" smtClean="0"/>
              <a:t>- Уточнение и обогащение активного словарного запаса учащихся.</a:t>
            </a:r>
          </a:p>
          <a:p>
            <a:r>
              <a:rPr lang="ru-RU" dirty="0" smtClean="0"/>
              <a:t>- Развитие мелкой моторики как средство развития речи</a:t>
            </a:r>
          </a:p>
          <a:p>
            <a:r>
              <a:rPr lang="ru-RU" dirty="0" smtClean="0"/>
              <a:t>- Использование элементов </a:t>
            </a:r>
            <a:r>
              <a:rPr lang="ru-RU" dirty="0" err="1" smtClean="0"/>
              <a:t>Су-Джок</a:t>
            </a:r>
            <a:r>
              <a:rPr lang="ru-RU" dirty="0" smtClean="0"/>
              <a:t> терапии в работе логопеда.</a:t>
            </a:r>
          </a:p>
          <a:p>
            <a:endParaRPr lang="ru-RU" dirty="0"/>
          </a:p>
        </p:txBody>
      </p:sp>
      <p:pic>
        <p:nvPicPr>
          <p:cNvPr id="8" name="Содержимое 6" descr="IMG-67072ad04e114ef9e8af840fee2ce25b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4114800"/>
            <a:ext cx="3200400" cy="24003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Комплекс аппаратно-программный «Здоровье-Экспресс»</a:t>
            </a:r>
            <a:endParaRPr lang="ru-RU" b="1" dirty="0"/>
          </a:p>
        </p:txBody>
      </p:sp>
      <p:pic>
        <p:nvPicPr>
          <p:cNvPr id="5" name="Содержимое 4" descr="IMG-0c9cb4d9d2bb3e914087037ee1e5aef3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3495770"/>
            <a:ext cx="6934200" cy="312472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7200" cy="22859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остоит </a:t>
            </a:r>
            <a:r>
              <a:rPr lang="ru-RU" dirty="0" smtClean="0"/>
              <a:t>из нескольких модулей: </a:t>
            </a:r>
          </a:p>
          <a:p>
            <a:pPr lvl="0"/>
            <a:r>
              <a:rPr lang="ru-RU" dirty="0" smtClean="0"/>
              <a:t>Антропометрия – проводятся антропометрические измерения (рост, вес, динамометрия, определение </a:t>
            </a:r>
            <a:r>
              <a:rPr lang="ru-RU" dirty="0" err="1" smtClean="0"/>
              <a:t>соматотипа</a:t>
            </a:r>
            <a:r>
              <a:rPr lang="ru-RU" dirty="0" smtClean="0"/>
              <a:t>)</a:t>
            </a:r>
          </a:p>
          <a:p>
            <a:pPr lvl="0"/>
            <a:r>
              <a:rPr lang="ru-RU" dirty="0" smtClean="0"/>
              <a:t>«СКУС» (система контроля уровня стресса)- проводится оценка скорости реакции, определяется функциональная готовность</a:t>
            </a:r>
          </a:p>
          <a:p>
            <a:pPr lvl="0"/>
            <a:r>
              <a:rPr lang="ru-RU" dirty="0" smtClean="0"/>
              <a:t>«Здоровье- экспресс»</a:t>
            </a:r>
          </a:p>
          <a:p>
            <a:pPr lvl="0"/>
            <a:r>
              <a:rPr lang="ru-RU" dirty="0" smtClean="0"/>
              <a:t>ЭКГ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Комплекс биологической обратной связи (БОС) </a:t>
            </a:r>
            <a:r>
              <a:rPr lang="ru-RU" sz="4000" b="1" dirty="0" smtClean="0"/>
              <a:t>Колибри, </a:t>
            </a:r>
            <a:r>
              <a:rPr lang="ru-RU" sz="2700" dirty="0" smtClean="0"/>
              <a:t>позволяющий </a:t>
            </a:r>
            <a:r>
              <a:rPr lang="ru-RU" sz="2700" dirty="0" smtClean="0"/>
              <a:t>проводить </a:t>
            </a:r>
            <a:r>
              <a:rPr lang="ru-RU" sz="2700" dirty="0" err="1" smtClean="0"/>
              <a:t>психоэмоциональную</a:t>
            </a:r>
            <a:r>
              <a:rPr lang="ru-RU" sz="2700" dirty="0" smtClean="0"/>
              <a:t> коррекцию.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-6434c1ee7fcaa5c14e49818ab23fa4aa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4038600" cy="1819894"/>
          </a:xfrm>
        </p:spPr>
      </p:pic>
      <p:pic>
        <p:nvPicPr>
          <p:cNvPr id="6" name="Содержимое 5" descr="IMG-569c79d798e02fc9a59f9e4c3c1bd325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962400"/>
            <a:ext cx="4038600" cy="1819894"/>
          </a:xfrm>
        </p:spPr>
      </p:pic>
      <p:pic>
        <p:nvPicPr>
          <p:cNvPr id="7" name="Содержимое 5" descr="IMG-9467579abb0ffe76fbef8bec97e494b7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752600"/>
            <a:ext cx="4038600" cy="18198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76800" y="2438400"/>
            <a:ext cx="365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Тест </a:t>
            </a:r>
            <a:r>
              <a:rPr lang="ru-RU" sz="2000" b="1" dirty="0" err="1" smtClean="0"/>
              <a:t>Люшера</a:t>
            </a:r>
            <a:r>
              <a:rPr lang="ru-RU" sz="2000" b="1" dirty="0" smtClean="0"/>
              <a:t> </a:t>
            </a:r>
          </a:p>
          <a:p>
            <a:pPr algn="ctr"/>
            <a:r>
              <a:rPr lang="ru-RU" sz="2000" dirty="0" smtClean="0"/>
              <a:t>для определения психологического состояния обучающихся</a:t>
            </a:r>
            <a:endParaRPr lang="ru-RU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Опыт - темы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4876800" cy="5029200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Создание </a:t>
            </a:r>
            <a:r>
              <a:rPr lang="ru-RU" sz="3300" dirty="0" smtClean="0"/>
              <a:t>благоприятной социальной ситуации развития и обучения каждого ребёнка в соответствии с его возрастными психологическими особенностями</a:t>
            </a:r>
          </a:p>
          <a:p>
            <a:r>
              <a:rPr lang="ru-RU" sz="3300" dirty="0" smtClean="0"/>
              <a:t> </a:t>
            </a:r>
            <a:r>
              <a:rPr lang="ru-RU" sz="3300" dirty="0" smtClean="0"/>
              <a:t>Сохранение и укрепление психического здоровья и повышение его адаптационных возможностей.</a:t>
            </a:r>
          </a:p>
          <a:p>
            <a:r>
              <a:rPr lang="ru-RU" sz="3300" dirty="0" smtClean="0"/>
              <a:t>Формирование </a:t>
            </a:r>
            <a:r>
              <a:rPr lang="ru-RU" sz="3300" dirty="0" smtClean="0"/>
              <a:t>коммуникативных навыков обучающихся с ИН.</a:t>
            </a:r>
          </a:p>
          <a:p>
            <a:r>
              <a:rPr lang="ru-RU" sz="3300" dirty="0" smtClean="0"/>
              <a:t>Обучение</a:t>
            </a:r>
            <a:r>
              <a:rPr lang="ru-RU" sz="3300" dirty="0" smtClean="0"/>
              <a:t>, развитие и воспитание обучающихся с УУО. Особенности детей с РАС</a:t>
            </a:r>
          </a:p>
          <a:p>
            <a:r>
              <a:rPr lang="ru-RU" sz="3300" dirty="0" smtClean="0"/>
              <a:t>Формирование </a:t>
            </a:r>
            <a:r>
              <a:rPr lang="ru-RU" sz="3300" dirty="0" smtClean="0"/>
              <a:t>пространственных представлений у обучающихся с ИН.</a:t>
            </a:r>
          </a:p>
          <a:p>
            <a:r>
              <a:rPr lang="ru-RU" sz="3300" dirty="0" smtClean="0"/>
              <a:t>Школьная </a:t>
            </a:r>
            <a:r>
              <a:rPr lang="ru-RU" sz="3300" dirty="0" smtClean="0"/>
              <a:t>тревожность 5-классника, пути и способы преодоления и снижения.</a:t>
            </a:r>
          </a:p>
          <a:p>
            <a:r>
              <a:rPr lang="ru-RU" sz="3300" dirty="0" smtClean="0"/>
              <a:t>Взаимоотношения </a:t>
            </a:r>
            <a:r>
              <a:rPr lang="ru-RU" sz="3300" dirty="0" smtClean="0"/>
              <a:t>детей и взрослых</a:t>
            </a:r>
          </a:p>
          <a:p>
            <a:r>
              <a:rPr lang="ru-RU" sz="3300" dirty="0" smtClean="0"/>
              <a:t>Надо </a:t>
            </a:r>
            <a:r>
              <a:rPr lang="ru-RU" sz="3300" dirty="0" smtClean="0"/>
              <a:t>ли наказывать детей</a:t>
            </a:r>
            <a:r>
              <a:rPr lang="ru-RU" sz="3300" dirty="0" smtClean="0"/>
              <a:t>.</a:t>
            </a:r>
          </a:p>
          <a:p>
            <a:r>
              <a:rPr lang="ru-RU" sz="3300" dirty="0" smtClean="0"/>
              <a:t>Реализация проекта «Школа для родителей» на базе ОО</a:t>
            </a:r>
            <a:endParaRPr lang="ru-RU" sz="3300" dirty="0" smtClean="0"/>
          </a:p>
          <a:p>
            <a:endParaRPr lang="ru-RU" dirty="0"/>
          </a:p>
        </p:txBody>
      </p:sp>
      <p:pic>
        <p:nvPicPr>
          <p:cNvPr id="5" name="Содержимое 7" descr="IMG-f4887f0556f7448af8191d304016bdb1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2642"/>
          <a:stretch>
            <a:fillRect/>
          </a:stretch>
        </p:blipFill>
        <p:spPr>
          <a:xfrm>
            <a:off x="533400" y="1143000"/>
            <a:ext cx="2971800" cy="1731119"/>
          </a:xfrm>
        </p:spPr>
      </p:pic>
      <p:pic>
        <p:nvPicPr>
          <p:cNvPr id="6" name="Содержимое 6" descr="IMG-3ca7ab0a01736c87416cafe254750e5f-V.jpg"/>
          <p:cNvPicPr>
            <a:picLocks noChangeAspect="1"/>
          </p:cNvPicPr>
          <p:nvPr/>
        </p:nvPicPr>
        <p:blipFill>
          <a:blip r:embed="rId3" cstate="print"/>
          <a:srcRect r="9875"/>
          <a:stretch>
            <a:fillRect/>
          </a:stretch>
        </p:blipFill>
        <p:spPr>
          <a:xfrm>
            <a:off x="152400" y="2667000"/>
            <a:ext cx="3810000" cy="1905000"/>
          </a:xfrm>
          <a:prstGeom prst="rect">
            <a:avLst/>
          </a:prstGeom>
        </p:spPr>
      </p:pic>
      <p:pic>
        <p:nvPicPr>
          <p:cNvPr id="7" name="Содержимое 4" descr="IMG-9df1f2cb3fec12adb0b80d0f29c0ade6-V.jpg"/>
          <p:cNvPicPr>
            <a:picLocks noChangeAspect="1"/>
          </p:cNvPicPr>
          <p:nvPr/>
        </p:nvPicPr>
        <p:blipFill>
          <a:blip r:embed="rId4" cstate="print"/>
          <a:srcRect r="13208"/>
          <a:stretch>
            <a:fillRect/>
          </a:stretch>
        </p:blipFill>
        <p:spPr>
          <a:xfrm>
            <a:off x="381000" y="4724400"/>
            <a:ext cx="3505200" cy="181989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Тьютор</a:t>
            </a:r>
            <a:endParaRPr lang="ru-RU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09600" y="1752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762000" y="19050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Содержимое 11" descr="IMG-94e4bbf0a555e13b919359dd45e604bd-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72199" y="1219200"/>
            <a:ext cx="2571749" cy="3429000"/>
          </a:xfrm>
        </p:spPr>
      </p:pic>
      <p:pic>
        <p:nvPicPr>
          <p:cNvPr id="11" name="Содержимое 10" descr="IMG-80d4eafd6aed6df15e1fe43f7919729c-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4648200"/>
            <a:ext cx="2438400" cy="1828800"/>
          </a:xfrm>
        </p:spPr>
      </p:pic>
      <p:pic>
        <p:nvPicPr>
          <p:cNvPr id="13" name="Содержимое 8" descr="IMG-ec0231eff286e6b9f0df3332ae68bc86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19200"/>
            <a:ext cx="2573536" cy="3431382"/>
          </a:xfrm>
          <a:prstGeom prst="rect">
            <a:avLst/>
          </a:prstGeom>
        </p:spPr>
      </p:pic>
      <p:pic>
        <p:nvPicPr>
          <p:cNvPr id="15" name="Содержимое 13" descr="IMG-a1fb6835ce03e5c6dacf15e35e818655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0" y="4724400"/>
            <a:ext cx="2963711" cy="1752600"/>
          </a:xfrm>
          <a:prstGeom prst="rect">
            <a:avLst/>
          </a:prstGeom>
        </p:spPr>
      </p:pic>
      <p:sp>
        <p:nvSpPr>
          <p:cNvPr id="16" name="Содержимое 11"/>
          <p:cNvSpPr txBox="1">
            <a:spLocks/>
          </p:cNvSpPr>
          <p:nvPr/>
        </p:nvSpPr>
        <p:spPr>
          <a:xfrm>
            <a:off x="3200400" y="1524000"/>
            <a:ext cx="25908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Успешное включение ребенка с интеллектуальными нарушениями в образовательную среду,  проектирование образовательного маршрута ученика и участие в его реализации.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IMG-2da5d05ffef3ef1b6fc74695d9ccbb8a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- Адаптация первоклассников к  школе. Особенности, проблемы, способы их преодоления.</a:t>
            </a:r>
          </a:p>
          <a:p>
            <a:r>
              <a:rPr lang="ru-RU" dirty="0" smtClean="0"/>
              <a:t>-Диагностические материалы для оценки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личностных результатов</a:t>
            </a:r>
          </a:p>
          <a:p>
            <a:r>
              <a:rPr lang="ru-RU" dirty="0" smtClean="0"/>
              <a:t>- Модель взаимодействия </a:t>
            </a:r>
            <a:r>
              <a:rPr lang="ru-RU" dirty="0" err="1" smtClean="0"/>
              <a:t>тьютора</a:t>
            </a:r>
            <a:r>
              <a:rPr lang="ru-RU" dirty="0" smtClean="0"/>
              <a:t>  с другими специалистами ОО при работе с </a:t>
            </a:r>
            <a:r>
              <a:rPr lang="ru-RU" dirty="0" err="1" smtClean="0"/>
              <a:t>тьюторантом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09600" y="427038"/>
            <a:ext cx="8229600" cy="1173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Опыт - темы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Модель коррекционного пространства ОО: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1447800"/>
            <a:ext cx="4114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КРО Учебного плана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2438400"/>
            <a:ext cx="5791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Программа коррекционной работы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429000"/>
            <a:ext cx="7543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Коррекционно-развивающие методы и приёмы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4419600"/>
            <a:ext cx="4038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/>
              <a:t>ППк</a:t>
            </a:r>
            <a:endParaRPr lang="ru-RU" sz="2800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0" y="1295400"/>
            <a:ext cx="838200" cy="4191000"/>
          </a:xfrm>
          <a:prstGeom prst="leftBrace">
            <a:avLst>
              <a:gd name="adj1" fmla="val 8333"/>
              <a:gd name="adj2" fmla="val 4964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8153400" y="1371600"/>
            <a:ext cx="765048" cy="4038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4" idx="2"/>
          </p:cNvCxnSpPr>
          <p:nvPr/>
        </p:nvCxnSpPr>
        <p:spPr>
          <a:xfrm>
            <a:off x="4495800" y="1971020"/>
            <a:ext cx="0" cy="39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495800" y="2971800"/>
            <a:ext cx="0" cy="39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4038600"/>
            <a:ext cx="0" cy="3911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000" y="5638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Освоение обучающимися АООП, преодоление имеющихся недостатков  в психическом и физическом развитии</a:t>
            </a:r>
            <a:endParaRPr lang="ru-RU" sz="2000" dirty="0"/>
          </a:p>
        </p:txBody>
      </p:sp>
      <p:sp>
        <p:nvSpPr>
          <p:cNvPr id="15" name="Стрелка вправо 14"/>
          <p:cNvSpPr/>
          <p:nvPr/>
        </p:nvSpPr>
        <p:spPr>
          <a:xfrm>
            <a:off x="381000" y="5791200"/>
            <a:ext cx="838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7772400" y="152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1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5200" y="5410200"/>
            <a:ext cx="1828800" cy="5334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Кунгур, 24.03.2022 г.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МАОУ «СКОШ для учащихся с ОВЗ»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7800" y="3962400"/>
            <a:ext cx="655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https://kungurskosh.permschool.ru/</a:t>
            </a:r>
            <a:endParaRPr lang="ru-RU" sz="3200" b="1" dirty="0"/>
          </a:p>
        </p:txBody>
      </p:sp>
      <p:pic>
        <p:nvPicPr>
          <p:cNvPr id="30722" name="Picture 2" descr="F:\МОИ КУРСЫ\ресурсы, опыт и оценка\3eae644295c3de83583a2c9c81e56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096000" cy="277977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304800"/>
            <a:ext cx="1295400" cy="5486400"/>
          </a:xfrm>
        </p:spPr>
        <p:txBody>
          <a:bodyPr vert="wordArtVert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Принципы</a:t>
            </a:r>
            <a:r>
              <a:rPr lang="ru-RU" dirty="0" smtClean="0">
                <a:solidFill>
                  <a:schemeClr val="tx2"/>
                </a:solidFill>
              </a:rPr>
              <a:t> работы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133600" y="1219200"/>
            <a:ext cx="63246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Системность и последовательность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Непрерывность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Учет особых образовательных потребностей</a:t>
            </a:r>
          </a:p>
          <a:p>
            <a:r>
              <a:rPr lang="ru-RU" dirty="0" smtClean="0"/>
              <a:t>и возможностей обучающихся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Использование различных видов продуктивной и игровой деятельности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Разнообразие дидактического материала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Достижение успеха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304800"/>
            <a:ext cx="99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2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Социально - </a:t>
            </a:r>
            <a:r>
              <a:rPr lang="ru-RU" sz="2800" dirty="0" err="1" smtClean="0"/>
              <a:t>психолого</a:t>
            </a:r>
            <a:r>
              <a:rPr lang="ru-RU" sz="2800" dirty="0" smtClean="0"/>
              <a:t>- педагогическая служба: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3413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16764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Административная группа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0" dirty="0" smtClean="0"/>
                        <a:t>Профилактическая группа</a:t>
                      </a:r>
                      <a:endParaRPr lang="ru-RU" sz="3600" b="0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Социально-педагогическая группа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Психологическая группа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228600"/>
            <a:ext cx="3563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3: Кадровые ресурсы ОО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67600" y="228600"/>
            <a:ext cx="1222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4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26" name="Надпись 12"/>
          <p:cNvSpPr txBox="1">
            <a:spLocks noChangeArrowheads="1"/>
          </p:cNvSpPr>
          <p:nvPr/>
        </p:nvSpPr>
        <p:spPr bwMode="auto">
          <a:xfrm>
            <a:off x="304800" y="1447800"/>
            <a:ext cx="2743200" cy="403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Здание ОО по адресу ул. Октябрьская, 18: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(1,2 классы - обучающиеся с лёгкой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; 9 классов - обучающиеся с умеренной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2 класса- дети с умеренной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, обучающиеся на дому.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Всего  - 111 человек)</a:t>
            </a:r>
          </a:p>
          <a:p>
            <a:pPr marL="0" marR="0" lvl="1" indent="90488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Учителя (логопедии) (2 чел.)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Воспитатели ГПД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Тьютор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(3 чел.)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Социальный педагог (1 чел.)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Педагог-психолог (1 чел.)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Надпись 11"/>
          <p:cNvSpPr txBox="1">
            <a:spLocks noChangeArrowheads="1"/>
          </p:cNvSpPr>
          <p:nvPr/>
        </p:nvSpPr>
        <p:spPr bwMode="auto">
          <a:xfrm>
            <a:off x="6324600" y="1447800"/>
            <a:ext cx="2514600" cy="403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Здание  школы № 12 им.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В.Ф.Маргелова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(5 класс, 7а, 7б,  8а, 8б, 9 классы -обучающиеся с лёгкой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Обучение на дому – 2 человека. Всего - 70  человек)</a:t>
            </a:r>
          </a:p>
          <a:p>
            <a:pPr marR="0" lvl="1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Учителя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(логопедии) (1 чел.)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Воспитатели ГПД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Педагог-психолог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(1 чел.)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Социальный педагог (1 чел.)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Надпись 10"/>
          <p:cNvSpPr txBox="1">
            <a:spLocks noChangeArrowheads="1"/>
          </p:cNvSpPr>
          <p:nvPr/>
        </p:nvSpPr>
        <p:spPr bwMode="auto">
          <a:xfrm>
            <a:off x="3200400" y="1447800"/>
            <a:ext cx="2971800" cy="4038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Здание Дома детского и юношеского туризма и экскурсий: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( 3, 4 классы, 6а и 6б классы, 9б класс - обучающиеся с лёгкой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. Дети надомного обучения - 3 человека. Всего -  68  человек)</a:t>
            </a:r>
          </a:p>
          <a:p>
            <a:pPr marL="90488" marR="0" lvl="1" indent="-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Учителя</a:t>
            </a:r>
          </a:p>
          <a:p>
            <a:pPr marL="90488" marR="0" lvl="1" indent="-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Учитель (логопедии) (1 чел.)</a:t>
            </a:r>
          </a:p>
          <a:p>
            <a:pPr marL="90488" marR="0" lvl="1" indent="-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Воспитатели ГПД</a:t>
            </a:r>
          </a:p>
          <a:p>
            <a:pPr marL="90488" marR="0" lvl="1" indent="-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Тьютор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(1 чел.)</a:t>
            </a:r>
          </a:p>
          <a:p>
            <a:pPr marL="90488" marR="0" lvl="1" indent="-904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Социальный педагог (1 чел.)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Педагог-психолог (1 чел.)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048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МАОУ «СКОШ для учащихся с ОВЗ»</a:t>
            </a:r>
            <a:endParaRPr lang="ru-RU" sz="2000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905000" y="762000"/>
            <a:ext cx="2133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29200" y="762000"/>
            <a:ext cx="2590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495800" y="762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1295400" cy="4495800"/>
          </a:xfrm>
        </p:spPr>
        <p:txBody>
          <a:bodyPr vert="wordArtVert">
            <a:normAutofit lnSpcReduction="10000"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Формы </a:t>
            </a:r>
            <a:r>
              <a:rPr lang="ru-RU" dirty="0" smtClean="0">
                <a:solidFill>
                  <a:schemeClr val="tx2"/>
                </a:solidFill>
              </a:rPr>
              <a:t>работы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057400" y="990600"/>
            <a:ext cx="6705600" cy="4572000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Профилактика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Диагностика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Развивающая работа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Коррекционная работа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Психологическое просвещение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Экспертиза образовательной среды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Проектирование и реализация индивидуальных образовательных траекторий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Совершенствование профессиональной компетентности педагогов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Психокоррекционная</a:t>
            </a:r>
            <a:r>
              <a:rPr lang="ru-RU" dirty="0" smtClean="0"/>
              <a:t> работа с семьями обучающихся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228600"/>
            <a:ext cx="107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5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685800"/>
            <a:ext cx="6096000" cy="6096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«Школа для родителей»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/>
              <a:t>Тематика информационного сопровождения:</a:t>
            </a:r>
          </a:p>
          <a:p>
            <a:pPr lvl="0"/>
            <a:r>
              <a:rPr lang="ru-RU" sz="2600" dirty="0" smtClean="0"/>
              <a:t>Возрастные особенности и проблемы эмоционально-личностного развития детей.</a:t>
            </a:r>
          </a:p>
          <a:p>
            <a:pPr lvl="0"/>
            <a:r>
              <a:rPr lang="ru-RU" sz="2600" dirty="0" smtClean="0"/>
              <a:t>Эффективные приемы воспитания и развития детей.</a:t>
            </a:r>
          </a:p>
          <a:p>
            <a:pPr lvl="0"/>
            <a:r>
              <a:rPr lang="ru-RU" sz="2600" dirty="0" smtClean="0"/>
              <a:t>Необходимость предъявления требований к ребенку, его возможные обязанности.</a:t>
            </a:r>
          </a:p>
          <a:p>
            <a:pPr lvl="0"/>
            <a:r>
              <a:rPr lang="ru-RU" sz="2600" dirty="0" smtClean="0"/>
              <a:t>Конфликты с детьми и их преодоление.</a:t>
            </a:r>
          </a:p>
          <a:p>
            <a:pPr lvl="0"/>
            <a:r>
              <a:rPr lang="ru-RU" sz="2600" dirty="0" smtClean="0"/>
              <a:t>Будьте добрыми и человечными.</a:t>
            </a:r>
          </a:p>
          <a:p>
            <a:pPr lvl="0"/>
            <a:r>
              <a:rPr lang="ru-RU" sz="2600" dirty="0" smtClean="0"/>
              <a:t>Научись управлять собой.</a:t>
            </a:r>
          </a:p>
          <a:p>
            <a:pPr lvl="0"/>
            <a:r>
              <a:rPr lang="ru-RU" sz="2600" dirty="0" smtClean="0"/>
              <a:t>Позитивные способы разрешения конфликтов.</a:t>
            </a:r>
          </a:p>
          <a:p>
            <a:pPr lvl="0"/>
            <a:r>
              <a:rPr lang="ru-RU" sz="2600" dirty="0" smtClean="0"/>
              <a:t>Ребёнок с ОВЗ - кто это?</a:t>
            </a:r>
          </a:p>
          <a:p>
            <a:pPr algn="ctr"/>
            <a:endParaRPr lang="ru-RU" sz="2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228600"/>
            <a:ext cx="1295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6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76200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>Кластерное взаимодействие образовательной организации </a:t>
            </a:r>
            <a:br>
              <a:rPr lang="ru-RU" sz="2700" b="1" dirty="0" smtClean="0"/>
            </a:br>
            <a:r>
              <a:rPr lang="ru-RU" sz="2700" b="1" dirty="0" smtClean="0"/>
              <a:t>с различными социальными институтами: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 smtClean="0"/>
              <a:t>Учреждения  дополнительного образования (Дом детского творчества «Дар» г. Кунгур, Дом юношеского туризма и экскурсий г. Кунгур) </a:t>
            </a:r>
          </a:p>
          <a:p>
            <a:pPr lvl="0"/>
            <a:r>
              <a:rPr lang="ru-RU" dirty="0" smtClean="0"/>
              <a:t>Краевое государственное бюджетное учреждение «Спортивно-адаптивная школа </a:t>
            </a:r>
            <a:r>
              <a:rPr lang="ru-RU" dirty="0" err="1" smtClean="0"/>
              <a:t>Паралимпийского</a:t>
            </a:r>
            <a:r>
              <a:rPr lang="ru-RU" dirty="0" smtClean="0"/>
              <a:t> резерва» г. Пермь</a:t>
            </a:r>
          </a:p>
          <a:p>
            <a:pPr lvl="0"/>
            <a:r>
              <a:rPr lang="ru-RU" dirty="0" smtClean="0"/>
              <a:t>Краевая федерация спорта ЛИН г. Пермь</a:t>
            </a:r>
          </a:p>
          <a:p>
            <a:pPr lvl="0"/>
            <a:r>
              <a:rPr lang="ru-RU" dirty="0" smtClean="0"/>
              <a:t>Общество инвалидов г. Кунгур</a:t>
            </a:r>
          </a:p>
          <a:p>
            <a:pPr lvl="0"/>
            <a:r>
              <a:rPr lang="ru-RU" dirty="0" smtClean="0"/>
              <a:t>Физкультурно-оздоровительный  комплекс «Синий кит» г. Кунгур</a:t>
            </a:r>
          </a:p>
          <a:p>
            <a:pPr lvl="0"/>
            <a:r>
              <a:rPr lang="ru-RU" dirty="0" smtClean="0"/>
              <a:t>Детская юношеская спортивная школа  «Лидер» г. Кунгур</a:t>
            </a:r>
          </a:p>
          <a:p>
            <a:pPr lvl="0"/>
            <a:r>
              <a:rPr lang="ru-RU" dirty="0" smtClean="0"/>
              <a:t>Автотранспортный колледж г. Кунгур</a:t>
            </a:r>
          </a:p>
          <a:p>
            <a:pPr lvl="0"/>
            <a:r>
              <a:rPr lang="ru-RU" dirty="0" smtClean="0"/>
              <a:t>Муниципальное бюджетное учреждение стадион «Труд» г. Кунгур</a:t>
            </a:r>
          </a:p>
          <a:p>
            <a:pPr lvl="0"/>
            <a:r>
              <a:rPr lang="ru-RU" dirty="0" smtClean="0"/>
              <a:t>Детская поликлиника г. Кунгур</a:t>
            </a:r>
          </a:p>
          <a:p>
            <a:pPr lvl="0"/>
            <a:r>
              <a:rPr lang="ru-RU" dirty="0" smtClean="0"/>
              <a:t>Благотворительный фонд  «Кунгур – территория добра» г. Кунгур </a:t>
            </a:r>
          </a:p>
          <a:p>
            <a:pPr lvl="0"/>
            <a:r>
              <a:rPr lang="ru-RU" dirty="0" smtClean="0"/>
              <a:t>Центр Досуга «Нагорный» г. Кунгур</a:t>
            </a:r>
          </a:p>
          <a:p>
            <a:pPr lvl="0"/>
            <a:r>
              <a:rPr lang="ru-RU" dirty="0" smtClean="0"/>
              <a:t>«ТЮЗ»  г. Кунгур</a:t>
            </a:r>
          </a:p>
          <a:p>
            <a:pPr lvl="0"/>
            <a:r>
              <a:rPr lang="ru-RU" dirty="0" smtClean="0"/>
              <a:t>Дом культуры «Машиностроителей» г. Кунгур</a:t>
            </a:r>
          </a:p>
          <a:p>
            <a:pPr lvl="0"/>
            <a:r>
              <a:rPr lang="ru-RU" dirty="0" smtClean="0"/>
              <a:t>Дом культуры «Филипповский» </a:t>
            </a:r>
            <a:r>
              <a:rPr lang="ru-RU" dirty="0" err="1" smtClean="0"/>
              <a:t>Кунгурский</a:t>
            </a:r>
            <a:r>
              <a:rPr lang="ru-RU" dirty="0" smtClean="0"/>
              <a:t> район</a:t>
            </a:r>
          </a:p>
          <a:p>
            <a:pPr lvl="0"/>
            <a:r>
              <a:rPr lang="ru-RU" dirty="0" smtClean="0"/>
              <a:t>Дом культуры «Мечта» г. Кунгур</a:t>
            </a:r>
          </a:p>
          <a:p>
            <a:pPr lvl="0"/>
            <a:r>
              <a:rPr lang="ru-RU" dirty="0" smtClean="0"/>
              <a:t>Учреждения культуры (библиотеки, музеи, культурные центры)</a:t>
            </a:r>
          </a:p>
          <a:p>
            <a:pPr lvl="0"/>
            <a:r>
              <a:rPr lang="ru-RU" dirty="0" smtClean="0"/>
              <a:t>Городской Совет ветеранов войны г. Кунгур</a:t>
            </a:r>
          </a:p>
          <a:p>
            <a:pPr lvl="0"/>
            <a:r>
              <a:rPr lang="ru-RU" dirty="0" err="1" smtClean="0"/>
              <a:t>Кунгурская</a:t>
            </a:r>
            <a:r>
              <a:rPr lang="ru-RU" dirty="0" smtClean="0"/>
              <a:t> местная общественная организация «Союз ветеранов боевых действий «Братство»</a:t>
            </a:r>
          </a:p>
          <a:p>
            <a:pPr lvl="0"/>
            <a:r>
              <a:rPr lang="ru-RU" dirty="0" smtClean="0"/>
              <a:t>Межмуниципальный отдел МВД России «</a:t>
            </a:r>
            <a:r>
              <a:rPr lang="ru-RU" dirty="0" err="1" smtClean="0"/>
              <a:t>Кунгурский</a:t>
            </a:r>
            <a:r>
              <a:rPr lang="ru-RU" dirty="0" smtClean="0"/>
              <a:t>» г. Кунгур</a:t>
            </a:r>
          </a:p>
          <a:p>
            <a:pPr lvl="0"/>
            <a:r>
              <a:rPr lang="ru-RU" dirty="0" smtClean="0"/>
              <a:t>Духовно-просветительский методический центр святителя Алексия, митрополита Московского г. Кунгур.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620000" y="228600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Блок 7 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159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Методическая сеть ОО: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 smtClean="0"/>
              <a:t>Краевая ОПП по социально-психологическому сопровождению</a:t>
            </a:r>
            <a:r>
              <a:rPr lang="ru-RU" sz="2000" dirty="0" smtClean="0"/>
              <a:t> обучающихся с ИН. Проект «Формирование навыков </a:t>
            </a:r>
            <a:r>
              <a:rPr lang="ru-RU" sz="2000" dirty="0" err="1" smtClean="0"/>
              <a:t>саморегуляции</a:t>
            </a:r>
            <a:r>
              <a:rPr lang="ru-RU" sz="2000" dirty="0" smtClean="0"/>
              <a:t> различных эмоциональных состояний у обучающихся с лёгкой умственной отсталостью с привлечением муниципальных служб профилактики и общественных организаций» ( с 2021 года) – </a:t>
            </a:r>
            <a:r>
              <a:rPr lang="ru-RU" sz="2000" b="1" i="1" dirty="0" smtClean="0">
                <a:solidFill>
                  <a:schemeClr val="tx2"/>
                </a:solidFill>
              </a:rPr>
              <a:t>куратор ОО Суровцева Н.Г., педагог-психолог МАОУ «СКОШ для учащихся с ОВЗ»</a:t>
            </a:r>
          </a:p>
          <a:p>
            <a:pPr algn="just"/>
            <a:r>
              <a:rPr lang="ru-RU" sz="2000" b="1" dirty="0" smtClean="0"/>
              <a:t>Муниципальная ОПП по реализации проекта</a:t>
            </a:r>
            <a:r>
              <a:rPr lang="ru-RU" sz="2000" dirty="0" smtClean="0"/>
              <a:t> «Сетевое взаимодействие педагогов, работающих с детьми с ОВЗ, в рамках ОПП «</a:t>
            </a:r>
            <a:r>
              <a:rPr lang="ru-RU" sz="2000" dirty="0" err="1" smtClean="0"/>
              <a:t>Педкоррекция</a:t>
            </a:r>
            <a:r>
              <a:rPr lang="ru-RU" sz="2000" dirty="0" smtClean="0"/>
              <a:t>»» (с 2022 год) – </a:t>
            </a:r>
            <a:r>
              <a:rPr lang="ru-RU" sz="2000" b="1" i="1" dirty="0" smtClean="0">
                <a:solidFill>
                  <a:schemeClr val="tx2"/>
                </a:solidFill>
              </a:rPr>
              <a:t>куратор ОО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Ганьжина</a:t>
            </a:r>
            <a:r>
              <a:rPr lang="ru-RU" sz="2000" b="1" i="1" dirty="0" smtClean="0">
                <a:solidFill>
                  <a:schemeClr val="tx2"/>
                </a:solidFill>
              </a:rPr>
              <a:t> Н.Н., учитель МАОУ «СКОШ для учащихся с ОВЗ»</a:t>
            </a:r>
          </a:p>
          <a:p>
            <a:pPr algn="just"/>
            <a:r>
              <a:rPr lang="ru-RU" sz="2000" b="1" dirty="0" smtClean="0"/>
              <a:t>Муниципальное МО учителей коррекционных классов </a:t>
            </a:r>
            <a:r>
              <a:rPr lang="ru-RU" sz="2000" dirty="0" smtClean="0"/>
              <a:t>– </a:t>
            </a:r>
            <a:r>
              <a:rPr lang="ru-RU" sz="2000" b="1" i="1" dirty="0" smtClean="0">
                <a:solidFill>
                  <a:schemeClr val="tx2"/>
                </a:solidFill>
              </a:rPr>
              <a:t>руководитель </a:t>
            </a:r>
            <a:r>
              <a:rPr lang="ru-RU" sz="2000" b="1" i="1" dirty="0" err="1" smtClean="0">
                <a:solidFill>
                  <a:schemeClr val="tx2"/>
                </a:solidFill>
              </a:rPr>
              <a:t>Беланюк</a:t>
            </a:r>
            <a:r>
              <a:rPr lang="ru-RU" sz="2000" b="1" i="1" dirty="0" smtClean="0">
                <a:solidFill>
                  <a:schemeClr val="tx2"/>
                </a:solidFill>
              </a:rPr>
              <a:t> М.В., учитель МАОУ «СКОШ для учащихся с ОВЗ» (</a:t>
            </a:r>
            <a:r>
              <a:rPr lang="ru-RU" sz="2000" dirty="0" smtClean="0"/>
              <a:t>2021-2022 </a:t>
            </a:r>
            <a:r>
              <a:rPr lang="ru-RU" sz="2000" dirty="0" err="1" smtClean="0"/>
              <a:t>уч.г</a:t>
            </a:r>
            <a:r>
              <a:rPr lang="ru-RU" sz="2000" dirty="0" smtClean="0"/>
              <a:t>.)</a:t>
            </a:r>
          </a:p>
          <a:p>
            <a:pPr algn="just"/>
            <a:r>
              <a:rPr lang="ru-RU" sz="2000" b="1" i="1" dirty="0" smtClean="0"/>
              <a:t>Городская ассоциация педагогов-психологов </a:t>
            </a:r>
            <a:r>
              <a:rPr lang="ru-RU" sz="2000" i="1" dirty="0" smtClean="0"/>
              <a:t>–</a:t>
            </a:r>
            <a:r>
              <a:rPr lang="ru-RU" sz="2000" b="1" i="1" dirty="0" smtClean="0">
                <a:solidFill>
                  <a:schemeClr val="tx2"/>
                </a:solidFill>
              </a:rPr>
              <a:t>руководитель </a:t>
            </a:r>
            <a:r>
              <a:rPr lang="ru-RU" sz="2000" b="1" i="1" dirty="0" err="1" smtClean="0">
                <a:solidFill>
                  <a:schemeClr val="tx2"/>
                </a:solidFill>
              </a:rPr>
              <a:t>Шамурина</a:t>
            </a:r>
            <a:r>
              <a:rPr lang="ru-RU" sz="2000" b="1" i="1" dirty="0" smtClean="0">
                <a:solidFill>
                  <a:schemeClr val="tx2"/>
                </a:solidFill>
              </a:rPr>
              <a:t> Н.Г., педагог-психолог  МАОУ «СКОШ для учащихся с ОВЗ» (</a:t>
            </a:r>
            <a:r>
              <a:rPr lang="ru-RU" sz="2000" dirty="0" smtClean="0"/>
              <a:t>с 2020 г. по настоящее время)</a:t>
            </a:r>
            <a:endParaRPr lang="ru-RU" sz="2000" b="1" i="1" dirty="0" smtClean="0">
              <a:solidFill>
                <a:schemeClr val="tx2"/>
              </a:solidFill>
            </a:endParaRPr>
          </a:p>
          <a:p>
            <a:pPr algn="just"/>
            <a:endParaRPr lang="ru-RU" sz="2000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381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Блок 8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1209</Words>
  <Application>Microsoft Office PowerPoint</Application>
  <PresentationFormat>Экран (4:3)</PresentationFormat>
  <Paragraphs>168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Модель коррекционного пространства образовательной организации  для обучающихся с интеллектуальными нарушениями: ресурсы, оценка, опыт</vt:lpstr>
      <vt:lpstr>Модель коррекционного пространства ОО:</vt:lpstr>
      <vt:lpstr>Слайд 3</vt:lpstr>
      <vt:lpstr>Социально - психолого- педагогическая служба:</vt:lpstr>
      <vt:lpstr>Слайд 5</vt:lpstr>
      <vt:lpstr>Слайд 6</vt:lpstr>
      <vt:lpstr>«Школа для родителей»</vt:lpstr>
      <vt:lpstr>Кластерное взаимодействие образовательной организации  с различными социальными институтами: </vt:lpstr>
      <vt:lpstr>Методическая сеть ОО:</vt:lpstr>
      <vt:lpstr>Например, КРО Учебного плана</vt:lpstr>
      <vt:lpstr>Логопедический сундук</vt:lpstr>
      <vt:lpstr>Интерактивный комплекс «Логопедическая шхуна»</vt:lpstr>
      <vt:lpstr>Интерактивный комплекс «Логопедическая шхуна» включает в себя:</vt:lpstr>
      <vt:lpstr> Опыт - темы </vt:lpstr>
      <vt:lpstr>Комплекс аппаратно-программный «Здоровье-Экспресс»</vt:lpstr>
      <vt:lpstr>Комплекс биологической обратной связи (БОС) Колибри, позволяющий проводить психоэмоциональную коррекцию.  </vt:lpstr>
      <vt:lpstr>Опыт - темы</vt:lpstr>
      <vt:lpstr>Тьютор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коррекционного пространства образовательной организации  для обучающихся с интеллектуальными нарушениями: ресурсы, оценка, опыт</dc:title>
  <dc:creator>admin</dc:creator>
  <cp:lastModifiedBy>admin</cp:lastModifiedBy>
  <cp:revision>35</cp:revision>
  <dcterms:created xsi:type="dcterms:W3CDTF">2022-03-24T05:05:52Z</dcterms:created>
  <dcterms:modified xsi:type="dcterms:W3CDTF">2022-03-24T09:01:16Z</dcterms:modified>
</cp:coreProperties>
</file>