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1"/>
  </p:notesMasterIdLst>
  <p:sldIdLst>
    <p:sldId id="268" r:id="rId6"/>
    <p:sldId id="259" r:id="rId7"/>
    <p:sldId id="264" r:id="rId8"/>
    <p:sldId id="265" r:id="rId9"/>
    <p:sldId id="267" r:id="rId10"/>
  </p:sldIdLst>
  <p:sldSz cx="12192000" cy="6858000"/>
  <p:notesSz cx="6858000" cy="9144000"/>
  <p:embeddedFontLst>
    <p:embeddedFont>
      <p:font typeface="Golos Text DemiBold" charset="-52"/>
      <p:bold r:id="rId12"/>
    </p:embeddedFont>
    <p:embeddedFont>
      <p:font typeface="Golos Text Black" charset="-52"/>
      <p:bold r:id="rId13"/>
    </p:embeddedFont>
    <p:embeddedFont>
      <p:font typeface="Golos Text Medium" charset="-52"/>
      <p:regular r:id="rId14"/>
    </p:embeddedFont>
    <p:embeddedFont>
      <p:font typeface="Golos Text" charset="-52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74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  <p15:guide id="9" pos="4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2E5E"/>
    <a:srgbClr val="FF7E00"/>
    <a:srgbClr val="7154C6"/>
    <a:srgbClr val="E6E6E6"/>
    <a:srgbClr val="463B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84"/>
      </p:cViewPr>
      <p:guideLst>
        <p:guide orient="horz" pos="3974"/>
        <p:guide orient="horz" pos="459"/>
        <p:guide orient="horz" pos="2160"/>
        <p:guide orient="horz" pos="867"/>
        <p:guide pos="347"/>
        <p:guide pos="7333"/>
        <p:guide pos="3840"/>
        <p:guide pos="824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8983-7A29-41A3-95D0-47FC23D6AE72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C8F0-A855-425F-9B68-94EAD3EF2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5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221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102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811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80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63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8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8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42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6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00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89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0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4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65A8-702F-4595-BC66-FD7CE2FC536B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4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343" y="3446585"/>
            <a:ext cx="9997440" cy="1533378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4400" dirty="0" smtClean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Проектный семинар сетевой рабочей группы «</a:t>
            </a:r>
            <a:r>
              <a:rPr lang="ru-RU" sz="3600" b="1" dirty="0" smtClean="0">
                <a:solidFill>
                  <a:schemeClr val="bg1"/>
                </a:solidFill>
              </a:rPr>
              <a:t>Развитие читательской грамотности школьников на уроках в процессе изучения различных предметов и во внеурочной деятельности</a:t>
            </a:r>
            <a:r>
              <a:rPr lang="ru-RU" sz="3600" b="1" dirty="0" smtClean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» </a:t>
            </a:r>
            <a:endParaRPr lang="ru-RU" sz="4400" dirty="0">
              <a:solidFill>
                <a:schemeClr val="bg1"/>
              </a:solidFill>
              <a:latin typeface="Golos Text Black" panose="020B0903020202020204" pitchFamily="34" charset="-52"/>
              <a:cs typeface="Golos Text Black" panose="020B090302020202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6353" y="5005968"/>
            <a:ext cx="7287526" cy="1519292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Научный консультант:</a:t>
            </a:r>
          </a:p>
          <a:p>
            <a:pPr algn="r">
              <a:lnSpc>
                <a:spcPct val="120000"/>
              </a:lnSpc>
            </a:pPr>
            <a:r>
              <a:rPr lang="ru-RU" sz="2000" i="1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Рябухина Елена Анатольевна,</a:t>
            </a:r>
            <a:r>
              <a:rPr lang="ru-RU" sz="2000" i="1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/>
            </a:r>
            <a:br>
              <a:rPr lang="ru-RU" sz="2000" i="1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2000" i="1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доктор педагогических наук, доцент</a:t>
            </a:r>
            <a:endParaRPr lang="ru-RU" sz="2000" i="1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EEAEE8-8C93-4812-8E62-596F93B05038}"/>
              </a:ext>
            </a:extLst>
          </p:cNvPr>
          <p:cNvSpPr txBox="1"/>
          <p:nvPr/>
        </p:nvSpPr>
        <p:spPr>
          <a:xfrm>
            <a:off x="3348990" y="202455"/>
            <a:ext cx="8591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Университетский округ - </a:t>
            </a:r>
            <a:r>
              <a:rPr lang="ru-RU" sz="3200" dirty="0" err="1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стажировочные</a:t>
            </a:r>
            <a:r>
              <a:rPr lang="ru-RU" sz="3200" dirty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 маршруты педагогов на базе центров инновационного опыта Пермского края» в 2024 </a:t>
            </a:r>
            <a:r>
              <a:rPr lang="ru-RU" sz="3200" dirty="0" smtClean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г.</a:t>
            </a:r>
            <a:endParaRPr lang="ru-RU" sz="3200" dirty="0">
              <a:solidFill>
                <a:schemeClr val="bg1"/>
              </a:solidFill>
              <a:latin typeface="Golos Text DemiBold" panose="020B0703020202020204" pitchFamily="34" charset="-52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0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1" y="5450545"/>
            <a:ext cx="4718226" cy="69446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28663"/>
            <a:ext cx="757237" cy="431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47A0F3-8016-42BC-8E0C-4B3C65A2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60" y="283358"/>
            <a:ext cx="4516279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Участники:</a:t>
            </a:r>
            <a:r>
              <a:rPr lang="ru-RU" dirty="0"/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E156CB-3861-42E1-882E-BF113375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Пилотные площадки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02C9DBE9-46BD-4D84-8981-42EFEE20FD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МАОУ «Петролеум +», г.Пермь;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МАОУ «СОШ №4», </a:t>
            </a:r>
          </a:p>
          <a:p>
            <a:pPr marL="514350" indent="-514350">
              <a:buNone/>
            </a:pPr>
            <a:r>
              <a:rPr lang="ru-RU" dirty="0" smtClean="0"/>
              <a:t>	г. Красновишерск 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97E1E613-E94B-4274-94BF-73A01F6F0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8428"/>
            <a:ext cx="5183188" cy="33832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Сетевые площадки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449D46C7-B60A-4359-817C-84CA8BEF7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546755"/>
            <a:ext cx="5183188" cy="5184742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МАОУ «СОШ №10», г. Краснокамск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МАОУ «СОШ №83, г. Пермь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МАОУ «</a:t>
            </a:r>
            <a:r>
              <a:rPr lang="ru-RU" sz="2000" dirty="0" err="1" smtClean="0"/>
              <a:t>Тисовская</a:t>
            </a:r>
            <a:r>
              <a:rPr lang="ru-RU" sz="2000" dirty="0" smtClean="0"/>
              <a:t> СОШ-ДС», </a:t>
            </a:r>
            <a:r>
              <a:rPr lang="ru-RU" sz="2000" dirty="0" err="1" smtClean="0"/>
              <a:t>Суксунский</a:t>
            </a:r>
            <a:r>
              <a:rPr lang="ru-RU" sz="2000" dirty="0" smtClean="0"/>
              <a:t> ГО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МБОУ «Архангельская СОШ», КПО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МБОУ «</a:t>
            </a:r>
            <a:r>
              <a:rPr lang="ru-RU" sz="2000" dirty="0" err="1" smtClean="0"/>
              <a:t>Майкорская</a:t>
            </a:r>
            <a:r>
              <a:rPr lang="ru-RU" sz="2000" dirty="0" smtClean="0"/>
              <a:t> СОШ», КПО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МБОУ «</a:t>
            </a:r>
            <a:r>
              <a:rPr lang="ru-RU" sz="2000" dirty="0" err="1" smtClean="0"/>
              <a:t>Усть</a:t>
            </a:r>
            <a:r>
              <a:rPr lang="ru-RU" sz="2000" dirty="0" smtClean="0"/>
              <a:t> – Березовская ООШ», КПО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МБОУ «</a:t>
            </a:r>
            <a:r>
              <a:rPr lang="ru-RU" sz="2000" dirty="0" err="1" smtClean="0"/>
              <a:t>Труновская</a:t>
            </a:r>
            <a:r>
              <a:rPr lang="ru-RU" sz="2000" dirty="0" smtClean="0"/>
              <a:t> основная общеобразовательная школа», </a:t>
            </a:r>
            <a:r>
              <a:rPr lang="ru-RU" sz="2000" dirty="0" err="1" smtClean="0"/>
              <a:t>Чернушинский</a:t>
            </a:r>
            <a:r>
              <a:rPr lang="ru-RU" sz="2000" dirty="0" smtClean="0"/>
              <a:t> район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46F1F7-8FC9-4F44-8821-DBEB3B411275}"/>
              </a:ext>
            </a:extLst>
          </p:cNvPr>
          <p:cNvSpPr txBox="1"/>
          <p:nvPr/>
        </p:nvSpPr>
        <p:spPr>
          <a:xfrm>
            <a:off x="759656" y="5867930"/>
            <a:ext cx="110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ПГГПУ</a:t>
            </a: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xmlns="" id="{5AC3A564-3B95-4526-963F-649505720728}"/>
              </a:ext>
            </a:extLst>
          </p:cNvPr>
          <p:cNvSpPr/>
          <p:nvPr/>
        </p:nvSpPr>
        <p:spPr>
          <a:xfrm rot="5400000">
            <a:off x="5813050" y="-1095902"/>
            <a:ext cx="622169" cy="11775443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581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065" y="2548514"/>
            <a:ext cx="3420000" cy="4309486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929481" y="424501"/>
            <a:ext cx="5701748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2.</a:t>
            </a:r>
            <a:r>
              <a:rPr lang="ru-RU" sz="28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Тематические модули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757237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874B61-9408-26AA-B593-F06C02572BCD}"/>
              </a:ext>
            </a:extLst>
          </p:cNvPr>
          <p:cNvSpPr txBox="1"/>
          <p:nvPr/>
        </p:nvSpPr>
        <p:spPr>
          <a:xfrm>
            <a:off x="367982" y="881038"/>
            <a:ext cx="11090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Golos Text DemiBold" panose="020B0703020202020204" pitchFamily="34" charset="-52"/>
                <a:ea typeface="+mj-ea"/>
              </a:rPr>
              <a:t>Цель: повышение профессиональной компетентности управленческих команд и педагогов в области управления качеством образования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B14C76D0-D0B8-F123-C2AF-B351B49293B7}"/>
              </a:ext>
            </a:extLst>
          </p:cNvPr>
          <p:cNvCxnSpPr/>
          <p:nvPr/>
        </p:nvCxnSpPr>
        <p:spPr>
          <a:xfrm>
            <a:off x="929481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57C48DF-37C5-8AB0-5C3F-BFCAF4BEC2F6}"/>
              </a:ext>
            </a:extLst>
          </p:cNvPr>
          <p:cNvSpPr/>
          <p:nvPr/>
        </p:nvSpPr>
        <p:spPr>
          <a:xfrm>
            <a:off x="8221137" y="2548514"/>
            <a:ext cx="3420000" cy="4309486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B22AACF-971E-2174-3A67-C187F4FA799C}"/>
              </a:ext>
            </a:extLst>
          </p:cNvPr>
          <p:cNvCxnSpPr/>
          <p:nvPr/>
        </p:nvCxnSpPr>
        <p:spPr>
          <a:xfrm>
            <a:off x="8599756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98F5C91-1544-5FCD-BE84-7290A032215B}"/>
              </a:ext>
            </a:extLst>
          </p:cNvPr>
          <p:cNvSpPr/>
          <p:nvPr/>
        </p:nvSpPr>
        <p:spPr>
          <a:xfrm>
            <a:off x="4349481" y="2365634"/>
            <a:ext cx="3420000" cy="4309486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D5F09AE3-E4B4-605A-5E46-6413B29DD76F}"/>
              </a:ext>
            </a:extLst>
          </p:cNvPr>
          <p:cNvCxnSpPr/>
          <p:nvPr/>
        </p:nvCxnSpPr>
        <p:spPr>
          <a:xfrm>
            <a:off x="4718673" y="3049869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A73CD4-9CA9-9424-7436-363A4218B8EB}"/>
              </a:ext>
            </a:extLst>
          </p:cNvPr>
          <p:cNvSpPr txBox="1"/>
          <p:nvPr/>
        </p:nvSpPr>
        <p:spPr>
          <a:xfrm>
            <a:off x="830090" y="2606613"/>
            <a:ext cx="256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1) проектировочный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00727D-3F23-F78B-A2EA-B561EF7E72D0}"/>
              </a:ext>
            </a:extLst>
          </p:cNvPr>
          <p:cNvSpPr txBox="1"/>
          <p:nvPr/>
        </p:nvSpPr>
        <p:spPr>
          <a:xfrm>
            <a:off x="4605441" y="2647035"/>
            <a:ext cx="221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2) обучающий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C9F6AD1-7808-CC7B-BEE2-4B2E4F085DB7}"/>
              </a:ext>
            </a:extLst>
          </p:cNvPr>
          <p:cNvSpPr txBox="1"/>
          <p:nvPr/>
        </p:nvSpPr>
        <p:spPr>
          <a:xfrm>
            <a:off x="8494953" y="2647035"/>
            <a:ext cx="286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3) рефлексивн</a:t>
            </a:r>
            <a:r>
              <a:rPr lang="ru-RU" dirty="0">
                <a:latin typeface="Golos Text Medium" panose="020B0603020202020204" pitchFamily="34" charset="0"/>
                <a:ea typeface="Golos Text Medium" panose="020B0603020202020204" pitchFamily="34" charset="0"/>
              </a:rPr>
              <a:t>ый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20E685-1D41-44FE-8EB5-AE815C7392D4}"/>
              </a:ext>
            </a:extLst>
          </p:cNvPr>
          <p:cNvSpPr txBox="1"/>
          <p:nvPr/>
        </p:nvSpPr>
        <p:spPr>
          <a:xfrm>
            <a:off x="567463" y="3101145"/>
            <a:ext cx="32679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algn="just"/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Задание 1.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Проанализируйте результаты ВПР в 4 классах, ОГЭ в 9-х классах и ЕГЭ в 11 классах.  </a:t>
            </a:r>
            <a:r>
              <a:rPr lang="ru-RU" sz="1200" dirty="0" err="1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Проранжируйте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 каждый вид результатов по убыванию: от самых высоких к самым низким. Сравните результаты обучающихся Вашего образовательного учреждения со средним результатом по муниципальному образованию, со средним результатом по Пермскому краю. </a:t>
            </a:r>
          </a:p>
          <a:p>
            <a:pPr marL="19050" algn="just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Срок выполнения: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август 2024</a:t>
            </a:r>
          </a:p>
          <a:p>
            <a:pPr marL="19050" algn="just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Задание 2.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Проведите отбор приемов, методов, технологий в рамках содержательного направления,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нацеленных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на повышение качества образования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. Представьте  их на проектном семинаре в </a:t>
            </a:r>
            <a:r>
              <a:rPr lang="ru-RU" sz="1200" dirty="0" err="1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дистанте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.</a:t>
            </a:r>
          </a:p>
          <a:p>
            <a:pPr marL="19050" algn="just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Срок выполнения: до 15 сентября.</a:t>
            </a:r>
          </a:p>
          <a:p>
            <a:pPr marL="19050" algn="just"/>
            <a:endParaRPr lang="ru-RU" sz="1200" dirty="0" smtClean="0">
              <a:solidFill>
                <a:schemeClr val="accent4">
                  <a:lumMod val="50000"/>
                </a:schemeClr>
              </a:solidFill>
              <a:latin typeface="Golos Text Medium" panose="020B0603020202020204" pitchFamily="34" charset="0"/>
              <a:ea typeface="Golos Text Medium" panose="020B0603020202020204" pitchFamily="34" charset="0"/>
            </a:endParaRPr>
          </a:p>
          <a:p>
            <a:pPr marL="19050" algn="just"/>
            <a:endParaRPr lang="ru-RU" sz="1200" dirty="0">
              <a:solidFill>
                <a:schemeClr val="accent4">
                  <a:lumMod val="50000"/>
                </a:schemeClr>
              </a:solidFill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68D2AD-F496-4672-B055-6B7BA2C9258E}"/>
              </a:ext>
            </a:extLst>
          </p:cNvPr>
          <p:cNvSpPr txBox="1"/>
          <p:nvPr/>
        </p:nvSpPr>
        <p:spPr>
          <a:xfrm>
            <a:off x="8317483" y="3133384"/>
            <a:ext cx="314077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Задание 3.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 Выберите лучшие практики в рамках содержательного направления для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их презентации на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рефлексивном семинаре, который состоится на базе ПГГПУ. Это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практики должны быть интересны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образовательным организациям, работающим в рамках других содержательных направлений.</a:t>
            </a:r>
          </a:p>
          <a:p>
            <a:pPr marL="19050" algn="just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Срок выполнения: октябрь –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ноябрь.</a:t>
            </a:r>
          </a:p>
          <a:p>
            <a:pPr marL="19050"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Рефлексивный семинар в рамках направления – 6 ноября.</a:t>
            </a:r>
          </a:p>
          <a:p>
            <a:pPr marL="19050"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Презентация  практик на общем семинаре – 15 ноября.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Golos Text Medium" panose="020B0603020202020204" pitchFamily="34" charset="0"/>
              <a:ea typeface="Golos Text Medium" panose="020B0603020202020204" pitchFamily="34" charset="0"/>
            </a:endParaRPr>
          </a:p>
          <a:p>
            <a:pPr marL="19050" algn="just"/>
            <a:endParaRPr lang="ru-RU" sz="1400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EE513F7-95DC-44F2-B75D-908C39253C1F}"/>
              </a:ext>
            </a:extLst>
          </p:cNvPr>
          <p:cNvSpPr txBox="1"/>
          <p:nvPr/>
        </p:nvSpPr>
        <p:spPr>
          <a:xfrm>
            <a:off x="4422517" y="3217033"/>
            <a:ext cx="320376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marR="165735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Проведение обучающего семинара на базе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пилотной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 площадки МАОУ «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Петролеум +» </a:t>
            </a:r>
          </a:p>
          <a:p>
            <a:pPr marL="19050" marR="165735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Уточнение содержания проектов сетевых площадок.</a:t>
            </a:r>
          </a:p>
          <a:p>
            <a:pPr marL="19050" marR="165735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Срок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выполнения: сентябрь – октябрь 2024 г. </a:t>
            </a:r>
          </a:p>
          <a:p>
            <a:pPr marL="19050" marR="165735" algn="just">
              <a:spcBef>
                <a:spcPts val="600"/>
              </a:spcBef>
              <a:spcAft>
                <a:spcPts val="600"/>
              </a:spcAft>
            </a:pPr>
            <a:endParaRPr lang="ru-RU" sz="1400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61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25F9547-738D-4FFD-B81E-CA54AD81E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3624466"/>
              </p:ext>
            </p:extLst>
          </p:nvPr>
        </p:nvGraphicFramePr>
        <p:xfrm>
          <a:off x="751840" y="2253006"/>
          <a:ext cx="10688320" cy="42226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907746">
                  <a:extLst>
                    <a:ext uri="{9D8B030D-6E8A-4147-A177-3AD203B41FA5}">
                      <a16:colId xmlns:a16="http://schemas.microsoft.com/office/drawing/2014/main" xmlns="" val="1301134895"/>
                    </a:ext>
                  </a:extLst>
                </a:gridCol>
                <a:gridCol w="3699580">
                  <a:extLst>
                    <a:ext uri="{9D8B030D-6E8A-4147-A177-3AD203B41FA5}">
                      <a16:colId xmlns:a16="http://schemas.microsoft.com/office/drawing/2014/main" xmlns="" val="3106770534"/>
                    </a:ext>
                  </a:extLst>
                </a:gridCol>
                <a:gridCol w="4080994">
                  <a:extLst>
                    <a:ext uri="{9D8B030D-6E8A-4147-A177-3AD203B41FA5}">
                      <a16:colId xmlns:a16="http://schemas.microsoft.com/office/drawing/2014/main" xmlns="" val="1947741457"/>
                    </a:ext>
                  </a:extLst>
                </a:gridCol>
              </a:tblGrid>
              <a:tr h="321406">
                <a:tc>
                  <a:txBody>
                    <a:bodyPr/>
                    <a:lstStyle/>
                    <a:p>
                      <a:pPr marL="19050" algn="ctr"/>
                      <a:r>
                        <a:rPr lang="ru-RU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СП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/>
                      <a:r>
                        <a:rPr lang="ru-RU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ПП (ЦИО)</a:t>
                      </a:r>
                      <a:endParaRPr lang="ru-RU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/>
                      <a:r>
                        <a:rPr lang="ru-RU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ПГГПУ</a:t>
                      </a:r>
                      <a:endParaRPr lang="ru-RU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05113455"/>
                  </a:ext>
                </a:extLst>
              </a:tr>
              <a:tr h="3856868">
                <a:tc>
                  <a:txBody>
                    <a:bodyPr/>
                    <a:lstStyle/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Анализ результатов итоговой аттестации</a:t>
                      </a:r>
                      <a:b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(ОГЭ - 9, ЕГЭ - 11, ВПР-4) :</a:t>
                      </a:r>
                    </a:p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выявление преимуществ и дефицитов</a:t>
                      </a:r>
                      <a:endParaRPr lang="ru-RU" sz="2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Экспертная оценка</a:t>
                      </a:r>
                    </a:p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результатов итоговой аттестации </a:t>
                      </a:r>
                      <a:b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(ОГЭ - 9, ЕГЭ - 11, ВПР-4) :</a:t>
                      </a:r>
                    </a:p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выявление преимуществ и дефицитов. </a:t>
                      </a:r>
                    </a:p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Выявление причин</a:t>
                      </a:r>
                      <a:endParaRPr lang="ru-RU" sz="2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Научно-методический анализ причин низких результатов итоговой аттестации</a:t>
                      </a:r>
                      <a:endParaRPr lang="ru-RU" sz="2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1790492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3781B3B-B2BE-4FEE-AD89-AE19FB1AF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0091744"/>
              </p:ext>
            </p:extLst>
          </p:nvPr>
        </p:nvGraphicFramePr>
        <p:xfrm>
          <a:off x="578387" y="285109"/>
          <a:ext cx="107899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89920">
                  <a:extLst>
                    <a:ext uri="{9D8B030D-6E8A-4147-A177-3AD203B41FA5}">
                      <a16:colId xmlns:a16="http://schemas.microsoft.com/office/drawing/2014/main" xmlns="" val="1245198016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Модуль 1. Проектировочный</a:t>
                      </a:r>
                    </a:p>
                    <a:p>
                      <a:pPr algn="just"/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Задание 1. </a:t>
                      </a:r>
                    </a:p>
                    <a:p>
                      <a:pPr algn="just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lang="ru-RU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опыта решения профессиональных задач, связанных с выявлением причин низких результатов по отдельным предметам, экспертная оценка и научно-методический анализ причин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/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4965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0130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BE08FC2B-8408-40F3-85E4-1BBF3E199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8990"/>
            <a:ext cx="121920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/>
            <a:r>
              <a:rPr lang="ru-RU" alt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Проект </a:t>
            </a:r>
            <a:r>
              <a:rPr lang="ru-RU" alt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читательской грамотности школьников на уроках в процессе изучения различных предметов и во внеурочной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alt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altLang="ru-RU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</a:t>
            </a: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 -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повышение качества образования общеобразовательных организаций (сетевых площадок) и совершенствование экспертной и наставнической деятельности общеобразовательных организаций, имеющих опыт инновационной деятельности (ЦИО)</a:t>
            </a:r>
            <a:endParaRPr lang="ru-RU" alt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Планируемые результаты проекта:</a:t>
            </a:r>
          </a:p>
          <a:p>
            <a:pPr eaLnBrk="1" hangingPunct="1">
              <a:buFontTx/>
              <a:buChar char="•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сетевой площадки - уменьшить профессиональные дефициты в вопросах __________________________________, имеющие место у педагогов сетевой площадки; </a:t>
            </a:r>
          </a:p>
          <a:p>
            <a:pPr eaLnBrk="1" hangingPunct="1">
              <a:buFontTx/>
              <a:buChar char="•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пилотной площадки - повысить профессиональные компетенции педагогов пилотной площадки в вопросах экспертизы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образовательных практик и проектов</a:t>
            </a: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проекта:</a:t>
            </a:r>
          </a:p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Актуализация потребностей стажеров из сетевой школы в профессиональном развитии, в приобретении новых компетенций в аспекте повышения качества образования общеобразовательных организаций.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Совершенствование профессиональной компетентности стажеров сетевой школы и пилотной школ в сфере обеспечения качества образования в общеобразовательных организациях.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Совершенствование экспертной и наставнической компетенций руководителей и педагогов пилотной площадки.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Ключевая идея проекта - 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 проекта: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1)…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2)..  3) …. 4) …. </a:t>
            </a:r>
          </a:p>
          <a:p>
            <a:pPr marL="342900" marR="0" lvl="0" indent="-3429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Ресурсное обеспечение проекта:</a:t>
            </a:r>
          </a:p>
          <a:p>
            <a:pPr marL="342900" marR="0" lvl="0" indent="-3429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Министерство образования Пермского края (средства бюджета краевых мероприятий), ПГГПУ (научно-методическая база) </a:t>
            </a:r>
          </a:p>
          <a:p>
            <a:pPr marL="342900" marR="0" lvl="0" indent="-3429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Пилотная площадка: </a:t>
            </a:r>
            <a:r>
              <a:rPr lang="ru-RU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обучающего семинара и  дистанционных встреч по теме направления</a:t>
            </a:r>
            <a:endParaRPr lang="ru-RU" alt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marR="0" lvl="0" indent="-3429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Сетевая площадка</a:t>
            </a:r>
            <a:r>
              <a:rPr lang="ru-RU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выбор и внедрение эффективных практик по теме направления, их анализ и презентация на рефлексивном семинаре в ПГГПУ</a:t>
            </a:r>
            <a:endParaRPr lang="ru-RU" alt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R="0"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1400" dirty="0">
              <a:latin typeface="Golos Text DemiBold" panose="020B0703020202020204" pitchFamily="34" charset="-52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700" y="303014"/>
            <a:ext cx="85382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4D2E5E"/>
                </a:solidFill>
              </a:rPr>
              <a:t>Рабочие материалы </a:t>
            </a:r>
            <a:r>
              <a:rPr lang="ru-RU" b="1" dirty="0" smtClean="0">
                <a:solidFill>
                  <a:srgbClr val="4D2E5E"/>
                </a:solidFill>
              </a:rPr>
              <a:t>в помощь научному консультанту</a:t>
            </a:r>
            <a:endParaRPr lang="ru-RU" dirty="0">
              <a:solidFill>
                <a:srgbClr val="4D2E5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770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ГГПУ обновленный фирменный стил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Шрифт Голос">
      <a:majorFont>
        <a:latin typeface="Golos Text Medium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5E641D076AF5142896A75CD5E5C212F" ma:contentTypeVersion="44" ma:contentTypeDescription="Создание документа." ma:contentTypeScope="" ma:versionID="b84ab368cc55a61e00573ee5b586862a">
  <xsd:schema xmlns:xsd="http://www.w3.org/2001/XMLSchema" xmlns:xs="http://www.w3.org/2001/XMLSchema" xmlns:p="http://schemas.microsoft.com/office/2006/metadata/properties" xmlns:ns1="http://schemas.microsoft.com/sharepoint/v3" xmlns:ns2="e51e9ff7-e785-4b39-9c0d-3b5e732d8b16" xmlns:ns3="8161f2a9-1cb7-4b61-9ce6-697f382754a6" targetNamespace="http://schemas.microsoft.com/office/2006/metadata/properties" ma:root="true" ma:fieldsID="a7d7a8ab77389bb44ab1e0a73d0fb121" ns1:_="" ns2:_="" ns3:_="">
    <xsd:import namespace="http://schemas.microsoft.com/sharepoint/v3"/>
    <xsd:import namespace="e51e9ff7-e785-4b39-9c0d-3b5e732d8b16"/>
    <xsd:import namespace="8161f2a9-1cb7-4b61-9ce6-697f382754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d__x043e__x043c__x0435__x0440__x0020__x0434__x043e__x043a__x0443__x043c__x0435__x043d__x0442__x0430_" minOccurs="0"/>
                <xsd:element ref="ns3:_x0414__x0430__x0442__x0430__x0020__x0443__x0442__x0432__x0435__x0440__x0436__x0434__x0435__x043d__x0438__x044f_" minOccurs="0"/>
                <xsd:element ref="ns3:_x0414__x0430__x0442__x0430__x0020__x043e__x043a__x043e__x043d__x0447__x0430__x043d__x0438__x044f_" minOccurs="0"/>
                <xsd:element ref="ns3:_x0422__x0438__x043f__x0020__x0434__x043e__x043a__x0443__x043c__x0435__x043d__x0442__x0430_" minOccurs="0"/>
                <xsd:element ref="ns1:DisplayTemplateJSIconUrl" minOccurs="0"/>
                <xsd:element ref="ns2:SharedWithUsers" minOccurs="0"/>
                <xsd:element ref="ns2:SharedWithDetails" minOccurs="0"/>
                <xsd:element ref="ns3:Section" minOccurs="0"/>
                <xsd:element ref="ns3:_x041e__x0431__x0440__x0430__x0431__x043e__x0442__x043a__x0430_" minOccurs="0"/>
                <xsd:element ref="ns3:_x041e__x0442__x0432__x0435__x0442__x0441__x0442__x0432__x0435__x043d__x043d__x044b__x0435_" minOccurs="0"/>
                <xsd:element ref="ns3:_x041f__x043e__x043b__x0443__x0447__x0430__x0442__x0435__x043b__x0438_" minOccurs="0"/>
                <xsd:element ref="ns3:_x041f__x0440__x043e__x0444__x0438__x043b__x044c_" minOccurs="0"/>
                <xsd:element ref="ns3:_x0423__x0413__x0421__x041d_" minOccurs="0"/>
                <xsd:element ref="ns3:wgus" minOccurs="0"/>
                <xsd:element ref="ns3:_x0421__x0441__x044b__x043b__x043a__x0430__x0020__x0441__x0020__x0441__x0430__x0439__x0442__x0430_" minOccurs="0"/>
                <xsd:element ref="ns3:_x041e__x043f__x043e__x0432__x0435__x0449__x0435__x043d__x0438__x044f_" minOccurs="0"/>
                <xsd:element ref="ns3:_x0421__x0435__x0433__x043e__x0434__x043d__x044f_" minOccurs="0"/>
                <xsd:element ref="ns3:_x0421__x0435__x0433__x043e__x0434__x043d__x044f__x0412__x0440__x0435__x043c__x044f_" minOccurs="0"/>
                <xsd:element ref="ns3:_x0031_13" minOccurs="0"/>
                <xsd:element ref="ns3:MediaServiceMetadata" minOccurs="0"/>
                <xsd:element ref="ns3:MediaServiceFastMetadata" minOccurs="0"/>
                <xsd:element ref="ns3:_x041d__x0430__x043f__x0440__x0430__x0432__x043b__x0435__x043d__x0438__x0435__x0020__x043f__x043e__x0434__x0433__x043e__x0442__x043e__x0432__x043a__x0438_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isplayTemplateJSIconUrl" ma:index="15" nillable="true" ma:displayName="Значок" ma:description="Значок, который будет отображаться для этого переопределения." ma:format="Image" ma:internalName="DisplayTemplateJSIcon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ff7-e785-4b39-9c0d-3b5e732d8b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865fa2b6-74bf-4218-b4c7-3e84e9719ee9}" ma:internalName="TaxCatchAll" ma:showField="CatchAllData" ma:web="e51e9ff7-e785-4b39-9c0d-3b5e732d8b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1f2a9-1cb7-4b61-9ce6-697f382754a6" elementFormDefault="qualified">
    <xsd:import namespace="http://schemas.microsoft.com/office/2006/documentManagement/types"/>
    <xsd:import namespace="http://schemas.microsoft.com/office/infopath/2007/PartnerControls"/>
    <xsd:element name="_x041d__x043e__x043c__x0435__x0440__x0020__x0434__x043e__x043a__x0443__x043c__x0435__x043d__x0442__x0430_" ma:index="11" nillable="true" ma:displayName="Номер документа" ma:indexed="true" ma:internalName="_x041d__x043e__x043c__x0435__x0440__x0020__x0434__x043e__x043a__x0443__x043c__x0435__x043d__x0442__x0430_">
      <xsd:simpleType>
        <xsd:restriction base="dms:Text">
          <xsd:maxLength value="255"/>
        </xsd:restriction>
      </xsd:simpleType>
    </xsd:element>
    <xsd:element name="_x0414__x0430__x0442__x0430__x0020__x0443__x0442__x0432__x0435__x0440__x0436__x0434__x0435__x043d__x0438__x044f_" ma:index="12" nillable="true" ma:displayName="Дата утверждения" ma:format="DateOnly" ma:indexed="true" ma:internalName="_x0414__x0430__x0442__x0430__x0020__x0443__x0442__x0432__x0435__x0440__x0436__x0434__x0435__x043d__x0438__x044f_">
      <xsd:simpleType>
        <xsd:restriction base="dms:DateTime"/>
      </xsd:simpleType>
    </xsd:element>
    <xsd:element name="_x0414__x0430__x0442__x0430__x0020__x043e__x043a__x043e__x043d__x0447__x0430__x043d__x0438__x044f_" ma:index="13" nillable="true" ma:displayName="Дата окончания" ma:format="DateOnly" ma:indexed="true" ma:internalName="_x0414__x0430__x0442__x0430__x0020__x043e__x043a__x043e__x043d__x0447__x0430__x043d__x0438__x044f_">
      <xsd:simpleType>
        <xsd:restriction base="dms:DateTime"/>
      </xsd:simpleType>
    </xsd:element>
    <xsd:element name="_x0422__x0438__x043f__x0020__x0434__x043e__x043a__x0443__x043c__x0435__x043d__x0442__x0430_" ma:index="14" nillable="true" ma:displayName="Тип документа" ma:format="Dropdown" ma:internalName="_x0422__x0438__x043f__x0020__x0434__x043e__x043a__x0443__x043c__x0435__x043d__x0442__x0430_">
      <xsd:simpleType>
        <xsd:restriction base="dms:Choice">
          <xsd:enumeration value="Шаблон"/>
          <xsd:enumeration value="Нормативно-правовой документ"/>
          <xsd:enumeration value="Приказ"/>
          <xsd:enumeration value="Календарный учебный график"/>
          <xsd:enumeration value="Учебный план"/>
          <xsd:enumeration value="Нет"/>
        </xsd:restriction>
      </xsd:simpleType>
    </xsd:element>
    <xsd:element name="Section" ma:index="18" nillable="true" ma:displayName="Раздел" ma:format="Dropdown" ma:indexed="true" ma:internalName="Section">
      <xsd:simpleType>
        <xsd:union memberTypes="dms:Text">
          <xsd:simpleType>
            <xsd:restriction base="dms:Choice">
              <xsd:enumeration value="Учебная работа. Бакалавриат и магистратура"/>
              <xsd:enumeration value="Общие положения ПГГПУ"/>
              <xsd:enumeration value="Учебная работа. Аспирантура"/>
              <xsd:enumeration value="Структурные подразделения"/>
              <xsd:enumeration value="Основные документы"/>
              <xsd:enumeration value="Органы управления ПГГПУ"/>
              <xsd:enumeration value="Профсоюзные организации"/>
              <xsd:enumeration value="Библиотечное обслуживание и редакционно-издательская деятельность"/>
              <xsd:enumeration value="Шаблоны заявлений для студентов"/>
              <xsd:enumeration value="Шаблоны заявлений для сотрудников"/>
              <xsd:enumeration value="Научная работа"/>
              <xsd:enumeration value="Трудоустройство"/>
              <xsd:enumeration value="Внеучебная работа"/>
              <xsd:enumeration value="Повышение квалификации"/>
              <xsd:enumeration value="Типовые должностные инструкции"/>
              <xsd:enumeration value="Календарный учебный график"/>
              <xsd:enumeration value="Учебные планы"/>
              <xsd:enumeration value="Разное"/>
              <xsd:enumeration value="Нет"/>
              <xsd:enumeration value="Шаблоны документов на закупку и проведение мероприятий"/>
              <xsd:enumeration value="Документы по ОП ВО"/>
              <xsd:enumeration value="СМК"/>
            </xsd:restriction>
          </xsd:simpleType>
        </xsd:union>
      </xsd:simpleType>
    </xsd:element>
    <xsd:element name="_x041e__x0431__x0440__x0430__x0431__x043e__x0442__x043a__x0430_" ma:index="19" nillable="true" ma:displayName="Обработка" ma:default="Обработано" ma:format="Dropdown" ma:internalName="_x041e__x0431__x0440__x0430__x0431__x043e__x0442__x043a__x0430_">
      <xsd:simpleType>
        <xsd:restriction base="dms:Choice">
          <xsd:enumeration value="Обработано"/>
          <xsd:enumeration value="Старая версия"/>
          <xsd:enumeration value="Удалить"/>
        </xsd:restriction>
      </xsd:simpleType>
    </xsd:element>
    <xsd:element name="_x041e__x0442__x0432__x0435__x0442__x0441__x0442__x0432__x0435__x043d__x043d__x044b__x0435_" ma:index="20" nillable="true" ma:displayName="Ответственные" ma:list="UserInfo" ma:SearchPeopleOnly="false" ma:SharePointGroup="0" ma:internalName="_x041e__x0442__x0432__x0435__x0442__x0441__x0442__x0432__x0435__x043d__x043d__x044b__x0435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1f__x043e__x043b__x0443__x0447__x0430__x0442__x0435__x043b__x0438_" ma:index="21" nillable="true" ma:displayName="Получатели" ma:list="UserInfo" ma:SearchPeopleOnly="false" ma:SharePointGroup="0" ma:internalName="_x041f__x043e__x043b__x0443__x0447__x0430__x0442__x0435__x043b__x0438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1f__x0440__x043e__x0444__x0438__x043b__x044c_" ma:index="22" nillable="true" ma:displayName="Профиль" ma:internalName="_x041f__x0440__x043e__x0444__x0438__x043b__x044c_">
      <xsd:simpleType>
        <xsd:restriction base="dms:Text">
          <xsd:maxLength value="255"/>
        </xsd:restriction>
      </xsd:simpleType>
    </xsd:element>
    <xsd:element name="_x0423__x0413__x0421__x041d_" ma:index="23" nillable="true" ma:displayName="УГСН" ma:internalName="_x0423__x0413__x0421__x041d_">
      <xsd:simpleType>
        <xsd:restriction base="dms:Text">
          <xsd:maxLength value="255"/>
        </xsd:restriction>
      </xsd:simpleType>
    </xsd:element>
    <xsd:element name="wgus" ma:index="24" nillable="true" ma:displayName="Пользователь или группа" ma:list="UserInfo" ma:internalName="wgu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21__x0441__x044b__x043b__x043a__x0430__x0020__x0441__x0020__x0441__x0430__x0439__x0442__x0430_" ma:index="25" nillable="true" ma:displayName="Ссылка с сайта" ma:format="Hyperlink" ma:internalName="_x0421__x0441__x044b__x043b__x043a__x0430__x0020__x0441__x0020__x0441__x0430__x0439__x0442__x0430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1e__x043f__x043e__x0432__x0435__x0449__x0435__x043d__x0438__x044f_" ma:index="26" nillable="true" ma:displayName="Оповещения" ma:internalName="_x041e__x043f__x043e__x0432__x0435__x0449__x0435__x043d__x0438__x044f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21__x0435__x0433__x043e__x0434__x043d__x044f_" ma:index="27" nillable="true" ma:displayName="Сегодня" ma:default="[today]" ma:format="DateOnly" ma:internalName="_x0421__x0435__x0433__x043e__x0434__x043d__x044f_">
      <xsd:simpleType>
        <xsd:restriction base="dms:DateTime"/>
      </xsd:simpleType>
    </xsd:element>
    <xsd:element name="_x0421__x0435__x0433__x043e__x0434__x043d__x044f__x0412__x0440__x0435__x043c__x044f_" ma:index="28" nillable="true" ma:displayName="СегодняВремя" ma:format="DateOnly" ma:internalName="_x0421__x0435__x0433__x043e__x0434__x043d__x044f__x0412__x0440__x0435__x043c__x044f_">
      <xsd:simpleType>
        <xsd:restriction base="dms:DateTime"/>
      </xsd:simpleType>
    </xsd:element>
    <xsd:element name="_x0031_13" ma:index="31" nillable="true" ma:displayName="113" ma:default="[today]" ma:format="DateOnly" ma:internalName="_x0031_13">
      <xsd:simpleType>
        <xsd:restriction base="dms:DateTime"/>
      </xsd:simpleType>
    </xsd:element>
    <xsd:element name="MediaServiceMetadata" ma:index="3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x041d__x0430__x043f__x0440__x0430__x0432__x043b__x0435__x043d__x0438__x0435__x0020__x043f__x043e__x0434__x0433__x043e__x0442__x043e__x0432__x043a__x0438_" ma:index="35" nillable="true" ma:displayName="Направление подготовки" ma:internalName="_x041d__x0430__x043f__x0440__x0430__x0432__x043b__x0435__x043d__x0438__x0435__x0020__x043f__x043e__x0434__x0433__x043e__x0442__x043e__x0432__x043a__x0438_">
      <xsd:simpleType>
        <xsd:restriction base="dms:Text">
          <xsd:maxLength value="255"/>
        </xsd:restriction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4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64db4f2-4c23-4e6d-be94-d799daa514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4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именование документа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21__x0441__x044b__x043b__x043a__x0430__x0020__x0441__x0020__x0441__x0430__x0439__x0442__x0430_ xmlns="8161f2a9-1cb7-4b61-9ce6-697f382754a6">
      <Url xsi:nil="true"/>
      <Description xsi:nil="true"/>
    </_x0421__x0441__x044b__x043b__x043a__x0430__x0020__x0441__x0020__x0441__x0430__x0439__x0442__x0430_>
    <TaxCatchAll xmlns="e51e9ff7-e785-4b39-9c0d-3b5e732d8b16" xsi:nil="true"/>
    <_x0414__x0430__x0442__x0430__x0020__x043e__x043a__x043e__x043d__x0447__x0430__x043d__x0438__x044f_ xmlns="8161f2a9-1cb7-4b61-9ce6-697f382754a6" xsi:nil="true"/>
    <_x041e__x043f__x043e__x0432__x0435__x0449__x0435__x043d__x0438__x044f_ xmlns="8161f2a9-1cb7-4b61-9ce6-697f382754a6">
      <Url xsi:nil="true"/>
      <Description xsi:nil="true"/>
    </_x041e__x043f__x043e__x0432__x0435__x0449__x0435__x043d__x0438__x044f_>
    <_x0421__x0435__x0433__x043e__x0434__x043d__x044f_ xmlns="8161f2a9-1cb7-4b61-9ce6-697f382754a6">2023-09-14T12:18:48+00:00</_x0421__x0435__x0433__x043e__x0434__x043d__x044f_>
    <_x0414__x0430__x0442__x0430__x0020__x0443__x0442__x0432__x0435__x0440__x0436__x0434__x0435__x043d__x0438__x044f_ xmlns="8161f2a9-1cb7-4b61-9ce6-697f382754a6" xsi:nil="true"/>
    <_x0422__x0438__x043f__x0020__x0434__x043e__x043a__x0443__x043c__x0435__x043d__x0442__x0430_ xmlns="8161f2a9-1cb7-4b61-9ce6-697f382754a6" xsi:nil="true"/>
    <Section xmlns="8161f2a9-1cb7-4b61-9ce6-697f382754a6" xsi:nil="true"/>
    <_x041e__x0431__x0440__x0430__x0431__x043e__x0442__x043a__x0430_ xmlns="8161f2a9-1cb7-4b61-9ce6-697f382754a6">Обработано</_x041e__x0431__x0440__x0430__x0431__x043e__x0442__x043a__x0430_>
    <_x0421__x0435__x0433__x043e__x0434__x043d__x044f__x0412__x0440__x0435__x043c__x044f_ xmlns="8161f2a9-1cb7-4b61-9ce6-697f382754a6" xsi:nil="true"/>
    <_x041d__x0430__x043f__x0440__x0430__x0432__x043b__x0435__x043d__x0438__x0435__x0020__x043f__x043e__x0434__x0433__x043e__x0442__x043e__x0432__x043a__x0438_ xmlns="8161f2a9-1cb7-4b61-9ce6-697f382754a6" xsi:nil="true"/>
    <_x041f__x0440__x043e__x0444__x0438__x043b__x044c_ xmlns="8161f2a9-1cb7-4b61-9ce6-697f382754a6" xsi:nil="true"/>
    <_x041e__x0442__x0432__x0435__x0442__x0441__x0442__x0432__x0435__x043d__x043d__x044b__x0435_ xmlns="8161f2a9-1cb7-4b61-9ce6-697f382754a6">
      <UserInfo>
        <DisplayName/>
        <AccountId xsi:nil="true"/>
        <AccountType/>
      </UserInfo>
    </_x041e__x0442__x0432__x0435__x0442__x0441__x0442__x0432__x0435__x043d__x043d__x044b__x0435_>
    <_x0423__x0413__x0421__x041d_ xmlns="8161f2a9-1cb7-4b61-9ce6-697f382754a6" xsi:nil="true"/>
    <lcf76f155ced4ddcb4097134ff3c332f xmlns="8161f2a9-1cb7-4b61-9ce6-697f382754a6">
      <Terms xmlns="http://schemas.microsoft.com/office/infopath/2007/PartnerControls"/>
    </lcf76f155ced4ddcb4097134ff3c332f>
    <DisplayTemplateJSIconUrl xmlns="http://schemas.microsoft.com/sharepoint/v3">
      <Url xsi:nil="true"/>
      <Description xsi:nil="true"/>
    </DisplayTemplateJSIconUrl>
    <_x041d__x043e__x043c__x0435__x0440__x0020__x0434__x043e__x043a__x0443__x043c__x0435__x043d__x0442__x0430_ xmlns="8161f2a9-1cb7-4b61-9ce6-697f382754a6" xsi:nil="true"/>
    <_x0031_13 xmlns="8161f2a9-1cb7-4b61-9ce6-697f382754a6">2023-09-14T12:18:48+00:00</_x0031_13>
    <_x041f__x043e__x043b__x0443__x0447__x0430__x0442__x0435__x043b__x0438_ xmlns="8161f2a9-1cb7-4b61-9ce6-697f382754a6">
      <UserInfo>
        <DisplayName/>
        <AccountId xsi:nil="true"/>
        <AccountType/>
      </UserInfo>
    </_x041f__x043e__x043b__x0443__x0447__x0430__x0442__x0435__x043b__x0438_>
    <wgus xmlns="8161f2a9-1cb7-4b61-9ce6-697f382754a6">
      <UserInfo>
        <DisplayName/>
        <AccountId xsi:nil="true"/>
        <AccountType/>
      </UserInfo>
    </wgus>
    <_dlc_DocId xmlns="e51e9ff7-e785-4b39-9c0d-3b5e732d8b16">ZPAKRWMX7FHU-278843365-28215</_dlc_DocId>
    <_dlc_DocIdUrl xmlns="e51e9ff7-e785-4b39-9c0d-3b5e732d8b16">
      <Url>https://pshpu.sharepoint.com/docs/_layouts/15/DocIdRedir.aspx?ID=ZPAKRWMX7FHU-278843365-28215</Url>
      <Description>ZPAKRWMX7FHU-278843365-28215</Description>
    </_dlc_DocIdUrl>
    <SharedWithUsers xmlns="e51e9ff7-e785-4b39-9c0d-3b5e732d8b16">
      <UserInfo>
        <DisplayName>Щипицина Анастасия Александровна</DisplayName>
        <AccountId>28526</AccountId>
        <AccountType/>
      </UserInfo>
      <UserInfo>
        <DisplayName>Меркучева Вероника Валерьевна</DisplayName>
        <AccountId>27110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AD8B1F-6F47-4F10-BC64-540A13C3E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1e9ff7-e785-4b39-9c0d-3b5e732d8b16"/>
    <ds:schemaRef ds:uri="8161f2a9-1cb7-4b61-9ce6-697f38275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51AC3C-CE04-4864-92CE-83D4F358499A}">
  <ds:schemaRefs>
    <ds:schemaRef ds:uri="e51e9ff7-e785-4b39-9c0d-3b5e732d8b16"/>
    <ds:schemaRef ds:uri="http://schemas.microsoft.com/sharepoint/v3"/>
    <ds:schemaRef ds:uri="http://purl.org/dc/terms/"/>
    <ds:schemaRef ds:uri="http://schemas.microsoft.com/office/2006/documentManagement/types"/>
    <ds:schemaRef ds:uri="8161f2a9-1cb7-4b61-9ce6-697f382754a6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CC4DC8-FDEF-478E-9F83-9CA7333B400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A75ABB5-E4E6-4523-9FD1-263095517D9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587</Words>
  <Application>Microsoft Office PowerPoint</Application>
  <PresentationFormat>Произвольный</PresentationFormat>
  <Paragraphs>68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Golos Text DemiBold</vt:lpstr>
      <vt:lpstr>Golos Text Black</vt:lpstr>
      <vt:lpstr>Golos Text Medium</vt:lpstr>
      <vt:lpstr>Golos Text</vt:lpstr>
      <vt:lpstr>Times New Roman</vt:lpstr>
      <vt:lpstr>Calibri</vt:lpstr>
      <vt:lpstr>Тема Office</vt:lpstr>
      <vt:lpstr> Проектный семинар сетевой рабочей группы «Развитие читательской грамотности школьников на уроках в процессе изучения различных предметов и во внеурочной деятельности » </vt:lpstr>
      <vt:lpstr>1. Участники: 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Данил Ахметов</dc:creator>
  <cp:lastModifiedBy>User</cp:lastModifiedBy>
  <cp:revision>79</cp:revision>
  <dcterms:created xsi:type="dcterms:W3CDTF">2023-04-16T15:24:45Z</dcterms:created>
  <dcterms:modified xsi:type="dcterms:W3CDTF">2024-08-27T16:47:52Z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0x010100B5E641D076AF5142896A75CD5E5C212F</vt:lpwstr>
  </property>
  <property fmtid="{D5CDD505-2E9C-101B-9397-08002B2CF9AE}" pid="3" name="_dlc_DocIdItemGuid">
    <vt:lpwstr>25a8402c-2ea7-4193-8567-834d5f1798a3</vt:lpwstr>
  </property>
  <property fmtid="{D5CDD505-2E9C-101B-9397-08002B2CF9AE}" pid="4" name="MediaServiceImageTags">
    <vt:lpwstr/>
  </property>
</Properties>
</file>