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206"/>
    <a:srgbClr val="16D307"/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7000" autoAdjust="0"/>
  </p:normalViewPr>
  <p:slideViewPr>
    <p:cSldViewPr>
      <p:cViewPr>
        <p:scale>
          <a:sx n="80" d="100"/>
          <a:sy n="80" d="100"/>
        </p:scale>
        <p:origin x="-1110" y="-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3094E-2BE5-4B3F-925F-B30E0C8D8EB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F7C1F-25D2-4CE2-87A4-FE5B2ED6A0C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МОДУЛИ</a:t>
          </a:r>
        </a:p>
        <a:p>
          <a:r>
            <a:rPr lang="ru-RU" sz="22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ОБРАЗОВАТЕЛЬНОЙ</a:t>
          </a:r>
        </a:p>
        <a:p>
          <a:r>
            <a:rPr lang="ru-RU" sz="22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ПРОГРАММЫ</a:t>
          </a:r>
          <a:endParaRPr lang="ru-RU" sz="2200" b="1" dirty="0">
            <a:solidFill>
              <a:schemeClr val="tx1"/>
            </a:solidFill>
            <a:latin typeface="Century Gothic" pitchFamily="34" charset="0"/>
            <a:cs typeface="Arial" pitchFamily="34" charset="0"/>
          </a:endParaRPr>
        </a:p>
      </dgm:t>
    </dgm:pt>
    <dgm:pt modelId="{7C213078-42F9-4380-9C59-0416514B6E32}" type="parTrans" cxnId="{C8E10A18-004B-4072-8AFB-65FA2D7E0368}">
      <dgm:prSet/>
      <dgm:spPr/>
      <dgm:t>
        <a:bodyPr/>
        <a:lstStyle/>
        <a:p>
          <a:endParaRPr lang="ru-RU"/>
        </a:p>
      </dgm:t>
    </dgm:pt>
    <dgm:pt modelId="{2CE0ACB4-9E9C-4A7A-BF80-73D59C0459E3}" type="sibTrans" cxnId="{C8E10A18-004B-4072-8AFB-65FA2D7E0368}">
      <dgm:prSet/>
      <dgm:spPr/>
      <dgm:t>
        <a:bodyPr/>
        <a:lstStyle/>
        <a:p>
          <a:endParaRPr lang="ru-RU"/>
        </a:p>
      </dgm:t>
    </dgm:pt>
    <dgm:pt modelId="{FCCF3EC4-9D6C-45FD-B8A7-D17344527309}">
      <dgm:prSet phldrT="[Текст]" custT="1"/>
      <dgm:spPr>
        <a:solidFill>
          <a:srgbClr val="FFC000"/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«Методическое сопровождение профессионального развития педагогов в ДОО»</a:t>
          </a:r>
          <a:endParaRPr lang="ru-RU" sz="2000" b="1" dirty="0"/>
        </a:p>
      </dgm:t>
    </dgm:pt>
    <dgm:pt modelId="{C8A7BFC1-5BA2-44C1-83F6-2DBD8E61B670}" type="parTrans" cxnId="{460043C7-D21E-44BA-9FAC-12A69A5869C2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4B233853-D578-4287-8EA0-A7818AD7C84F}" type="sibTrans" cxnId="{460043C7-D21E-44BA-9FAC-12A69A5869C2}">
      <dgm:prSet/>
      <dgm:spPr/>
      <dgm:t>
        <a:bodyPr/>
        <a:lstStyle/>
        <a:p>
          <a:endParaRPr lang="ru-RU"/>
        </a:p>
      </dgm:t>
    </dgm:pt>
    <dgm:pt modelId="{B14D4FB6-D116-402B-830D-F39E71A00E46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«Методическое сопровождение инновационной деятельности в ДОО»</a:t>
          </a:r>
          <a:endParaRPr lang="ru-RU" sz="2000" dirty="0"/>
        </a:p>
      </dgm:t>
    </dgm:pt>
    <dgm:pt modelId="{2E810A94-D53D-440C-BB1F-615B69C6A466}" type="parTrans" cxnId="{3AC6D9BD-01D1-4B0C-AD48-5A44AA5D28B2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5352FD3-3070-4324-907D-6164171B85EC}" type="sibTrans" cxnId="{3AC6D9BD-01D1-4B0C-AD48-5A44AA5D28B2}">
      <dgm:prSet/>
      <dgm:spPr/>
      <dgm:t>
        <a:bodyPr/>
        <a:lstStyle/>
        <a:p>
          <a:endParaRPr lang="ru-RU"/>
        </a:p>
      </dgm:t>
    </dgm:pt>
    <dgm:pt modelId="{C106224D-66DA-4593-B57A-ED7BB58DD367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«Система методического сопровождения образовательной деятельности в дошкольном образовании»</a:t>
          </a:r>
          <a:endParaRPr lang="ru-RU" sz="2000" dirty="0"/>
        </a:p>
      </dgm:t>
    </dgm:pt>
    <dgm:pt modelId="{BCF0B6DE-FBAE-4124-B5F8-3D79453D679D}" type="parTrans" cxnId="{BBAA0438-5D83-4014-B09A-AF3F1292B89B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2E6E6FFA-518F-4B1C-BF03-E6672BC3EA4E}" type="sibTrans" cxnId="{BBAA0438-5D83-4014-B09A-AF3F1292B89B}">
      <dgm:prSet/>
      <dgm:spPr/>
      <dgm:t>
        <a:bodyPr/>
        <a:lstStyle/>
        <a:p>
          <a:endParaRPr lang="ru-RU"/>
        </a:p>
      </dgm:t>
    </dgm:pt>
    <dgm:pt modelId="{E9288DCC-8D58-4908-9FD7-FBBD845D4388}" type="pres">
      <dgm:prSet presAssocID="{BFE3094E-2BE5-4B3F-925F-B30E0C8D8E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2AEFAC-C190-4561-9938-60142D63274D}" type="pres">
      <dgm:prSet presAssocID="{14DF7C1F-25D2-4CE2-87A4-FE5B2ED6A0C1}" presName="centerShape" presStyleLbl="node0" presStyleIdx="0" presStyleCnt="1" custScaleX="185622" custScaleY="183019" custLinFactNeighborX="-5483" custLinFactNeighborY="6962"/>
      <dgm:spPr/>
      <dgm:t>
        <a:bodyPr/>
        <a:lstStyle/>
        <a:p>
          <a:endParaRPr lang="ru-RU"/>
        </a:p>
      </dgm:t>
    </dgm:pt>
    <dgm:pt modelId="{D02EE8F1-57AB-4D23-B972-0C952CD033DF}" type="pres">
      <dgm:prSet presAssocID="{C8A7BFC1-5BA2-44C1-83F6-2DBD8E61B670}" presName="Name9" presStyleLbl="parChTrans1D2" presStyleIdx="0" presStyleCnt="3"/>
      <dgm:spPr/>
      <dgm:t>
        <a:bodyPr/>
        <a:lstStyle/>
        <a:p>
          <a:endParaRPr lang="ru-RU"/>
        </a:p>
      </dgm:t>
    </dgm:pt>
    <dgm:pt modelId="{8A8F6F59-824B-4928-8807-9B10D4D65DB2}" type="pres">
      <dgm:prSet presAssocID="{C8A7BFC1-5BA2-44C1-83F6-2DBD8E61B67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3CC63A7-8F1C-4B61-87A2-31D37979030B}" type="pres">
      <dgm:prSet presAssocID="{FCCF3EC4-9D6C-45FD-B8A7-D17344527309}" presName="node" presStyleLbl="node1" presStyleIdx="0" presStyleCnt="3" custScaleX="139618" custScaleY="139088" custRadScaleRad="118390" custRadScaleInc="7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6573C-7344-4870-9959-5EA27DE0002E}" type="pres">
      <dgm:prSet presAssocID="{2E810A94-D53D-440C-BB1F-615B69C6A466}" presName="Name9" presStyleLbl="parChTrans1D2" presStyleIdx="1" presStyleCnt="3"/>
      <dgm:spPr/>
      <dgm:t>
        <a:bodyPr/>
        <a:lstStyle/>
        <a:p>
          <a:endParaRPr lang="ru-RU"/>
        </a:p>
      </dgm:t>
    </dgm:pt>
    <dgm:pt modelId="{AE1D2A9E-CF50-432C-A67E-B01C5579D48B}" type="pres">
      <dgm:prSet presAssocID="{2E810A94-D53D-440C-BB1F-615B69C6A46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40B7CBC-173D-4063-B740-DD2866F5456C}" type="pres">
      <dgm:prSet presAssocID="{B14D4FB6-D116-402B-830D-F39E71A00E46}" presName="node" presStyleLbl="node1" presStyleIdx="1" presStyleCnt="3" custScaleX="140728" custScaleY="137998" custRadScaleRad="141151" custRadScaleInc="-2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389A0-5FAF-404E-B839-C65C3ADF9FBF}" type="pres">
      <dgm:prSet presAssocID="{BCF0B6DE-FBAE-4124-B5F8-3D79453D679D}" presName="Name9" presStyleLbl="parChTrans1D2" presStyleIdx="2" presStyleCnt="3"/>
      <dgm:spPr/>
      <dgm:t>
        <a:bodyPr/>
        <a:lstStyle/>
        <a:p>
          <a:endParaRPr lang="ru-RU"/>
        </a:p>
      </dgm:t>
    </dgm:pt>
    <dgm:pt modelId="{4033009D-0AD2-413A-BA0E-E810F852C9C8}" type="pres">
      <dgm:prSet presAssocID="{BCF0B6DE-FBAE-4124-B5F8-3D79453D67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5D66D90-A6C3-444B-BBD4-36E37FBF6E64}" type="pres">
      <dgm:prSet presAssocID="{C106224D-66DA-4593-B57A-ED7BB58DD367}" presName="node" presStyleLbl="node1" presStyleIdx="2" presStyleCnt="3" custScaleX="144468" custScaleY="145835" custRadScaleRad="147453" custRadScaleInc="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A0438-5D83-4014-B09A-AF3F1292B89B}" srcId="{14DF7C1F-25D2-4CE2-87A4-FE5B2ED6A0C1}" destId="{C106224D-66DA-4593-B57A-ED7BB58DD367}" srcOrd="2" destOrd="0" parTransId="{BCF0B6DE-FBAE-4124-B5F8-3D79453D679D}" sibTransId="{2E6E6FFA-518F-4B1C-BF03-E6672BC3EA4E}"/>
    <dgm:cxn modelId="{B232ABF4-35BA-45E1-A5C8-599DB960F5E0}" type="presOf" srcId="{2E810A94-D53D-440C-BB1F-615B69C6A466}" destId="{C896573C-7344-4870-9959-5EA27DE0002E}" srcOrd="0" destOrd="0" presId="urn:microsoft.com/office/officeart/2005/8/layout/radial1"/>
    <dgm:cxn modelId="{01046806-C475-46E3-B86C-0B5E4021BBCE}" type="presOf" srcId="{C106224D-66DA-4593-B57A-ED7BB58DD367}" destId="{25D66D90-A6C3-444B-BBD4-36E37FBF6E64}" srcOrd="0" destOrd="0" presId="urn:microsoft.com/office/officeart/2005/8/layout/radial1"/>
    <dgm:cxn modelId="{F6CE8D1C-3680-46FD-867F-9653E3D3924E}" type="presOf" srcId="{C8A7BFC1-5BA2-44C1-83F6-2DBD8E61B670}" destId="{8A8F6F59-824B-4928-8807-9B10D4D65DB2}" srcOrd="1" destOrd="0" presId="urn:microsoft.com/office/officeart/2005/8/layout/radial1"/>
    <dgm:cxn modelId="{460043C7-D21E-44BA-9FAC-12A69A5869C2}" srcId="{14DF7C1F-25D2-4CE2-87A4-FE5B2ED6A0C1}" destId="{FCCF3EC4-9D6C-45FD-B8A7-D17344527309}" srcOrd="0" destOrd="0" parTransId="{C8A7BFC1-5BA2-44C1-83F6-2DBD8E61B670}" sibTransId="{4B233853-D578-4287-8EA0-A7818AD7C84F}"/>
    <dgm:cxn modelId="{AB6D6D0A-AFDC-4E48-960A-C1640B79FD5C}" type="presOf" srcId="{2E810A94-D53D-440C-BB1F-615B69C6A466}" destId="{AE1D2A9E-CF50-432C-A67E-B01C5579D48B}" srcOrd="1" destOrd="0" presId="urn:microsoft.com/office/officeart/2005/8/layout/radial1"/>
    <dgm:cxn modelId="{43E88D54-55E8-4DDF-9086-88CAB2596FBF}" type="presOf" srcId="{BCF0B6DE-FBAE-4124-B5F8-3D79453D679D}" destId="{4033009D-0AD2-413A-BA0E-E810F852C9C8}" srcOrd="1" destOrd="0" presId="urn:microsoft.com/office/officeart/2005/8/layout/radial1"/>
    <dgm:cxn modelId="{449C9DD6-8F57-4075-850B-177CAF866E88}" type="presOf" srcId="{BCF0B6DE-FBAE-4124-B5F8-3D79453D679D}" destId="{6FF389A0-5FAF-404E-B839-C65C3ADF9FBF}" srcOrd="0" destOrd="0" presId="urn:microsoft.com/office/officeart/2005/8/layout/radial1"/>
    <dgm:cxn modelId="{99C6FEEC-EC2E-4544-9187-CEA1507688BD}" type="presOf" srcId="{14DF7C1F-25D2-4CE2-87A4-FE5B2ED6A0C1}" destId="{BE2AEFAC-C190-4561-9938-60142D63274D}" srcOrd="0" destOrd="0" presId="urn:microsoft.com/office/officeart/2005/8/layout/radial1"/>
    <dgm:cxn modelId="{9B50C131-3882-4F3A-8C07-49688429B13B}" type="presOf" srcId="{C8A7BFC1-5BA2-44C1-83F6-2DBD8E61B670}" destId="{D02EE8F1-57AB-4D23-B972-0C952CD033DF}" srcOrd="0" destOrd="0" presId="urn:microsoft.com/office/officeart/2005/8/layout/radial1"/>
    <dgm:cxn modelId="{EAA07983-3BE6-4C56-9354-B3B01F14C33B}" type="presOf" srcId="{BFE3094E-2BE5-4B3F-925F-B30E0C8D8EBE}" destId="{E9288DCC-8D58-4908-9FD7-FBBD845D4388}" srcOrd="0" destOrd="0" presId="urn:microsoft.com/office/officeart/2005/8/layout/radial1"/>
    <dgm:cxn modelId="{C8E10A18-004B-4072-8AFB-65FA2D7E0368}" srcId="{BFE3094E-2BE5-4B3F-925F-B30E0C8D8EBE}" destId="{14DF7C1F-25D2-4CE2-87A4-FE5B2ED6A0C1}" srcOrd="0" destOrd="0" parTransId="{7C213078-42F9-4380-9C59-0416514B6E32}" sibTransId="{2CE0ACB4-9E9C-4A7A-BF80-73D59C0459E3}"/>
    <dgm:cxn modelId="{910F5693-0E1C-432A-8073-74AE65E3B573}" type="presOf" srcId="{B14D4FB6-D116-402B-830D-F39E71A00E46}" destId="{540B7CBC-173D-4063-B740-DD2866F5456C}" srcOrd="0" destOrd="0" presId="urn:microsoft.com/office/officeart/2005/8/layout/radial1"/>
    <dgm:cxn modelId="{3AC6D9BD-01D1-4B0C-AD48-5A44AA5D28B2}" srcId="{14DF7C1F-25D2-4CE2-87A4-FE5B2ED6A0C1}" destId="{B14D4FB6-D116-402B-830D-F39E71A00E46}" srcOrd="1" destOrd="0" parTransId="{2E810A94-D53D-440C-BB1F-615B69C6A466}" sibTransId="{55352FD3-3070-4324-907D-6164171B85EC}"/>
    <dgm:cxn modelId="{E857E114-8344-4E2A-9E62-5EDB90483EC0}" type="presOf" srcId="{FCCF3EC4-9D6C-45FD-B8A7-D17344527309}" destId="{D3CC63A7-8F1C-4B61-87A2-31D37979030B}" srcOrd="0" destOrd="0" presId="urn:microsoft.com/office/officeart/2005/8/layout/radial1"/>
    <dgm:cxn modelId="{8019BA4C-7375-4FAE-AE88-7974F192DF03}" type="presParOf" srcId="{E9288DCC-8D58-4908-9FD7-FBBD845D4388}" destId="{BE2AEFAC-C190-4561-9938-60142D63274D}" srcOrd="0" destOrd="0" presId="urn:microsoft.com/office/officeart/2005/8/layout/radial1"/>
    <dgm:cxn modelId="{ACF438A6-9930-40E8-9B31-83C9040DF3ED}" type="presParOf" srcId="{E9288DCC-8D58-4908-9FD7-FBBD845D4388}" destId="{D02EE8F1-57AB-4D23-B972-0C952CD033DF}" srcOrd="1" destOrd="0" presId="urn:microsoft.com/office/officeart/2005/8/layout/radial1"/>
    <dgm:cxn modelId="{BA6947BB-01FB-47E2-A4BF-801D8A2EDB89}" type="presParOf" srcId="{D02EE8F1-57AB-4D23-B972-0C952CD033DF}" destId="{8A8F6F59-824B-4928-8807-9B10D4D65DB2}" srcOrd="0" destOrd="0" presId="urn:microsoft.com/office/officeart/2005/8/layout/radial1"/>
    <dgm:cxn modelId="{10ADB11E-18AB-4597-941F-435B723C1697}" type="presParOf" srcId="{E9288DCC-8D58-4908-9FD7-FBBD845D4388}" destId="{D3CC63A7-8F1C-4B61-87A2-31D37979030B}" srcOrd="2" destOrd="0" presId="urn:microsoft.com/office/officeart/2005/8/layout/radial1"/>
    <dgm:cxn modelId="{9D8D9771-4B80-4841-8AD6-48EADA3D54AE}" type="presParOf" srcId="{E9288DCC-8D58-4908-9FD7-FBBD845D4388}" destId="{C896573C-7344-4870-9959-5EA27DE0002E}" srcOrd="3" destOrd="0" presId="urn:microsoft.com/office/officeart/2005/8/layout/radial1"/>
    <dgm:cxn modelId="{EC0FBADA-855A-41D0-829B-671925689DA6}" type="presParOf" srcId="{C896573C-7344-4870-9959-5EA27DE0002E}" destId="{AE1D2A9E-CF50-432C-A67E-B01C5579D48B}" srcOrd="0" destOrd="0" presId="urn:microsoft.com/office/officeart/2005/8/layout/radial1"/>
    <dgm:cxn modelId="{24BC78DE-A6A9-4CD2-B79F-A9E4E9D1BD5C}" type="presParOf" srcId="{E9288DCC-8D58-4908-9FD7-FBBD845D4388}" destId="{540B7CBC-173D-4063-B740-DD2866F5456C}" srcOrd="4" destOrd="0" presId="urn:microsoft.com/office/officeart/2005/8/layout/radial1"/>
    <dgm:cxn modelId="{89F1A51C-91CC-431F-9C05-65ED5E53928E}" type="presParOf" srcId="{E9288DCC-8D58-4908-9FD7-FBBD845D4388}" destId="{6FF389A0-5FAF-404E-B839-C65C3ADF9FBF}" srcOrd="5" destOrd="0" presId="urn:microsoft.com/office/officeart/2005/8/layout/radial1"/>
    <dgm:cxn modelId="{FD3A9F3A-98C6-4484-B0EC-00A7DDEA4FEE}" type="presParOf" srcId="{6FF389A0-5FAF-404E-B839-C65C3ADF9FBF}" destId="{4033009D-0AD2-413A-BA0E-E810F852C9C8}" srcOrd="0" destOrd="0" presId="urn:microsoft.com/office/officeart/2005/8/layout/radial1"/>
    <dgm:cxn modelId="{DA2188C7-02AD-4B83-877D-41095A32D165}" type="presParOf" srcId="{E9288DCC-8D58-4908-9FD7-FBBD845D4388}" destId="{25D66D90-A6C3-444B-BBD4-36E37FBF6E6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AEFAC-C190-4561-9938-60142D63274D}">
      <dsp:nvSpPr>
        <dsp:cNvPr id="0" name=""/>
        <dsp:cNvSpPr/>
      </dsp:nvSpPr>
      <dsp:spPr>
        <a:xfrm>
          <a:off x="3691518" y="2407237"/>
          <a:ext cx="4204686" cy="414572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МОДУЛИ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ОБРАЗОВАТЕЛЬНОЙ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rPr>
            <a:t>ПРОГРАММЫ</a:t>
          </a:r>
          <a:endParaRPr lang="ru-RU" sz="2200" b="1" kern="1200" dirty="0">
            <a:solidFill>
              <a:schemeClr val="tx1"/>
            </a:solidFill>
            <a:latin typeface="Century Gothic" pitchFamily="34" charset="0"/>
            <a:cs typeface="Arial" pitchFamily="34" charset="0"/>
          </a:endParaRPr>
        </a:p>
      </dsp:txBody>
      <dsp:txXfrm>
        <a:off x="4307280" y="3014364"/>
        <a:ext cx="2973162" cy="2931469"/>
      </dsp:txXfrm>
    </dsp:sp>
    <dsp:sp modelId="{D02EE8F1-57AB-4D23-B972-0C952CD033DF}">
      <dsp:nvSpPr>
        <dsp:cNvPr id="0" name=""/>
        <dsp:cNvSpPr/>
      </dsp:nvSpPr>
      <dsp:spPr>
        <a:xfrm rot="18774320">
          <a:off x="7158906" y="2808184"/>
          <a:ext cx="34668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346684" y="1672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23581" y="2816238"/>
        <a:ext cx="17334" cy="17334"/>
      </dsp:txXfrm>
    </dsp:sp>
    <dsp:sp modelId="{D3CC63A7-8F1C-4B61-87A2-31D37979030B}">
      <dsp:nvSpPr>
        <dsp:cNvPr id="0" name=""/>
        <dsp:cNvSpPr/>
      </dsp:nvSpPr>
      <dsp:spPr>
        <a:xfrm>
          <a:off x="6943289" y="-33273"/>
          <a:ext cx="3162609" cy="31506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«Методическое сопровождение профессионального развития педагогов в ДОО»</a:t>
          </a:r>
          <a:endParaRPr lang="ru-RU" sz="2000" b="1" kern="1200" dirty="0"/>
        </a:p>
      </dsp:txBody>
      <dsp:txXfrm>
        <a:off x="7406442" y="428122"/>
        <a:ext cx="2236303" cy="2227813"/>
      </dsp:txXfrm>
    </dsp:sp>
    <dsp:sp modelId="{C896573C-7344-4870-9959-5EA27DE0002E}">
      <dsp:nvSpPr>
        <dsp:cNvPr id="0" name=""/>
        <dsp:cNvSpPr/>
      </dsp:nvSpPr>
      <dsp:spPr>
        <a:xfrm rot="403840">
          <a:off x="7878839" y="4751647"/>
          <a:ext cx="71533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715334" y="1672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18623" y="4750485"/>
        <a:ext cx="35766" cy="35766"/>
      </dsp:txXfrm>
    </dsp:sp>
    <dsp:sp modelId="{540B7CBC-173D-4063-B740-DD2866F5456C}">
      <dsp:nvSpPr>
        <dsp:cNvPr id="0" name=""/>
        <dsp:cNvSpPr/>
      </dsp:nvSpPr>
      <dsp:spPr>
        <a:xfrm>
          <a:off x="8580289" y="3434086"/>
          <a:ext cx="3187752" cy="312591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«Методическое сопровождение инновационной деятельности в ДОО»</a:t>
          </a:r>
          <a:endParaRPr lang="ru-RU" sz="2000" kern="1200" dirty="0"/>
        </a:p>
      </dsp:txBody>
      <dsp:txXfrm>
        <a:off x="9047124" y="3891865"/>
        <a:ext cx="2254082" cy="2210355"/>
      </dsp:txXfrm>
    </dsp:sp>
    <dsp:sp modelId="{6FF389A0-5FAF-404E-B839-C65C3ADF9FBF}">
      <dsp:nvSpPr>
        <dsp:cNvPr id="0" name=""/>
        <dsp:cNvSpPr/>
      </dsp:nvSpPr>
      <dsp:spPr>
        <a:xfrm rot="12151360">
          <a:off x="3432301" y="3575411"/>
          <a:ext cx="440431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440431" y="1672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41506" y="3581122"/>
        <a:ext cx="22021" cy="22021"/>
      </dsp:txXfrm>
    </dsp:sp>
    <dsp:sp modelId="{25D66D90-A6C3-444B-BBD4-36E37FBF6E64}">
      <dsp:nvSpPr>
        <dsp:cNvPr id="0" name=""/>
        <dsp:cNvSpPr/>
      </dsp:nvSpPr>
      <dsp:spPr>
        <a:xfrm>
          <a:off x="299352" y="1228444"/>
          <a:ext cx="3272470" cy="330343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«Система методического сопровождения образовательной деятельности в дошкольном образовании»</a:t>
          </a:r>
          <a:endParaRPr lang="ru-RU" sz="2000" kern="1200" dirty="0"/>
        </a:p>
      </dsp:txBody>
      <dsp:txXfrm>
        <a:off x="778594" y="1712221"/>
        <a:ext cx="2313986" cy="233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6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2F5533C-682A-44BF-9542-267263D6E134}" type="datetime1">
              <a:rPr lang="ru-RU" altLang="ru-RU" sz="1200"/>
              <a:pPr algn="r"/>
              <a:t>09.11.2022</a:t>
            </a:fld>
            <a:endParaRPr lang="ru-RU" altLang="ru-RU" sz="120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237893B-78E4-4CC7-ACF9-2E7A38DEC41B}" type="slidenum">
              <a:rPr lang="ru-RU" altLang="ru-RU" sz="1200"/>
              <a:pPr algn="r"/>
              <a:t>1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15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5A16-019F-4DF8-85D8-9F7B34399ADB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D82B-03D8-4C02-B7A9-C56E52E57B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05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71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71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44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16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8" y="1916844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2" y="2564916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8" y="1042821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3" y="2060849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2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9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80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 txBox="1">
            <a:spLocks noGrp="1"/>
          </p:cNvSpPr>
          <p:nvPr/>
        </p:nvSpPr>
        <p:spPr bwMode="auto"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7C79044-8CD7-4AC3-ACA2-18D0042E78DD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1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692784" y="2303964"/>
            <a:ext cx="8330019" cy="2088058"/>
          </a:xfrm>
        </p:spPr>
        <p:txBody>
          <a:bodyPr>
            <a:noAutofit/>
          </a:bodyPr>
          <a:lstStyle/>
          <a:p>
            <a:pPr eaLnBrk="1" hangingPunct="1"/>
            <a:r>
              <a:rPr lang="ru-RU" sz="35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Магистерская программа «Методическое сопровождение образовательного процесса в ДОО» </a:t>
            </a:r>
            <a:br>
              <a:rPr lang="ru-RU" sz="35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35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как современный кадровый ресурс</a:t>
            </a:r>
            <a:endParaRPr lang="ru-RU" altLang="ru-RU" sz="35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51618" y="4594699"/>
            <a:ext cx="7201132" cy="1944216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cs typeface="Arial" charset="0"/>
              </a:rPr>
              <a:t>Коломийченко Людмила Владимировна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cs typeface="Arial" charset="0"/>
              </a:rPr>
              <a:t>д.п.н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., профессор,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зав. кафедрой дошкольной педагогики и психологии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зав. лабораторией социального развития, руководитель научной школы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lvk_pspu@rambler.ru</a:t>
            </a:r>
            <a:endParaRPr lang="ru-RU" sz="20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0"/>
          <a:stretch/>
        </p:blipFill>
        <p:spPr>
          <a:xfrm>
            <a:off x="82169" y="2332417"/>
            <a:ext cx="3630186" cy="437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752184" y="116632"/>
            <a:ext cx="417646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402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51384" y="980728"/>
            <a:ext cx="11089232" cy="6858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Выпускник магистратуры способен: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12195958" cy="5157192"/>
          </a:xfrm>
          <a:gradFill>
            <a:gsLst>
              <a:gs pos="0">
                <a:schemeClr val="bg1"/>
              </a:gs>
              <a:gs pos="525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449263" lvl="0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осуществлять методическое сопровождение реализации образовательных программ ДОО в соответствии с требованиями ФГОС ДО, принципами социального партнерства (в том числе – в работе с родителями);</a:t>
            </a:r>
          </a:p>
          <a:p>
            <a:pPr marL="449263" lvl="0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организовывать работу педагогического коллектива и осуществлять методическое сопровождение профессионального развития педагогов;</a:t>
            </a:r>
          </a:p>
          <a:p>
            <a:pPr marL="449263" lvl="0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управлять организацией нововведений в области современных образовательных технологий;</a:t>
            </a:r>
          </a:p>
          <a:p>
            <a:pPr marL="449263" lvl="0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выявлять проблемы и проектировать стратегические и тактические направления развития ДОО в соответствии с современным социальным заказом и тенденциями развития федеральной и региональной системы образования;</a:t>
            </a:r>
          </a:p>
          <a:p>
            <a:pPr marL="449263" lvl="0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организовывать образовательную среду, в том числе с использованием дистанционного обучения и электронных образовательных технологий; </a:t>
            </a:r>
          </a:p>
          <a:p>
            <a:pPr marL="449263"/>
            <a:r>
              <a:rPr lang="ru-RU" sz="2100" dirty="0">
                <a:solidFill>
                  <a:schemeClr val="tx1"/>
                </a:solidFill>
                <a:latin typeface="Century Gothic" pitchFamily="34" charset="0"/>
              </a:rPr>
              <a:t>обеспечивать методическое сопровождение взаимодействия педагогов с детьми ОВЗ и их родителями</a:t>
            </a:r>
            <a:endParaRPr lang="ru-RU" sz="21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Google Shape;8791;p59"/>
          <p:cNvSpPr/>
          <p:nvPr/>
        </p:nvSpPr>
        <p:spPr>
          <a:xfrm>
            <a:off x="673162" y="1025932"/>
            <a:ext cx="792088" cy="648072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027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19336" y="1052736"/>
            <a:ext cx="11881320" cy="1152798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Конкурентные </a:t>
            </a:r>
            <a:r>
              <a:rPr lang="ru-RU" sz="3600" b="1" dirty="0">
                <a:solidFill>
                  <a:srgbClr val="13C206"/>
                </a:solidFill>
                <a:latin typeface="Century Gothic" pitchFamily="34" charset="0"/>
              </a:rPr>
              <a:t>преимущества</a:t>
            </a:r>
            <a:r>
              <a:rPr lang="ru-RU" sz="3600" b="1" dirty="0">
                <a:solidFill>
                  <a:schemeClr val="tx1"/>
                </a:solidFill>
                <a:latin typeface="Century Gothic" pitchFamily="34" charset="0"/>
              </a:rPr>
              <a:t> обучения по магистерской программе</a:t>
            </a:r>
            <a:endParaRPr lang="ru-RU" sz="3600" b="1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2326700"/>
            <a:ext cx="12192000" cy="4531300"/>
          </a:xfr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49263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получение </a:t>
            </a:r>
            <a:r>
              <a:rPr lang="ru-RU" sz="2600" dirty="0">
                <a:solidFill>
                  <a:schemeClr val="tx1"/>
                </a:solidFill>
                <a:latin typeface="Century Gothic" pitchFamily="34" charset="0"/>
              </a:rPr>
              <a:t>диплома магистра по направлению «Педагогическое образование», дающим право работать в качестве методиста, старшего воспитателя, заместителя заведующего ДОО в соответствии с требованиями Единого квалификационного справочника должностей работников образования, Стандарта профессиональной деятельности педагога (проект</a:t>
            </a: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);</a:t>
            </a:r>
          </a:p>
          <a:p>
            <a:pPr marL="449263" lvl="0"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Century Gothic" pitchFamily="34" charset="0"/>
              </a:rPr>
              <a:t>прохождение практики в лучших образовательных организациях дошкольного образования г. Перми и Пермского края, являющихся партнерами кафедры дошкольной педагогики и психологии, центрами инновационного опыта, центрами развития ребенка</a:t>
            </a: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;</a:t>
            </a:r>
            <a:endParaRPr lang="ru-RU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72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2205534"/>
            <a:ext cx="12192000" cy="4652466"/>
          </a:xfr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</p:spPr>
        <p:txBody>
          <a:bodyPr/>
          <a:lstStyle/>
          <a:p>
            <a:pPr marL="106363" lvl="0" indent="0">
              <a:buNone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449263" lvl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разработка </a:t>
            </a:r>
            <a:r>
              <a:rPr lang="ru-RU" sz="2600" dirty="0">
                <a:solidFill>
                  <a:schemeClr val="tx1"/>
                </a:solidFill>
                <a:latin typeface="Century Gothic" pitchFamily="34" charset="0"/>
              </a:rPr>
              <a:t>и защита выпускной квалификационной работы (диссертация магистра) под научным руководством преподавателей кафедры дошкольной педагогики и психологии, педагогов-практиков, руководителей образовательных организаций-партнеров программы, по темам, отражающим теоретические и прикладные аспекты актуальных проблем деятельности методической </a:t>
            </a: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службы;</a:t>
            </a:r>
          </a:p>
          <a:p>
            <a:pPr marL="449263" lvl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продолжение </a:t>
            </a:r>
            <a:r>
              <a:rPr lang="ru-RU" sz="2600" dirty="0">
                <a:solidFill>
                  <a:schemeClr val="tx1"/>
                </a:solidFill>
                <a:latin typeface="Century Gothic" pitchFamily="34" charset="0"/>
              </a:rPr>
              <a:t>послевузовского образования в аспирантуре ПГГПУ по научной специальности 13.00.01 Общая педагогика, история педагогики и образования</a:t>
            </a:r>
            <a:r>
              <a:rPr lang="ru-RU" sz="2600" dirty="0" smtClean="0">
                <a:solidFill>
                  <a:schemeClr val="tx1"/>
                </a:solidFill>
                <a:latin typeface="Century Gothic" pitchFamily="34" charset="0"/>
              </a:rPr>
              <a:t>;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19336" y="1052736"/>
            <a:ext cx="11881320" cy="115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Конкурентные </a:t>
            </a:r>
            <a:r>
              <a:rPr lang="ru-RU" sz="3600" b="1" dirty="0" smtClean="0">
                <a:solidFill>
                  <a:srgbClr val="13C206"/>
                </a:solidFill>
                <a:latin typeface="Century Gothic" pitchFamily="34" charset="0"/>
              </a:rPr>
              <a:t>преимущества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 обучения по магистерской программе</a:t>
            </a:r>
            <a:endParaRPr lang="ru-RU" sz="3600" b="1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514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2205534"/>
            <a:ext cx="12192000" cy="4652466"/>
          </a:xfrm>
          <a:gradFill rotWithShape="1">
            <a:gsLst>
              <a:gs pos="0">
                <a:srgbClr val="FFFFFF"/>
              </a:gs>
              <a:gs pos="100000">
                <a:srgbClr val="FFFF99"/>
              </a:gs>
            </a:gsLst>
            <a:lin ang="2700000" scaled="1"/>
          </a:gradFill>
        </p:spPr>
        <p:txBody>
          <a:bodyPr/>
          <a:lstStyle/>
          <a:p>
            <a:pPr marL="0" lvl="0" indent="0">
              <a:buNone/>
            </a:pPr>
            <a:r>
              <a:rPr lang="en-US" sz="1050" dirty="0"/>
              <a:t> </a:t>
            </a:r>
            <a:endParaRPr lang="ru-RU" sz="1050" dirty="0" smtClean="0"/>
          </a:p>
          <a:p>
            <a:pPr marL="449263" lvl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авторская 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разработка методических пособий для практических работников по разным направлениям деятельности методической службы (разработка ООП ДОО, мониторинг образовательной деятельности в ДОО, организация конкурсного движения, </a:t>
            </a:r>
            <a:r>
              <a:rPr lang="ru-RU" sz="2800" dirty="0" err="1">
                <a:solidFill>
                  <a:schemeClr val="tx1"/>
                </a:solidFill>
                <a:latin typeface="Century Gothic" pitchFamily="34" charset="0"/>
              </a:rPr>
              <a:t>тьюторства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, наставничества и др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.);</a:t>
            </a:r>
          </a:p>
          <a:p>
            <a:pPr marL="449263" lvl="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подготовка 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статей и докладов к конференциям под научным руководством и редактированием преподавателей кафедры, оказание помощи в их публикациях.</a:t>
            </a:r>
          </a:p>
          <a:p>
            <a:pPr lvl="0">
              <a:buFontTx/>
              <a:buChar char="-"/>
            </a:pPr>
            <a:endParaRPr lang="ru-RU" sz="2400" dirty="0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19336" y="1052736"/>
            <a:ext cx="11881320" cy="1152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Конкурентные </a:t>
            </a:r>
            <a:r>
              <a:rPr lang="ru-RU" sz="3600" b="1" dirty="0" smtClean="0">
                <a:solidFill>
                  <a:srgbClr val="13C206"/>
                </a:solidFill>
                <a:latin typeface="Century Gothic" pitchFamily="34" charset="0"/>
              </a:rPr>
              <a:t>преимущества</a:t>
            </a: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</a:rPr>
              <a:t> обучения по магистерской программе</a:t>
            </a:r>
            <a:endParaRPr lang="ru-RU" sz="3600" b="1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149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body" idx="1"/>
          </p:nvPr>
        </p:nvSpPr>
        <p:spPr>
          <a:xfrm>
            <a:off x="0" y="956930"/>
            <a:ext cx="12192000" cy="5901070"/>
          </a:xfr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273050" indent="-273050" algn="just">
              <a:lnSpc>
                <a:spcPct val="90000"/>
              </a:lnSpc>
              <a:buFont typeface="Arial" charset="0"/>
              <a:buNone/>
            </a:pPr>
            <a:r>
              <a:rPr lang="ru-RU" sz="1200" b="1" dirty="0" smtClean="0">
                <a:latin typeface="Calibri" pitchFamily="34" charset="0"/>
                <a:cs typeface="Arial" charset="0"/>
              </a:rPr>
              <a:t>  </a:t>
            </a:r>
            <a:r>
              <a:rPr lang="ru-RU" sz="800" b="1" dirty="0" smtClean="0">
                <a:latin typeface="Calibri" pitchFamily="34" charset="0"/>
                <a:cs typeface="Arial" charset="0"/>
              </a:rPr>
              <a:t>       </a:t>
            </a:r>
          </a:p>
          <a:p>
            <a:pPr marL="85725" indent="179388" algn="just" defTabSz="776288">
              <a:lnSpc>
                <a:spcPct val="90000"/>
              </a:lnSpc>
              <a:buFont typeface="Arial" charset="0"/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Выпускник,</a:t>
            </a:r>
            <a:r>
              <a:rPr lang="ru-RU" sz="23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получивший степень (квалификацию) магистра по направлению подготовки 44.04.01 - педагогическое образование, </a:t>
            </a:r>
            <a:r>
              <a:rPr lang="ru-RU" sz="23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готов</a:t>
            </a:r>
            <a:r>
              <a:rPr lang="ru-RU" sz="23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к исследованию психолого-педагогических проблем дошкольного образования, к организации экспериментальной и инновационной образовательной деятельности, обладает профессиональной компетентностью в решении воспитательных, развивающих и диагностических задач с использованием современных коммуникативных и информационных технологий, осуществлять психолого-педагогическое сопровождение процессов обучения, воспитания и развития детей дошкольного возраста, повышение профессиональной компетентности педагогов и психолого-педагогической компетентности родителей.</a:t>
            </a:r>
          </a:p>
          <a:p>
            <a:pPr marL="85725" indent="179388" algn="just" defTabSz="776288">
              <a:lnSpc>
                <a:spcPct val="90000"/>
              </a:lnSpc>
              <a:buFont typeface="Arial" charset="0"/>
              <a:buNone/>
            </a:pPr>
            <a:endParaRPr lang="ru-RU" sz="23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marL="85725" indent="179388" algn="just" defTabSz="776288">
              <a:lnSpc>
                <a:spcPct val="90000"/>
              </a:lnSpc>
              <a:buFont typeface="Arial" charset="0"/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Выпускник</a:t>
            </a:r>
            <a:r>
              <a:rPr lang="ru-RU" sz="23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магистратуры </a:t>
            </a:r>
            <a:r>
              <a:rPr lang="ru-RU" sz="23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может работать</a:t>
            </a:r>
            <a:r>
              <a:rPr lang="ru-RU" sz="23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в качестве администратора, руководителя, научного консультанта в дошкольных  образовательных учреждениях, в муниципальных отделах образования, психолого-социальных и педагогических Центрах, а также преподавателем в учреждениях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708441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12927"/>
            <a:ext cx="12192000" cy="5949950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8000" b="1" dirty="0" smtClean="0">
                <a:solidFill>
                  <a:srgbClr val="4D48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0592673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180975" lvl="0" algn="l"/>
            <a:r>
              <a:rPr lang="ru-RU" sz="3200" dirty="0" smtClean="0">
                <a:solidFill>
                  <a:schemeClr val="tx1"/>
                </a:solidFill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современными тенденциями развития государственной и региональной кадровой политики в области образования; прогнозированием 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перспектив и рисков воспроизводства кадров (по данным социологического опроса средний возраст методистов, обучавшихся по программе специалитета и получивших соответствующее образование составляет 50-55 лет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);</a:t>
            </a:r>
            <a:endParaRPr lang="ru-RU" sz="32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3117" y="765176"/>
            <a:ext cx="11808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DEDEDD"/>
                </a:solidFill>
              </a:rPr>
              <a:t>…</a:t>
            </a:r>
            <a:endParaRPr lang="ru-RU" sz="2400" dirty="0">
              <a:solidFill>
                <a:srgbClr val="DEDED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665" y="1124744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itchFamily="34" charset="0"/>
                <a:cs typeface="Arial" pitchFamily="34" charset="0"/>
              </a:rPr>
              <a:t>Необходимость открытия магистратуры по данной программе </a:t>
            </a:r>
            <a:r>
              <a:rPr lang="ru-RU" sz="3600" b="1" dirty="0" smtClean="0">
                <a:latin typeface="Century Gothic" pitchFamily="34" charset="0"/>
                <a:cs typeface="Arial" pitchFamily="34" charset="0"/>
              </a:rPr>
              <a:t>обусловлена:</a:t>
            </a:r>
            <a:endParaRPr lang="ru-RU" sz="36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5" name="Google Shape;8410;p58"/>
          <p:cNvGrpSpPr/>
          <p:nvPr/>
        </p:nvGrpSpPr>
        <p:grpSpPr>
          <a:xfrm>
            <a:off x="260665" y="2708920"/>
            <a:ext cx="356196" cy="265631"/>
            <a:chOff x="5216456" y="3725484"/>
            <a:chExt cx="356196" cy="265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411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12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1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180975" lvl="0"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наличием 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основных факторов, определяющих трансформации императивов в области подготовки кадров 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(командное 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взаимодействие членов коллектива; организация инновационной деятельности; интеграция усилий участников образовательных отношений и сетевых партнеров; методическое сопровождение образовательной деятельности, обеспечивающее необходимый уровень квалификации 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педагогов);</a:t>
            </a:r>
            <a:endParaRPr lang="ru-RU" sz="32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5" y="1124744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itchFamily="34" charset="0"/>
                <a:cs typeface="Arial" pitchFamily="34" charset="0"/>
              </a:rPr>
              <a:t>Необходимость открытия магистратуры по данной программе </a:t>
            </a:r>
            <a:r>
              <a:rPr lang="ru-RU" sz="3600" b="1" dirty="0" smtClean="0">
                <a:latin typeface="Century Gothic" pitchFamily="34" charset="0"/>
                <a:cs typeface="Arial" pitchFamily="34" charset="0"/>
              </a:rPr>
              <a:t>обусловлена:</a:t>
            </a:r>
            <a:endParaRPr lang="ru-RU" sz="36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5" name="Google Shape;8410;p58"/>
          <p:cNvGrpSpPr/>
          <p:nvPr/>
        </p:nvGrpSpPr>
        <p:grpSpPr>
          <a:xfrm>
            <a:off x="260665" y="2614004"/>
            <a:ext cx="356196" cy="265631"/>
            <a:chOff x="5216456" y="3725484"/>
            <a:chExt cx="356196" cy="265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411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7" name="Google Shape;8412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6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180975" algn="l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разработкой </a:t>
            </a:r>
            <a:r>
              <a:rPr lang="ru-RU" sz="3100" dirty="0">
                <a:solidFill>
                  <a:schemeClr val="tx1"/>
                </a:solidFill>
                <a:latin typeface="Century Gothic" pitchFamily="34" charset="0"/>
              </a:rPr>
              <a:t>основных направлений и мер по корректировке кадровой политики в соответствии с демографическими тенденциями страны и 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региона</a:t>
            </a:r>
            <a:r>
              <a:rPr lang="ru-RU" sz="3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(анализ </a:t>
            </a:r>
            <a:r>
              <a:rPr lang="ru-RU" sz="3100" dirty="0">
                <a:solidFill>
                  <a:schemeClr val="tx1"/>
                </a:solidFill>
                <a:latin typeface="Century Gothic" pitchFamily="34" charset="0"/>
              </a:rPr>
              <a:t>результатов анкетирования позволяет констатировать востребованность открытия магистратуры по обозначенной программе в следующем соотношении: Пермь – 24 человека, Пермский край – 81 человек, выпускники бакалавриата 2021 года –50 </a:t>
            </a:r>
            <a:r>
              <a:rPr lang="ru-RU" sz="3100" dirty="0" smtClean="0">
                <a:solidFill>
                  <a:schemeClr val="tx1"/>
                </a:solidFill>
                <a:latin typeface="Century Gothic" pitchFamily="34" charset="0"/>
              </a:rPr>
              <a:t>человек);</a:t>
            </a:r>
            <a:endParaRPr lang="ru-RU" sz="31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5" y="1124744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itchFamily="34" charset="0"/>
                <a:cs typeface="Arial" pitchFamily="34" charset="0"/>
              </a:rPr>
              <a:t>Необходимость открытия магистратуры по данной программе </a:t>
            </a:r>
            <a:r>
              <a:rPr lang="ru-RU" sz="3600" b="1" dirty="0" smtClean="0">
                <a:latin typeface="Century Gothic" pitchFamily="34" charset="0"/>
                <a:cs typeface="Arial" pitchFamily="34" charset="0"/>
              </a:rPr>
              <a:t>обусловлена:</a:t>
            </a:r>
            <a:endParaRPr lang="ru-RU" sz="36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5" name="Google Shape;8410;p58"/>
          <p:cNvGrpSpPr/>
          <p:nvPr/>
        </p:nvGrpSpPr>
        <p:grpSpPr>
          <a:xfrm>
            <a:off x="284617" y="2661922"/>
            <a:ext cx="356196" cy="265631"/>
            <a:chOff x="5216456" y="3725484"/>
            <a:chExt cx="356196" cy="265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411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12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63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180975" lvl="0" algn="l"/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оптимизацией 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стимулирующих и мотивирующих механизмов подготовки кадров с ориентацией на повышение социокультурной привлекательности  и социального престижа деятельности в области образования (в 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настоящее 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время 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подготовка студентов на уровне бакалавриата не </a:t>
            </a:r>
            <a:r>
              <a:rPr lang="ru-RU" sz="2800" dirty="0">
                <a:solidFill>
                  <a:schemeClr val="tx1"/>
                </a:solidFill>
                <a:latin typeface="Century Gothic" pitchFamily="34" charset="0"/>
              </a:rPr>
              <a:t>отражает специфики методической деятельности, а результаты обучения в вузе зачастую рассматриваются абитуриентами как аналог результатов подготовки по ФГОС СПО, что существенно влияет на выбор образовательной организации для поступления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</a:rPr>
              <a:t>);</a:t>
            </a:r>
            <a:endParaRPr lang="ru-RU" sz="32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5" y="1124744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itchFamily="34" charset="0"/>
                <a:cs typeface="Arial" pitchFamily="34" charset="0"/>
              </a:rPr>
              <a:t>Необходимость открытия магистратуры по данной программе </a:t>
            </a:r>
            <a:r>
              <a:rPr lang="ru-RU" sz="3600" b="1" dirty="0" smtClean="0">
                <a:latin typeface="Century Gothic" pitchFamily="34" charset="0"/>
                <a:cs typeface="Arial" pitchFamily="34" charset="0"/>
              </a:rPr>
              <a:t>обусловлена:</a:t>
            </a:r>
            <a:endParaRPr lang="ru-RU" sz="36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5" name="Google Shape;8410;p58"/>
          <p:cNvGrpSpPr/>
          <p:nvPr/>
        </p:nvGrpSpPr>
        <p:grpSpPr>
          <a:xfrm>
            <a:off x="275032" y="2628145"/>
            <a:ext cx="356196" cy="265631"/>
            <a:chOff x="5216456" y="3725484"/>
            <a:chExt cx="356196" cy="265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411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12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marL="180975" lvl="0"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Century Gothic" pitchFamily="34" charset="0"/>
              </a:rPr>
              <a:t>совершенствованием 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системы аттестации работников образования как инструмента мотивирования их профессионального роста (уровень подготовки студентов бакалавриата не обеспечивает реализацию управленческой функции, проявляющуюся в прогнозировании, регулировании деятельности педагогов ДОО, в организации </a:t>
            </a:r>
            <a:r>
              <a:rPr lang="ru-RU" sz="3200" dirty="0" err="1">
                <a:solidFill>
                  <a:schemeClr val="tx1"/>
                </a:solidFill>
                <a:latin typeface="Century Gothic" pitchFamily="34" charset="0"/>
              </a:rPr>
              <a:t>тьюторства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, наставничества, конкурсного движения и </a:t>
            </a:r>
            <a:r>
              <a:rPr lang="ru-RU" sz="3200" dirty="0" err="1">
                <a:solidFill>
                  <a:schemeClr val="tx1"/>
                </a:solidFill>
                <a:latin typeface="Century Gothic" pitchFamily="34" charset="0"/>
              </a:rPr>
              <a:t>тд</a:t>
            </a: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.).</a:t>
            </a:r>
            <a:endParaRPr lang="ru-RU" sz="3200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65" y="1124744"/>
            <a:ext cx="11665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itchFamily="34" charset="0"/>
                <a:cs typeface="Arial" pitchFamily="34" charset="0"/>
              </a:rPr>
              <a:t>Необходимость открытия магистратуры по данной программе </a:t>
            </a:r>
            <a:r>
              <a:rPr lang="ru-RU" sz="3600" b="1" dirty="0" smtClean="0">
                <a:latin typeface="Century Gothic" pitchFamily="34" charset="0"/>
                <a:cs typeface="Arial" pitchFamily="34" charset="0"/>
              </a:rPr>
              <a:t>обусловлена:</a:t>
            </a:r>
            <a:endParaRPr lang="ru-RU" sz="3600" b="1" dirty="0"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5" name="Google Shape;8410;p58"/>
          <p:cNvGrpSpPr/>
          <p:nvPr/>
        </p:nvGrpSpPr>
        <p:grpSpPr>
          <a:xfrm>
            <a:off x="260665" y="2649368"/>
            <a:ext cx="356196" cy="265631"/>
            <a:chOff x="5216456" y="3725484"/>
            <a:chExt cx="356196" cy="2656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8411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12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7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5084762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2500">
                <a:srgbClr val="B5DDE7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Направление подготовки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: 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44.04.01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- педагогическое образование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Срок обучения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: 2 года 5 месяцев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Форма обучения: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заочная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Квалификация: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магистр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по направлению подготовки </a:t>
            </a:r>
            <a:b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44.04.01</a:t>
            </a:r>
            <a:r>
              <a:rPr lang="ru-RU" sz="2800" dirty="0" smtClean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– педагогическое образование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9337" y="980728"/>
            <a:ext cx="119533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Century Gothic" pitchFamily="34" charset="0"/>
                <a:cs typeface="Arial" pitchFamily="34" charset="0"/>
              </a:rPr>
              <a:t>Основные характеристики программы</a:t>
            </a:r>
            <a:endParaRPr lang="ru-RU" sz="44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51384" y="1052736"/>
            <a:ext cx="10943167" cy="639762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Century Gothic" pitchFamily="34" charset="0"/>
              </a:rPr>
              <a:t>Цель</a:t>
            </a:r>
            <a:r>
              <a:rPr lang="ru-RU" sz="4400" b="1" dirty="0">
                <a:solidFill>
                  <a:schemeClr val="tx1"/>
                </a:solidFill>
                <a:latin typeface="Century Gothic" pitchFamily="34" charset="0"/>
              </a:rPr>
              <a:t> реализации программы –</a:t>
            </a:r>
            <a:endParaRPr lang="ru-RU" sz="4400" b="1" dirty="0" smtClean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0" y="1773238"/>
            <a:ext cx="12192000" cy="5084762"/>
          </a:xfrm>
          <a:gradFill rotWithShape="1">
            <a:gsLst>
              <a:gs pos="0">
                <a:srgbClr val="FFFFFF"/>
              </a:gs>
              <a:gs pos="100000">
                <a:srgbClr val="66FF99"/>
              </a:gs>
            </a:gsLst>
            <a:lin ang="2700000" scaled="1"/>
          </a:gradFill>
        </p:spPr>
        <p:txBody>
          <a:bodyPr/>
          <a:lstStyle/>
          <a:p>
            <a:pPr marL="452438" indent="-273050"/>
            <a:endParaRPr lang="ru-RU" sz="1200" dirty="0" smtClean="0">
              <a:latin typeface="Calibri" pitchFamily="34" charset="0"/>
              <a:cs typeface="Arial" charset="0"/>
            </a:endParaRPr>
          </a:p>
          <a:p>
            <a:pPr marL="274638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Century Gothic" pitchFamily="34" charset="0"/>
              </a:rPr>
              <a:t>подготовка </a:t>
            </a:r>
            <a:r>
              <a:rPr lang="ru-RU" sz="3600" dirty="0">
                <a:solidFill>
                  <a:schemeClr val="tx1"/>
                </a:solidFill>
                <a:latin typeface="Century Gothic" pitchFamily="34" charset="0"/>
              </a:rPr>
              <a:t>высоко квалифицированных кадров в области организации методической деятельности в ДОО в соответствии с задачами профессиональной подготовки (педагогической, методической, научно-исследовательской, проектной). Программа ориентирована на заместителей заведующих, директоров ДОО (старших воспитателей, методистов</a:t>
            </a:r>
            <a:r>
              <a:rPr lang="ru-RU" sz="3600" dirty="0" smtClean="0">
                <a:solidFill>
                  <a:schemeClr val="tx1"/>
                </a:solidFill>
                <a:latin typeface="Century Gothic" pitchFamily="34" charset="0"/>
              </a:rPr>
              <a:t>).</a:t>
            </a:r>
            <a:endParaRPr lang="ru-RU" sz="2800" dirty="0" smtClean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355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endParaRPr lang="ru-RU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4303519"/>
              </p:ext>
            </p:extLst>
          </p:nvPr>
        </p:nvGraphicFramePr>
        <p:xfrm>
          <a:off x="0" y="116632"/>
          <a:ext cx="12192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553" y="7707"/>
            <a:ext cx="105735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72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1323</TotalTime>
  <Words>629</Words>
  <Application>Microsoft Office PowerPoint</Application>
  <PresentationFormat>Произвольный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Магистерская программа «Методическое сопровождение образовательного процесса в ДОО»  как современный кадровый ресурс</vt:lpstr>
      <vt:lpstr>    современными тенденциями развития государственной и региональной кадровой политики в области образования; прогнозированием перспектив и рисков воспроизводства кадров (по данным социологического опроса средний возраст методистов, обучавшихся по программе специалитета и получивших соответствующее образование составляет 50-55 лет);</vt:lpstr>
      <vt:lpstr>      наличием основных факторов, определяющих трансформации императивов в области подготовки кадров (командное взаимодействие членов коллектива; организация инновационной деятельности; интеграция усилий участников образовательных отношений и сетевых партнеров; методическое сопровождение образовательной деятельности, обеспечивающее необходимый уровень квалификации педагогов);</vt:lpstr>
      <vt:lpstr>       разработкой основных направлений и мер по корректировке кадровой политики в соответствии с демографическими тенденциями страны и региона (анализ результатов анкетирования позволяет констатировать востребованность открытия магистратуры по обозначенной программе в следующем соотношении: Пермь – 24 человека, Пермский край – 81 человек, выпускники бакалавриата 2021 года –50 человек);</vt:lpstr>
      <vt:lpstr>       оптимизацией стимулирующих и мотивирующих механизмов подготовки кадров с ориентацией на повышение социокультурной привлекательности  и социального престижа деятельности в области образования (в настоящее время подготовка студентов на уровне бакалавриата не отражает специфики методической деятельности, а результаты обучения в вузе зачастую рассматриваются абитуриентами как аналог результатов подготовки по ФГОС СПО, что существенно влияет на выбор образовательной организации для поступления);</vt:lpstr>
      <vt:lpstr>      совершенствованием системы аттестации работников образования как инструмента мотивирования их профессионального роста (уровень подготовки студентов бакалавриата не обеспечивает реализацию управленческой функции, проявляющуюся в прогнозировании, регулировании деятельности педагогов ДОО, в организации тьюторства, наставничества, конкурсного движения и тд.).</vt:lpstr>
      <vt:lpstr>Направление подготовки:  44.04.01 - педагогическое образование  Срок обучения: 2 года 5 месяцев  Форма обучения: заочная  Квалификация: магистр  по направлению подготовки  44.04.01 – педагогическое образование </vt:lpstr>
      <vt:lpstr>Цель реализации программы –</vt:lpstr>
      <vt:lpstr>Презентация PowerPoint</vt:lpstr>
      <vt:lpstr>Выпускник магистратуры способен:</vt:lpstr>
      <vt:lpstr>Конкурентные преимущества обучения по магистерской программе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Баранова Евгения Павловна</cp:lastModifiedBy>
  <cp:revision>145</cp:revision>
  <dcterms:created xsi:type="dcterms:W3CDTF">2013-10-16T06:54:36Z</dcterms:created>
  <dcterms:modified xsi:type="dcterms:W3CDTF">2022-11-09T11:45:16Z</dcterms:modified>
</cp:coreProperties>
</file>