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72" r:id="rId6"/>
    <p:sldId id="265" r:id="rId7"/>
    <p:sldId id="277" r:id="rId8"/>
    <p:sldId id="278" r:id="rId9"/>
    <p:sldId id="279" r:id="rId10"/>
    <p:sldId id="269" r:id="rId1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83" d="100"/>
          <a:sy n="83" d="100"/>
        </p:scale>
        <p:origin x="614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1142256"/>
          </a:xfrm>
        </p:spPr>
        <p:txBody>
          <a:bodyPr rtlCol="0">
            <a:normAutofit/>
          </a:bodyPr>
          <a:lstStyle/>
          <a:p>
            <a:pPr rtl="0"/>
            <a:r>
              <a:rPr lang="ru" sz="3200" b="1" dirty="0"/>
              <a:t>ИНКЛЮЗИЯ: СОВРЕМЕННЫЕ ТРЕНДЫ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" dirty="0"/>
              <a:t>Н.М.Назарова, д.п.н., проф.</a:t>
            </a:r>
          </a:p>
          <a:p>
            <a:pPr rtl="0"/>
            <a:r>
              <a:rPr lang="ru" dirty="0"/>
              <a:t>ГАОУ ВО МГПУ, 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sz="2800" b="1" dirty="0"/>
              <a:t>Современной инклюзии – 60 лет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-RU" dirty="0"/>
              <a:t>Богатая история инклюзивного обучения  в различных странах мира</a:t>
            </a:r>
          </a:p>
          <a:p>
            <a:pPr rtl="0"/>
            <a:r>
              <a:rPr lang="ru-RU" b="1" dirty="0"/>
              <a:t>НАЧАЛО:</a:t>
            </a:r>
          </a:p>
          <a:p>
            <a:r>
              <a:rPr lang="ru-RU" altLang="ru-RU" sz="2400" b="1" dirty="0">
                <a:solidFill>
                  <a:srgbClr val="FF0000"/>
                </a:solidFill>
              </a:rPr>
              <a:t>1959 г., Дания. </a:t>
            </a:r>
            <a:r>
              <a:rPr lang="ru-RU" altLang="ru-RU" sz="2400" dirty="0"/>
              <a:t>Идея «нормализации», предложенная юристом  и секретарем министерства социальной защиты </a:t>
            </a:r>
            <a:r>
              <a:rPr lang="ru-RU" altLang="ru-RU" sz="2400" b="1" dirty="0" err="1"/>
              <a:t>Н.Э.Бенк-Миккельсеном</a:t>
            </a:r>
            <a:r>
              <a:rPr lang="ru-RU" altLang="ru-RU" sz="2400" b="1" dirty="0"/>
              <a:t>: «</a:t>
            </a:r>
            <a:r>
              <a:rPr lang="ru-RU" altLang="ru-RU" sz="2400" b="1" i="1" dirty="0"/>
              <a:t>Эти люди должны иметь возможность вести жизнь, которая была бы как можно более нормальной».</a:t>
            </a:r>
            <a:endParaRPr lang="ru-RU" altLang="ru-RU" sz="2400" b="1" dirty="0"/>
          </a:p>
          <a:p>
            <a:endParaRPr lang="ru-RU" altLang="ru-RU" sz="2400" b="1" dirty="0"/>
          </a:p>
          <a:p>
            <a:r>
              <a:rPr lang="ru-RU" altLang="ru-RU" sz="2400" b="1" dirty="0"/>
              <a:t>Принцип «нормализации» - </a:t>
            </a:r>
            <a:r>
              <a:rPr lang="ru-RU" altLang="ru-RU" sz="2400" dirty="0"/>
              <a:t>нормативный ориентационный принцип социального и педагогического формирования социальных и жизненных условий для людей с ограниченными возможностями (первоначально – для людей с умственной отсталостью).</a:t>
            </a:r>
            <a:endParaRPr lang="ru-RU" altLang="ru-RU" sz="2400" b="1" dirty="0"/>
          </a:p>
          <a:p>
            <a:pPr marL="0" indent="0" rtl="0">
              <a:buNone/>
            </a:pPr>
            <a:endParaRPr lang="ru-RU" b="1" dirty="0"/>
          </a:p>
          <a:p>
            <a:pPr rtl="0"/>
            <a:endParaRPr lang="ru-RU" dirty="0"/>
          </a:p>
          <a:p>
            <a:pPr marL="0" indent="0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b="1" dirty="0"/>
              <a:t>Этапы: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220E7F-EDC9-4ED9-BC0B-41C6FB174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«романтический» этап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(конец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–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половина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 в реформаторской педагогике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(вторая половина 19 в. – первая половина 20 в.)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социально-правовой этап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 – 90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ХХ в.)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«инклюзия без границ»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(90-е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ХХ в. – середина 2000-х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ХХ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в.)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 разумного прагматизма или здравого смысла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2008 г.  - настоящее время)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CE775-AB44-4356-885E-EAC7F5B3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Ключевые идеи современной инклюзии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450F02-28AE-4818-82D5-1D38E6283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 – дорогостоящий социально-образовательный проект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 система образования, имея собственные сложные задачи качественного образования  основного контингента обычных детей и подростков,  не может беспредельно модифицировать образовательные условия в соответствии с многообразными видами, формами и сочетаниями  нарушений и отклонений в развитии детей  без ущерба для решения общеобразовательных задач в отношении обычных детей. 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не все дети с особыми образовательными потребностями в состоянии обучаться в условиях инклюзии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 может иметь самые разнообразные организационные формы ( экстернальная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интернальная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инклюзия и интеграция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0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885F5-A24F-4F9C-9DFF-3B63FE3F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Ключевые идеи современной инклюзии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D5ACA-4567-4A13-988B-10A63874B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 и дальнейшее развитие системы специального образования для нуждающихся в ней детей; использование ее потенциала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 спектра функций для дальнейшего развития инклюзии и системы образования в целом.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(первые 3 года жизни) коррекционно-развивающая работа, доступная каждому нуждающемуся в этом ребенку как условие перспективной возможности интеграции или инклюзии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реальности, в которой инклюзивное образование – не самоцель,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обеспечение права каждого ребенка с ООП  на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образование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инклюзивное обучение охватывает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некоторую часть детей с особыми образовательными потребностями, для которой инклюзивные условия являются комфортными и соразмерными их возможностям и потребностям.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1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0556E-39E6-42EB-B1C5-A01B374C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Современные тренды: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C472E-6214-4D76-AAEC-7C50B61D6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В инклюзивных классах обучаются дети с легкими формами нарушений и отклонений в развитии, получившие качественное коррекционно-развивающее сопровождение в раннем (первые 3 года жизни) и дошкольном возрасте. (образовательная инклюзия)</a:t>
            </a:r>
          </a:p>
          <a:p>
            <a:r>
              <a:rPr lang="ru-RU" sz="2000" dirty="0"/>
              <a:t>Постоянный рост числа интегрированных классов в массовых школах, где обучаются дети по адаптированным образовательным программам в пролонгированные сроки. С ними работают учителя-дефектологи. (социальная инклюзия). </a:t>
            </a:r>
          </a:p>
          <a:p>
            <a:r>
              <a:rPr lang="ru-RU" sz="2000" dirty="0"/>
              <a:t>Специальные (коррекционные) образовательные учреждения работают и как ресурсные центры по инклюзивному образованию, и как многопрофильные образовательные учреждения для детей с ООП любой категории.</a:t>
            </a:r>
          </a:p>
          <a:p>
            <a:r>
              <a:rPr lang="ru-RU" sz="2000" dirty="0"/>
              <a:t>Смещение акцентов с образовательной на социальную инклюзию и интеграцию в системе образования и социальной поддержки. (</a:t>
            </a:r>
            <a:r>
              <a:rPr lang="ru-RU" sz="2000" dirty="0" err="1"/>
              <a:t>напр.:центры</a:t>
            </a:r>
            <a:r>
              <a:rPr lang="ru-RU" sz="2000" dirty="0"/>
              <a:t> дневного пребывания, сопровождаемое проживание и др.).</a:t>
            </a:r>
          </a:p>
        </p:txBody>
      </p:sp>
    </p:spTree>
    <p:extLst>
      <p:ext uri="{BB962C8B-B14F-4D97-AF65-F5344CB8AC3E}">
        <p14:creationId xmlns:p14="http://schemas.microsoft.com/office/powerpoint/2010/main" val="29007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C2FB3-591E-48CA-8170-0704A026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Благодарю за внимание.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F481ED-AB8D-4681-A4FA-57A9F2121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643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85</TotalTime>
  <Words>517</Words>
  <Application>Microsoft Office PowerPoint</Application>
  <PresentationFormat>Произвольный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Euphemia</vt:lpstr>
      <vt:lpstr>Times New Roman</vt:lpstr>
      <vt:lpstr>Безмятежность 16 х 9</vt:lpstr>
      <vt:lpstr>ИНКЛЮЗИЯ: СОВРЕМЕННЫЕ ТРЕНДЫ</vt:lpstr>
      <vt:lpstr>Современной инклюзии – 60 лет</vt:lpstr>
      <vt:lpstr>Этапы:</vt:lpstr>
      <vt:lpstr>Ключевые идеи современной инклюзии</vt:lpstr>
      <vt:lpstr>Ключевые идеи современной инклюзии</vt:lpstr>
      <vt:lpstr>Современные тренды:</vt:lpstr>
      <vt:lpstr>Благодарю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ИНКЛЮЗИЯ: СОВРЕМЕННЫЕ ТРЕНДЫ</dc:title>
  <dc:creator>Назарова Наталия Михайловна</dc:creator>
  <cp:lastModifiedBy>aser</cp:lastModifiedBy>
  <cp:revision>17</cp:revision>
  <dcterms:created xsi:type="dcterms:W3CDTF">2020-11-07T16:23:47Z</dcterms:created>
  <dcterms:modified xsi:type="dcterms:W3CDTF">2020-11-10T06:02:31Z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