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4948A-48EF-4242-9425-98EB9D7B16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08577F-2242-440D-8073-8FFD6582D23F}">
      <dgm:prSet phldrT="[Текст]" custT="1"/>
      <dgm:spPr/>
      <dgm:t>
        <a:bodyPr/>
        <a:lstStyle/>
        <a:p>
          <a:r>
            <a:rPr lang="ru-RU" sz="2400" dirty="0" smtClean="0"/>
            <a:t>Воспитанники МБОУ «ВСШИ»</a:t>
          </a:r>
          <a:endParaRPr lang="ru-RU" sz="2400" dirty="0"/>
        </a:p>
      </dgm:t>
    </dgm:pt>
    <dgm:pt modelId="{891FBC97-2638-4ADD-85D5-BF3A2ECEF207}" type="parTrans" cxnId="{F11F60FB-69EC-4499-BF10-05CAD9C7006E}">
      <dgm:prSet/>
      <dgm:spPr/>
      <dgm:t>
        <a:bodyPr/>
        <a:lstStyle/>
        <a:p>
          <a:endParaRPr lang="ru-RU" sz="2400"/>
        </a:p>
      </dgm:t>
    </dgm:pt>
    <dgm:pt modelId="{4E32F204-D544-4019-BF2E-C60B4F949BF6}" type="sibTrans" cxnId="{F11F60FB-69EC-4499-BF10-05CAD9C7006E}">
      <dgm:prSet/>
      <dgm:spPr/>
      <dgm:t>
        <a:bodyPr/>
        <a:lstStyle/>
        <a:p>
          <a:endParaRPr lang="ru-RU" sz="2400"/>
        </a:p>
      </dgm:t>
    </dgm:pt>
    <dgm:pt modelId="{DEF40CD9-88DC-4105-ABD7-9A2E17628D9D}">
      <dgm:prSet phldrT="[Текст]" custT="1"/>
      <dgm:spPr/>
      <dgm:t>
        <a:bodyPr/>
        <a:lstStyle/>
        <a:p>
          <a:r>
            <a:rPr lang="ru-RU" sz="2400" dirty="0" smtClean="0"/>
            <a:t>Режим дня</a:t>
          </a:r>
          <a:endParaRPr lang="ru-RU" sz="2400" dirty="0"/>
        </a:p>
      </dgm:t>
    </dgm:pt>
    <dgm:pt modelId="{CBACD092-9A1A-4DD7-B417-5E360811ADA5}" type="parTrans" cxnId="{57279D35-D5DB-48B7-B5F3-EC4C1EBCB7D4}">
      <dgm:prSet/>
      <dgm:spPr/>
      <dgm:t>
        <a:bodyPr/>
        <a:lstStyle/>
        <a:p>
          <a:endParaRPr lang="ru-RU" sz="2400"/>
        </a:p>
      </dgm:t>
    </dgm:pt>
    <dgm:pt modelId="{28B03CFA-16D3-4A6A-B2FF-284B4EFACAA1}" type="sibTrans" cxnId="{57279D35-D5DB-48B7-B5F3-EC4C1EBCB7D4}">
      <dgm:prSet/>
      <dgm:spPr/>
      <dgm:t>
        <a:bodyPr/>
        <a:lstStyle/>
        <a:p>
          <a:endParaRPr lang="ru-RU" sz="2400"/>
        </a:p>
      </dgm:t>
    </dgm:pt>
    <dgm:pt modelId="{02E0920F-40A4-4255-982D-50C4FA0A0987}">
      <dgm:prSet phldrT="[Текст]" custT="1"/>
      <dgm:spPr/>
      <dgm:t>
        <a:bodyPr/>
        <a:lstStyle/>
        <a:p>
          <a:r>
            <a:rPr lang="ru-RU" sz="2400" dirty="0" smtClean="0"/>
            <a:t>Медицин-</a:t>
          </a:r>
          <a:r>
            <a:rPr lang="ru-RU" sz="2400" dirty="0" err="1" smtClean="0"/>
            <a:t>ский</a:t>
          </a:r>
          <a:r>
            <a:rPr lang="ru-RU" sz="2400" dirty="0" smtClean="0"/>
            <a:t> блок</a:t>
          </a:r>
          <a:endParaRPr lang="ru-RU" sz="2400" dirty="0"/>
        </a:p>
      </dgm:t>
    </dgm:pt>
    <dgm:pt modelId="{AED4093E-D444-4241-95F5-C9F321DDD2A4}" type="parTrans" cxnId="{9BA97021-C52E-43AD-9446-0961146B4418}">
      <dgm:prSet/>
      <dgm:spPr/>
      <dgm:t>
        <a:bodyPr/>
        <a:lstStyle/>
        <a:p>
          <a:endParaRPr lang="ru-RU" sz="2400"/>
        </a:p>
      </dgm:t>
    </dgm:pt>
    <dgm:pt modelId="{885DEE32-FDED-412A-BE37-07DC9E325A46}" type="sibTrans" cxnId="{9BA97021-C52E-43AD-9446-0961146B4418}">
      <dgm:prSet/>
      <dgm:spPr/>
      <dgm:t>
        <a:bodyPr/>
        <a:lstStyle/>
        <a:p>
          <a:endParaRPr lang="ru-RU" sz="2400"/>
        </a:p>
      </dgm:t>
    </dgm:pt>
    <dgm:pt modelId="{CCD41C25-8CF1-4EDE-B6D0-49273C3050D3}">
      <dgm:prSet phldrT="[Текст]" custT="1"/>
      <dgm:spPr/>
      <dgm:t>
        <a:bodyPr/>
        <a:lstStyle/>
        <a:p>
          <a:r>
            <a:rPr lang="ru-RU" sz="2400" dirty="0" err="1" smtClean="0"/>
            <a:t>Образова</a:t>
          </a:r>
          <a:r>
            <a:rPr lang="ru-RU" sz="2400" dirty="0" smtClean="0"/>
            <a:t>-тельное </a:t>
          </a:r>
          <a:r>
            <a:rPr lang="ru-RU" sz="2400" dirty="0" err="1" smtClean="0"/>
            <a:t>простран-ство</a:t>
          </a:r>
          <a:endParaRPr lang="ru-RU" sz="2400" dirty="0"/>
        </a:p>
      </dgm:t>
    </dgm:pt>
    <dgm:pt modelId="{8C39EDE3-434E-4B60-9341-51C98A58A014}" type="parTrans" cxnId="{2DE1693B-C6C7-4AAA-82A3-90DC0A3D8AE6}">
      <dgm:prSet/>
      <dgm:spPr/>
      <dgm:t>
        <a:bodyPr/>
        <a:lstStyle/>
        <a:p>
          <a:endParaRPr lang="ru-RU" sz="2400"/>
        </a:p>
      </dgm:t>
    </dgm:pt>
    <dgm:pt modelId="{9971C76F-A727-4B99-BF0A-ACEB6B93084A}" type="sibTrans" cxnId="{2DE1693B-C6C7-4AAA-82A3-90DC0A3D8AE6}">
      <dgm:prSet/>
      <dgm:spPr/>
      <dgm:t>
        <a:bodyPr/>
        <a:lstStyle/>
        <a:p>
          <a:endParaRPr lang="ru-RU" sz="2400"/>
        </a:p>
      </dgm:t>
    </dgm:pt>
    <dgm:pt modelId="{5BB21795-BF22-4CE6-B1AF-7AE00383E614}">
      <dgm:prSet phldrT="[Текст]" custT="1"/>
      <dgm:spPr/>
      <dgm:t>
        <a:bodyPr/>
        <a:lstStyle/>
        <a:p>
          <a:r>
            <a:rPr lang="ru-RU" sz="2400" dirty="0" smtClean="0"/>
            <a:t>Клуб «Бабушка на час»</a:t>
          </a:r>
          <a:endParaRPr lang="ru-RU" sz="2400" dirty="0"/>
        </a:p>
      </dgm:t>
    </dgm:pt>
    <dgm:pt modelId="{B35A13DF-7723-40CE-A78D-5C6CFB53C487}" type="parTrans" cxnId="{1F984F94-2E54-4736-B0D5-346C843CB4BD}">
      <dgm:prSet/>
      <dgm:spPr/>
      <dgm:t>
        <a:bodyPr/>
        <a:lstStyle/>
        <a:p>
          <a:endParaRPr lang="ru-RU" sz="2400"/>
        </a:p>
      </dgm:t>
    </dgm:pt>
    <dgm:pt modelId="{E318960F-6741-4066-AD86-B9A9201A3FB1}" type="sibTrans" cxnId="{1F984F94-2E54-4736-B0D5-346C843CB4BD}">
      <dgm:prSet/>
      <dgm:spPr/>
      <dgm:t>
        <a:bodyPr/>
        <a:lstStyle/>
        <a:p>
          <a:endParaRPr lang="ru-RU" sz="2400"/>
        </a:p>
      </dgm:t>
    </dgm:pt>
    <dgm:pt modelId="{2BFFDF33-98C1-43B4-A156-1AB42DDB67B5}">
      <dgm:prSet phldrT="[Текст]" custT="1"/>
      <dgm:spPr/>
      <dgm:t>
        <a:bodyPr/>
        <a:lstStyle/>
        <a:p>
          <a:r>
            <a:rPr lang="ru-RU" sz="2400" dirty="0" smtClean="0"/>
            <a:t>Общение «педагог-ребенок»</a:t>
          </a:r>
          <a:endParaRPr lang="ru-RU" sz="2400" dirty="0"/>
        </a:p>
      </dgm:t>
    </dgm:pt>
    <dgm:pt modelId="{60826E80-FBF0-44B8-96DE-61D21D55FAC3}" type="parTrans" cxnId="{C5AFC693-CD5F-415A-A07F-89A4E6CE57B6}">
      <dgm:prSet/>
      <dgm:spPr/>
      <dgm:t>
        <a:bodyPr/>
        <a:lstStyle/>
        <a:p>
          <a:endParaRPr lang="ru-RU" sz="2400"/>
        </a:p>
      </dgm:t>
    </dgm:pt>
    <dgm:pt modelId="{EC372D4D-1224-4D92-87F1-3CB0CC2E7B14}" type="sibTrans" cxnId="{C5AFC693-CD5F-415A-A07F-89A4E6CE57B6}">
      <dgm:prSet/>
      <dgm:spPr/>
      <dgm:t>
        <a:bodyPr/>
        <a:lstStyle/>
        <a:p>
          <a:endParaRPr lang="ru-RU" sz="2400"/>
        </a:p>
      </dgm:t>
    </dgm:pt>
    <dgm:pt modelId="{CF4A5877-21AF-431C-A072-A5FB6CDB9C9D}">
      <dgm:prSet phldrT="[Текст]" custT="1"/>
      <dgm:spPr/>
      <dgm:t>
        <a:bodyPr/>
        <a:lstStyle/>
        <a:p>
          <a:r>
            <a:rPr lang="ru-RU" sz="2400" dirty="0" smtClean="0"/>
            <a:t>Родитель-</a:t>
          </a:r>
          <a:r>
            <a:rPr lang="ru-RU" sz="2400" dirty="0" err="1" smtClean="0"/>
            <a:t>ское</a:t>
          </a:r>
          <a:r>
            <a:rPr lang="ru-RU" sz="2400" dirty="0" smtClean="0"/>
            <a:t> </a:t>
          </a:r>
          <a:r>
            <a:rPr lang="ru-RU" sz="2400" dirty="0" err="1" smtClean="0"/>
            <a:t>сообще-ство</a:t>
          </a:r>
          <a:endParaRPr lang="ru-RU" sz="2400" dirty="0"/>
        </a:p>
      </dgm:t>
    </dgm:pt>
    <dgm:pt modelId="{2DAA7133-D3B9-4E8D-AFFE-C0AB03F640AC}" type="parTrans" cxnId="{780BA833-5A11-43E1-9987-E3BA7930C82C}">
      <dgm:prSet/>
      <dgm:spPr/>
      <dgm:t>
        <a:bodyPr/>
        <a:lstStyle/>
        <a:p>
          <a:endParaRPr lang="ru-RU" sz="2400"/>
        </a:p>
      </dgm:t>
    </dgm:pt>
    <dgm:pt modelId="{834363D1-91E4-4674-A335-E7D6156EE1CC}" type="sibTrans" cxnId="{780BA833-5A11-43E1-9987-E3BA7930C82C}">
      <dgm:prSet/>
      <dgm:spPr/>
      <dgm:t>
        <a:bodyPr/>
        <a:lstStyle/>
        <a:p>
          <a:endParaRPr lang="ru-RU" sz="2400"/>
        </a:p>
      </dgm:t>
    </dgm:pt>
    <dgm:pt modelId="{592F4303-1FE5-4AF1-AE04-FF666D0B8AE3}" type="pres">
      <dgm:prSet presAssocID="{5B64948A-48EF-4242-9425-98EB9D7B16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E2C34-1EA2-4E02-BB84-AEFBA7394791}" type="pres">
      <dgm:prSet presAssocID="{E208577F-2242-440D-8073-8FFD6582D23F}" presName="centerShape" presStyleLbl="node0" presStyleIdx="0" presStyleCnt="1" custScaleX="116352" custScaleY="114930" custLinFactNeighborX="0" custLinFactNeighborY="-2758"/>
      <dgm:spPr/>
      <dgm:t>
        <a:bodyPr/>
        <a:lstStyle/>
        <a:p>
          <a:endParaRPr lang="ru-RU"/>
        </a:p>
      </dgm:t>
    </dgm:pt>
    <dgm:pt modelId="{1080C676-230A-4DE7-BA42-64A779BF9FA4}" type="pres">
      <dgm:prSet presAssocID="{CBACD092-9A1A-4DD7-B417-5E360811ADA5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3E9D5D03-15C1-4EAC-A8A4-669B3AB2BE31}" type="pres">
      <dgm:prSet presAssocID="{DEF40CD9-88DC-4105-ABD7-9A2E17628D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1676C-7DC3-4CEE-826A-EA1EF72C9F90}" type="pres">
      <dgm:prSet presAssocID="{AED4093E-D444-4241-95F5-C9F321DDD2A4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041C1EEF-9B37-4815-AE6D-D075652BA3E4}" type="pres">
      <dgm:prSet presAssocID="{02E0920F-40A4-4255-982D-50C4FA0A09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89BB8-4853-4800-ACF8-EDF1147AFE85}" type="pres">
      <dgm:prSet presAssocID="{8C39EDE3-434E-4B60-9341-51C98A58A014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B7791898-3022-49B5-8A44-C5A7642B0868}" type="pres">
      <dgm:prSet presAssocID="{CCD41C25-8CF1-4EDE-B6D0-49273C3050D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7C154-2214-432E-868E-3C3C65554AE7}" type="pres">
      <dgm:prSet presAssocID="{60826E80-FBF0-44B8-96DE-61D21D55FAC3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A463F470-722C-443D-A9AD-0B44DA94CDB5}" type="pres">
      <dgm:prSet presAssocID="{2BFFDF33-98C1-43B4-A156-1AB42DDB67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59505-CC10-4752-8BB7-704D48EBC6E9}" type="pres">
      <dgm:prSet presAssocID="{2DAA7133-D3B9-4E8D-AFFE-C0AB03F640AC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10DDEE16-95D1-45EE-9B8A-8973BE4215A8}" type="pres">
      <dgm:prSet presAssocID="{CF4A5877-21AF-431C-A072-A5FB6CDB9C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20A22-D6C4-4C4A-A71E-6AAA8A02148D}" type="pres">
      <dgm:prSet presAssocID="{B35A13DF-7723-40CE-A78D-5C6CFB53C487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03C0B2DA-B3AF-4352-8815-FE571628A242}" type="pres">
      <dgm:prSet presAssocID="{5BB21795-BF22-4CE6-B1AF-7AE00383E61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1693B-C6C7-4AAA-82A3-90DC0A3D8AE6}" srcId="{E208577F-2242-440D-8073-8FFD6582D23F}" destId="{CCD41C25-8CF1-4EDE-B6D0-49273C3050D3}" srcOrd="2" destOrd="0" parTransId="{8C39EDE3-434E-4B60-9341-51C98A58A014}" sibTransId="{9971C76F-A727-4B99-BF0A-ACEB6B93084A}"/>
    <dgm:cxn modelId="{780BA833-5A11-43E1-9987-E3BA7930C82C}" srcId="{E208577F-2242-440D-8073-8FFD6582D23F}" destId="{CF4A5877-21AF-431C-A072-A5FB6CDB9C9D}" srcOrd="4" destOrd="0" parTransId="{2DAA7133-D3B9-4E8D-AFFE-C0AB03F640AC}" sibTransId="{834363D1-91E4-4674-A335-E7D6156EE1CC}"/>
    <dgm:cxn modelId="{ACF9669D-3DD0-4EEA-986E-4F0DC67DD3CB}" type="presOf" srcId="{5B64948A-48EF-4242-9425-98EB9D7B1691}" destId="{592F4303-1FE5-4AF1-AE04-FF666D0B8AE3}" srcOrd="0" destOrd="0" presId="urn:microsoft.com/office/officeart/2005/8/layout/radial4"/>
    <dgm:cxn modelId="{44A05AAE-877D-4A7A-8D80-406F842C3EAE}" type="presOf" srcId="{CF4A5877-21AF-431C-A072-A5FB6CDB9C9D}" destId="{10DDEE16-95D1-45EE-9B8A-8973BE4215A8}" srcOrd="0" destOrd="0" presId="urn:microsoft.com/office/officeart/2005/8/layout/radial4"/>
    <dgm:cxn modelId="{1F984F94-2E54-4736-B0D5-346C843CB4BD}" srcId="{E208577F-2242-440D-8073-8FFD6582D23F}" destId="{5BB21795-BF22-4CE6-B1AF-7AE00383E614}" srcOrd="5" destOrd="0" parTransId="{B35A13DF-7723-40CE-A78D-5C6CFB53C487}" sibTransId="{E318960F-6741-4066-AD86-B9A9201A3FB1}"/>
    <dgm:cxn modelId="{0A73525D-095E-4567-B228-FB8AD3316D7E}" type="presOf" srcId="{8C39EDE3-434E-4B60-9341-51C98A58A014}" destId="{A4689BB8-4853-4800-ACF8-EDF1147AFE85}" srcOrd="0" destOrd="0" presId="urn:microsoft.com/office/officeart/2005/8/layout/radial4"/>
    <dgm:cxn modelId="{AFE3F88A-EF92-45F8-B9FB-68B137D2CFEB}" type="presOf" srcId="{CBACD092-9A1A-4DD7-B417-5E360811ADA5}" destId="{1080C676-230A-4DE7-BA42-64A779BF9FA4}" srcOrd="0" destOrd="0" presId="urn:microsoft.com/office/officeart/2005/8/layout/radial4"/>
    <dgm:cxn modelId="{2E871F73-7B27-428E-9FE6-57AC8E6969DE}" type="presOf" srcId="{2DAA7133-D3B9-4E8D-AFFE-C0AB03F640AC}" destId="{3AB59505-CC10-4752-8BB7-704D48EBC6E9}" srcOrd="0" destOrd="0" presId="urn:microsoft.com/office/officeart/2005/8/layout/radial4"/>
    <dgm:cxn modelId="{57279D35-D5DB-48B7-B5F3-EC4C1EBCB7D4}" srcId="{E208577F-2242-440D-8073-8FFD6582D23F}" destId="{DEF40CD9-88DC-4105-ABD7-9A2E17628D9D}" srcOrd="0" destOrd="0" parTransId="{CBACD092-9A1A-4DD7-B417-5E360811ADA5}" sibTransId="{28B03CFA-16D3-4A6A-B2FF-284B4EFACAA1}"/>
    <dgm:cxn modelId="{C23B1A8A-F536-4FA1-85F4-CED82807DEB2}" type="presOf" srcId="{AED4093E-D444-4241-95F5-C9F321DDD2A4}" destId="{8D41676C-7DC3-4CEE-826A-EA1EF72C9F90}" srcOrd="0" destOrd="0" presId="urn:microsoft.com/office/officeart/2005/8/layout/radial4"/>
    <dgm:cxn modelId="{A63955D5-CC7B-40FF-98AE-9897EC07868E}" type="presOf" srcId="{E208577F-2242-440D-8073-8FFD6582D23F}" destId="{59AE2C34-1EA2-4E02-BB84-AEFBA7394791}" srcOrd="0" destOrd="0" presId="urn:microsoft.com/office/officeart/2005/8/layout/radial4"/>
    <dgm:cxn modelId="{F11F60FB-69EC-4499-BF10-05CAD9C7006E}" srcId="{5B64948A-48EF-4242-9425-98EB9D7B1691}" destId="{E208577F-2242-440D-8073-8FFD6582D23F}" srcOrd="0" destOrd="0" parTransId="{891FBC97-2638-4ADD-85D5-BF3A2ECEF207}" sibTransId="{4E32F204-D544-4019-BF2E-C60B4F949BF6}"/>
    <dgm:cxn modelId="{9BA97021-C52E-43AD-9446-0961146B4418}" srcId="{E208577F-2242-440D-8073-8FFD6582D23F}" destId="{02E0920F-40A4-4255-982D-50C4FA0A0987}" srcOrd="1" destOrd="0" parTransId="{AED4093E-D444-4241-95F5-C9F321DDD2A4}" sibTransId="{885DEE32-FDED-412A-BE37-07DC9E325A46}"/>
    <dgm:cxn modelId="{2D46D308-C5E0-4BC7-9BBB-1DC161DCCC40}" type="presOf" srcId="{2BFFDF33-98C1-43B4-A156-1AB42DDB67B5}" destId="{A463F470-722C-443D-A9AD-0B44DA94CDB5}" srcOrd="0" destOrd="0" presId="urn:microsoft.com/office/officeart/2005/8/layout/radial4"/>
    <dgm:cxn modelId="{9A1A68C7-E9B6-4198-AD19-C87C07255A5A}" type="presOf" srcId="{B35A13DF-7723-40CE-A78D-5C6CFB53C487}" destId="{1C120A22-D6C4-4C4A-A71E-6AAA8A02148D}" srcOrd="0" destOrd="0" presId="urn:microsoft.com/office/officeart/2005/8/layout/radial4"/>
    <dgm:cxn modelId="{081614A9-9675-408F-A85C-CB21FC0A9A07}" type="presOf" srcId="{CCD41C25-8CF1-4EDE-B6D0-49273C3050D3}" destId="{B7791898-3022-49B5-8A44-C5A7642B0868}" srcOrd="0" destOrd="0" presId="urn:microsoft.com/office/officeart/2005/8/layout/radial4"/>
    <dgm:cxn modelId="{D43F1964-02F0-479F-A127-86470D455465}" type="presOf" srcId="{60826E80-FBF0-44B8-96DE-61D21D55FAC3}" destId="{E2D7C154-2214-432E-868E-3C3C65554AE7}" srcOrd="0" destOrd="0" presId="urn:microsoft.com/office/officeart/2005/8/layout/radial4"/>
    <dgm:cxn modelId="{4D98D84F-C09A-4AF7-83CB-164A60E76ECD}" type="presOf" srcId="{DEF40CD9-88DC-4105-ABD7-9A2E17628D9D}" destId="{3E9D5D03-15C1-4EAC-A8A4-669B3AB2BE31}" srcOrd="0" destOrd="0" presId="urn:microsoft.com/office/officeart/2005/8/layout/radial4"/>
    <dgm:cxn modelId="{A54C079A-477B-434D-9897-DF8742F9513D}" type="presOf" srcId="{5BB21795-BF22-4CE6-B1AF-7AE00383E614}" destId="{03C0B2DA-B3AF-4352-8815-FE571628A242}" srcOrd="0" destOrd="0" presId="urn:microsoft.com/office/officeart/2005/8/layout/radial4"/>
    <dgm:cxn modelId="{C5AFC693-CD5F-415A-A07F-89A4E6CE57B6}" srcId="{E208577F-2242-440D-8073-8FFD6582D23F}" destId="{2BFFDF33-98C1-43B4-A156-1AB42DDB67B5}" srcOrd="3" destOrd="0" parTransId="{60826E80-FBF0-44B8-96DE-61D21D55FAC3}" sibTransId="{EC372D4D-1224-4D92-87F1-3CB0CC2E7B14}"/>
    <dgm:cxn modelId="{A51BCD1C-A767-45BC-8540-66C475E319F4}" type="presOf" srcId="{02E0920F-40A4-4255-982D-50C4FA0A0987}" destId="{041C1EEF-9B37-4815-AE6D-D075652BA3E4}" srcOrd="0" destOrd="0" presId="urn:microsoft.com/office/officeart/2005/8/layout/radial4"/>
    <dgm:cxn modelId="{D4D4B461-6903-4C6A-837C-F1B630B2AAE6}" type="presParOf" srcId="{592F4303-1FE5-4AF1-AE04-FF666D0B8AE3}" destId="{59AE2C34-1EA2-4E02-BB84-AEFBA7394791}" srcOrd="0" destOrd="0" presId="urn:microsoft.com/office/officeart/2005/8/layout/radial4"/>
    <dgm:cxn modelId="{6EAC6E24-50CC-46FF-8BAF-A1A82FA2B036}" type="presParOf" srcId="{592F4303-1FE5-4AF1-AE04-FF666D0B8AE3}" destId="{1080C676-230A-4DE7-BA42-64A779BF9FA4}" srcOrd="1" destOrd="0" presId="urn:microsoft.com/office/officeart/2005/8/layout/radial4"/>
    <dgm:cxn modelId="{E973C4C5-F536-4DE5-8096-FD944975E599}" type="presParOf" srcId="{592F4303-1FE5-4AF1-AE04-FF666D0B8AE3}" destId="{3E9D5D03-15C1-4EAC-A8A4-669B3AB2BE31}" srcOrd="2" destOrd="0" presId="urn:microsoft.com/office/officeart/2005/8/layout/radial4"/>
    <dgm:cxn modelId="{DE7FD049-7641-4840-98C1-D9794749EDDC}" type="presParOf" srcId="{592F4303-1FE5-4AF1-AE04-FF666D0B8AE3}" destId="{8D41676C-7DC3-4CEE-826A-EA1EF72C9F90}" srcOrd="3" destOrd="0" presId="urn:microsoft.com/office/officeart/2005/8/layout/radial4"/>
    <dgm:cxn modelId="{9DB20EFF-36D0-4EEF-91AE-9F33277364DE}" type="presParOf" srcId="{592F4303-1FE5-4AF1-AE04-FF666D0B8AE3}" destId="{041C1EEF-9B37-4815-AE6D-D075652BA3E4}" srcOrd="4" destOrd="0" presId="urn:microsoft.com/office/officeart/2005/8/layout/radial4"/>
    <dgm:cxn modelId="{98F75CB0-9730-46E1-AFF9-27A6F31C2B2B}" type="presParOf" srcId="{592F4303-1FE5-4AF1-AE04-FF666D0B8AE3}" destId="{A4689BB8-4853-4800-ACF8-EDF1147AFE85}" srcOrd="5" destOrd="0" presId="urn:microsoft.com/office/officeart/2005/8/layout/radial4"/>
    <dgm:cxn modelId="{D8349C88-F2F1-4362-B7AD-B9C4B6CC8C4C}" type="presParOf" srcId="{592F4303-1FE5-4AF1-AE04-FF666D0B8AE3}" destId="{B7791898-3022-49B5-8A44-C5A7642B0868}" srcOrd="6" destOrd="0" presId="urn:microsoft.com/office/officeart/2005/8/layout/radial4"/>
    <dgm:cxn modelId="{39131B08-DD2D-4D85-B86A-C73249185967}" type="presParOf" srcId="{592F4303-1FE5-4AF1-AE04-FF666D0B8AE3}" destId="{E2D7C154-2214-432E-868E-3C3C65554AE7}" srcOrd="7" destOrd="0" presId="urn:microsoft.com/office/officeart/2005/8/layout/radial4"/>
    <dgm:cxn modelId="{B8A3B05E-C330-4ADE-ABAB-BD2475221A57}" type="presParOf" srcId="{592F4303-1FE5-4AF1-AE04-FF666D0B8AE3}" destId="{A463F470-722C-443D-A9AD-0B44DA94CDB5}" srcOrd="8" destOrd="0" presId="urn:microsoft.com/office/officeart/2005/8/layout/radial4"/>
    <dgm:cxn modelId="{CE1FD07C-DCAD-4FDF-8205-F6260A02E419}" type="presParOf" srcId="{592F4303-1FE5-4AF1-AE04-FF666D0B8AE3}" destId="{3AB59505-CC10-4752-8BB7-704D48EBC6E9}" srcOrd="9" destOrd="0" presId="urn:microsoft.com/office/officeart/2005/8/layout/radial4"/>
    <dgm:cxn modelId="{B97A65EE-937D-4836-9479-6874315674C3}" type="presParOf" srcId="{592F4303-1FE5-4AF1-AE04-FF666D0B8AE3}" destId="{10DDEE16-95D1-45EE-9B8A-8973BE4215A8}" srcOrd="10" destOrd="0" presId="urn:microsoft.com/office/officeart/2005/8/layout/radial4"/>
    <dgm:cxn modelId="{D785E393-A708-499A-AB5A-0490911C3013}" type="presParOf" srcId="{592F4303-1FE5-4AF1-AE04-FF666D0B8AE3}" destId="{1C120A22-D6C4-4C4A-A71E-6AAA8A02148D}" srcOrd="11" destOrd="0" presId="urn:microsoft.com/office/officeart/2005/8/layout/radial4"/>
    <dgm:cxn modelId="{24ADFD91-1328-49EF-A146-63395D3BDDAD}" type="presParOf" srcId="{592F4303-1FE5-4AF1-AE04-FF666D0B8AE3}" destId="{03C0B2DA-B3AF-4352-8815-FE571628A24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2C34-1EA2-4E02-BB84-AEFBA7394791}">
      <dsp:nvSpPr>
        <dsp:cNvPr id="0" name=""/>
        <dsp:cNvSpPr/>
      </dsp:nvSpPr>
      <dsp:spPr>
        <a:xfrm>
          <a:off x="3214251" y="2393808"/>
          <a:ext cx="2715496" cy="2682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Воспитанники МБОУ «ВСШИ»</a:t>
          </a:r>
          <a:endParaRPr lang="ru-RU" sz="2400" kern="1200" dirty="0"/>
        </a:p>
      </dsp:txBody>
      <dsp:txXfrm>
        <a:off x="3611926" y="2786623"/>
        <a:ext cx="1920146" cy="1896678"/>
      </dsp:txXfrm>
    </dsp:sp>
    <dsp:sp modelId="{1080C676-230A-4DE7-BA42-64A779BF9FA4}">
      <dsp:nvSpPr>
        <dsp:cNvPr id="0" name=""/>
        <dsp:cNvSpPr/>
      </dsp:nvSpPr>
      <dsp:spPr>
        <a:xfrm rot="10610566">
          <a:off x="1034220" y="3540612"/>
          <a:ext cx="2063777" cy="665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D5D03-15C1-4EAC-A8A4-669B3AB2BE31}">
      <dsp:nvSpPr>
        <dsp:cNvPr id="0" name=""/>
        <dsp:cNvSpPr/>
      </dsp:nvSpPr>
      <dsp:spPr>
        <a:xfrm>
          <a:off x="218934" y="3276539"/>
          <a:ext cx="1633704" cy="130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Режим дня</a:t>
          </a:r>
          <a:endParaRPr lang="ru-RU" sz="2400" kern="1200" dirty="0"/>
        </a:p>
      </dsp:txBody>
      <dsp:txXfrm>
        <a:off x="257214" y="3314819"/>
        <a:ext cx="1557144" cy="1230403"/>
      </dsp:txXfrm>
    </dsp:sp>
    <dsp:sp modelId="{8D41676C-7DC3-4CEE-826A-EA1EF72C9F90}">
      <dsp:nvSpPr>
        <dsp:cNvPr id="0" name=""/>
        <dsp:cNvSpPr/>
      </dsp:nvSpPr>
      <dsp:spPr>
        <a:xfrm rot="12801561">
          <a:off x="1549797" y="2057401"/>
          <a:ext cx="1958543" cy="665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C1EEF-9B37-4815-AE6D-D075652BA3E4}">
      <dsp:nvSpPr>
        <dsp:cNvPr id="0" name=""/>
        <dsp:cNvSpPr/>
      </dsp:nvSpPr>
      <dsp:spPr>
        <a:xfrm>
          <a:off x="894291" y="1198005"/>
          <a:ext cx="1633704" cy="130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Медицин-</a:t>
          </a:r>
          <a:r>
            <a:rPr lang="ru-RU" sz="2400" kern="1200" dirty="0" err="1" smtClean="0"/>
            <a:t>ский</a:t>
          </a:r>
          <a:r>
            <a:rPr lang="ru-RU" sz="2400" kern="1200" dirty="0" smtClean="0"/>
            <a:t> блок</a:t>
          </a:r>
          <a:endParaRPr lang="ru-RU" sz="2400" kern="1200" dirty="0"/>
        </a:p>
      </dsp:txBody>
      <dsp:txXfrm>
        <a:off x="932571" y="1236285"/>
        <a:ext cx="1557144" cy="1230403"/>
      </dsp:txXfrm>
    </dsp:sp>
    <dsp:sp modelId="{A4689BB8-4853-4800-ACF8-EDF1147AFE85}">
      <dsp:nvSpPr>
        <dsp:cNvPr id="0" name=""/>
        <dsp:cNvSpPr/>
      </dsp:nvSpPr>
      <dsp:spPr>
        <a:xfrm rot="15058165">
          <a:off x="2839728" y="1131389"/>
          <a:ext cx="1897894" cy="665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91898-3022-49B5-8A44-C5A7642B0868}">
      <dsp:nvSpPr>
        <dsp:cNvPr id="0" name=""/>
        <dsp:cNvSpPr/>
      </dsp:nvSpPr>
      <dsp:spPr>
        <a:xfrm>
          <a:off x="2662398" y="-86599"/>
          <a:ext cx="1633704" cy="130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Образова</a:t>
          </a:r>
          <a:r>
            <a:rPr lang="ru-RU" sz="2400" kern="1200" dirty="0" smtClean="0"/>
            <a:t>-тельное </a:t>
          </a:r>
          <a:r>
            <a:rPr lang="ru-RU" sz="2400" kern="1200" dirty="0" err="1" smtClean="0"/>
            <a:t>простран-ство</a:t>
          </a:r>
          <a:endParaRPr lang="ru-RU" sz="2400" kern="1200" dirty="0"/>
        </a:p>
      </dsp:txBody>
      <dsp:txXfrm>
        <a:off x="2700678" y="-48319"/>
        <a:ext cx="1557144" cy="1230403"/>
      </dsp:txXfrm>
    </dsp:sp>
    <dsp:sp modelId="{E2D7C154-2214-432E-868E-3C3C65554AE7}">
      <dsp:nvSpPr>
        <dsp:cNvPr id="0" name=""/>
        <dsp:cNvSpPr/>
      </dsp:nvSpPr>
      <dsp:spPr>
        <a:xfrm rot="17341835">
          <a:off x="4406376" y="1131389"/>
          <a:ext cx="1897894" cy="665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3F470-722C-443D-A9AD-0B44DA94CDB5}">
      <dsp:nvSpPr>
        <dsp:cNvPr id="0" name=""/>
        <dsp:cNvSpPr/>
      </dsp:nvSpPr>
      <dsp:spPr>
        <a:xfrm>
          <a:off x="4847897" y="-86599"/>
          <a:ext cx="1633704" cy="130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Общение «педагог-ребенок»</a:t>
          </a:r>
          <a:endParaRPr lang="ru-RU" sz="2400" kern="1200" dirty="0"/>
        </a:p>
      </dsp:txBody>
      <dsp:txXfrm>
        <a:off x="4886177" y="-48319"/>
        <a:ext cx="1557144" cy="1230403"/>
      </dsp:txXfrm>
    </dsp:sp>
    <dsp:sp modelId="{3AB59505-CC10-4752-8BB7-704D48EBC6E9}">
      <dsp:nvSpPr>
        <dsp:cNvPr id="0" name=""/>
        <dsp:cNvSpPr/>
      </dsp:nvSpPr>
      <dsp:spPr>
        <a:xfrm rot="19598439">
          <a:off x="5635659" y="2057401"/>
          <a:ext cx="1958543" cy="665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DEE16-95D1-45EE-9B8A-8973BE4215A8}">
      <dsp:nvSpPr>
        <dsp:cNvPr id="0" name=""/>
        <dsp:cNvSpPr/>
      </dsp:nvSpPr>
      <dsp:spPr>
        <a:xfrm>
          <a:off x="6616004" y="1198005"/>
          <a:ext cx="1633704" cy="130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Родитель-</a:t>
          </a:r>
          <a:r>
            <a:rPr lang="ru-RU" sz="2400" kern="1200" dirty="0" err="1" smtClean="0"/>
            <a:t>ское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сообще-ство</a:t>
          </a:r>
          <a:endParaRPr lang="ru-RU" sz="2400" kern="1200" dirty="0"/>
        </a:p>
      </dsp:txBody>
      <dsp:txXfrm>
        <a:off x="6654284" y="1236285"/>
        <a:ext cx="1557144" cy="1230403"/>
      </dsp:txXfrm>
    </dsp:sp>
    <dsp:sp modelId="{1C120A22-D6C4-4C4A-A71E-6AAA8A02148D}">
      <dsp:nvSpPr>
        <dsp:cNvPr id="0" name=""/>
        <dsp:cNvSpPr/>
      </dsp:nvSpPr>
      <dsp:spPr>
        <a:xfrm rot="189434">
          <a:off x="6046001" y="3540612"/>
          <a:ext cx="2063777" cy="665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0B2DA-B3AF-4352-8815-FE571628A242}">
      <dsp:nvSpPr>
        <dsp:cNvPr id="0" name=""/>
        <dsp:cNvSpPr/>
      </dsp:nvSpPr>
      <dsp:spPr>
        <a:xfrm>
          <a:off x="7291360" y="3276539"/>
          <a:ext cx="1633704" cy="130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Клуб «Бабушка на час»</a:t>
          </a:r>
          <a:endParaRPr lang="ru-RU" sz="2400" kern="1200" dirty="0"/>
        </a:p>
      </dsp:txBody>
      <dsp:txXfrm>
        <a:off x="7329640" y="3314819"/>
        <a:ext cx="1557144" cy="1230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3CB8-8C2B-4F66-86E8-73CAB5F54B0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887C-28FE-4A68-A683-650B770308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1206"/>
            <a:ext cx="7772400" cy="35283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Модель выходного дня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Верещагинской санаторной школе-интернате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09598"/>
            <a:ext cx="7376864" cy="1515745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Плотникова Ирина Викторовна,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</a:rPr>
              <a:t>Мокрушина Галина Сергеевна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664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Практический </a:t>
            </a:r>
            <a:r>
              <a:rPr lang="ru-RU" i="1" dirty="0"/>
              <a:t>семинар </a:t>
            </a:r>
            <a:r>
              <a:rPr lang="ru-RU" i="1" dirty="0" smtClean="0"/>
              <a:t>«</a:t>
            </a:r>
            <a:r>
              <a:rPr lang="ru-RU" i="1" dirty="0"/>
              <a:t>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психолого-педагогическое сопровождение обучающихся, находящихся на длительном лечении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4" y="4293096"/>
            <a:ext cx="2483768" cy="237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Клуб «Субботний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гость,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или Бабушка на час»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r="1721" b="1721"/>
          <a:stretch>
            <a:fillRect/>
          </a:stretch>
        </p:blipFill>
        <p:spPr bwMode="auto">
          <a:xfrm>
            <a:off x="4283968" y="1556792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Клуб «Субботний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гость,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или Бабушка на час»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3" y="1916832"/>
            <a:ext cx="4400177" cy="40770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6209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Клуб «Субботний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гость или Бабушка на час»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948495"/>
            <a:ext cx="4038888" cy="5385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8495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8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Клуб «Субботний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гость или Бабушка на час»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371950" cy="58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Клуб «Субботний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гость или Бабушка на час»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674">
            <a:off x="581263" y="1166695"/>
            <a:ext cx="3995936" cy="5327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693">
            <a:off x="4188579" y="1227310"/>
            <a:ext cx="3995936" cy="53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8679"/>
            <a:ext cx="8229600" cy="850106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i="1" dirty="0" smtClean="0"/>
              <a:t>Сегодня стало очевидным, что надо управлять не  личностью, а процессом ее развития!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7270"/>
            <a:ext cx="86868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Специфика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Верещагинской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санаторной школы – интерната для детей, нуждающихся в длительном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лечении: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Круглосуточное пребывание </a:t>
            </a:r>
            <a:r>
              <a:rPr lang="ru-RU" sz="2800" dirty="0"/>
              <a:t>детей с целью разобщения контакта с </a:t>
            </a:r>
            <a:r>
              <a:rPr lang="ru-RU" sz="2800" dirty="0" err="1"/>
              <a:t>тубинфицированными</a:t>
            </a:r>
            <a:r>
              <a:rPr lang="ru-RU" sz="2800" dirty="0"/>
              <a:t> </a:t>
            </a:r>
            <a:r>
              <a:rPr lang="ru-RU" sz="2800" dirty="0" smtClean="0"/>
              <a:t>родственниками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Проведение </a:t>
            </a:r>
            <a:r>
              <a:rPr lang="ru-RU" sz="2800" dirty="0"/>
              <a:t>медицинских мероприятий, направленных на </a:t>
            </a:r>
            <a:r>
              <a:rPr lang="ru-RU" sz="2800" dirty="0" smtClean="0"/>
              <a:t>профилактику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болезней </a:t>
            </a:r>
            <a:r>
              <a:rPr lang="ru-RU" sz="2800" dirty="0"/>
              <a:t>органов </a:t>
            </a:r>
            <a:r>
              <a:rPr lang="ru-RU" sz="2800" dirty="0" smtClean="0"/>
              <a:t>дыхания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Осуществление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образовательной деятельности </a:t>
            </a:r>
            <a:endParaRPr lang="ru-RU" sz="2800" dirty="0"/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75956"/>
            <a:ext cx="3650298" cy="2281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360" y="35527"/>
            <a:ext cx="5364088" cy="1822703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создание оптимальных условий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для успешной социализации детей, находящихся длительное время на лечении вне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семьи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848" y="2132856"/>
            <a:ext cx="8229600" cy="4481096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/>
              <a:t>Разработать и апробировать Модель выходного дня в условиях школы-интерната. </a:t>
            </a:r>
            <a:r>
              <a:rPr lang="ru-RU" sz="2400" dirty="0" smtClean="0"/>
              <a:t>(</a:t>
            </a:r>
            <a:r>
              <a:rPr lang="ru-RU" sz="2400" i="1" dirty="0" smtClean="0"/>
              <a:t>Июнь-август</a:t>
            </a:r>
            <a:r>
              <a:rPr lang="ru-RU" sz="2400" dirty="0" smtClean="0"/>
              <a:t> </a:t>
            </a:r>
            <a:r>
              <a:rPr lang="ru-RU" sz="2400" i="1" dirty="0"/>
              <a:t>2021 г.)</a:t>
            </a:r>
            <a:endParaRPr lang="ru-RU" sz="2400" dirty="0"/>
          </a:p>
          <a:p>
            <a:pPr lvl="0" algn="just"/>
            <a:r>
              <a:rPr lang="ru-RU" sz="2400" dirty="0"/>
              <a:t>Составить рабочие программы Клубов выходного дня (КВД) с учетом интересов воспитанников. </a:t>
            </a:r>
            <a:r>
              <a:rPr lang="ru-RU" sz="2400" dirty="0" smtClean="0"/>
              <a:t>(</a:t>
            </a:r>
            <a:r>
              <a:rPr lang="ru-RU" sz="2400" i="1" dirty="0" smtClean="0"/>
              <a:t>Август-сентябрь </a:t>
            </a:r>
            <a:r>
              <a:rPr lang="ru-RU" sz="2400" i="1" dirty="0"/>
              <a:t>2021 г.</a:t>
            </a:r>
            <a:r>
              <a:rPr lang="ru-RU" sz="2400" dirty="0"/>
              <a:t>)</a:t>
            </a:r>
          </a:p>
          <a:p>
            <a:pPr lvl="0" algn="just"/>
            <a:r>
              <a:rPr lang="ru-RU" sz="2400" dirty="0"/>
              <a:t>Создать условия для приобщения воспитанников к традициям школы-интерната через привлечение ветеранов школы. </a:t>
            </a:r>
            <a:r>
              <a:rPr lang="ru-RU" sz="2400" dirty="0" smtClean="0"/>
              <a:t>(В</a:t>
            </a:r>
            <a:r>
              <a:rPr lang="ru-RU" sz="2400" i="1" dirty="0" smtClean="0"/>
              <a:t> </a:t>
            </a:r>
            <a:r>
              <a:rPr lang="ru-RU" sz="2400" i="1" dirty="0"/>
              <a:t>течение 2021-2022 </a:t>
            </a:r>
            <a:r>
              <a:rPr lang="ru-RU" sz="2400" i="1" dirty="0" err="1"/>
              <a:t>уч</a:t>
            </a:r>
            <a:r>
              <a:rPr lang="ru-RU" sz="2400" i="1" dirty="0"/>
              <a:t>. года</a:t>
            </a:r>
            <a:r>
              <a:rPr lang="ru-RU" sz="2400" dirty="0"/>
              <a:t>)</a:t>
            </a:r>
          </a:p>
          <a:p>
            <a:pPr algn="just"/>
            <a:r>
              <a:rPr lang="ru-RU" sz="2400" dirty="0"/>
              <a:t>Создать комплект диагностических материалов для выявления уровня социальной адаптации воспитанников МБОУ «ВСШИ». </a:t>
            </a:r>
            <a:r>
              <a:rPr lang="ru-RU" sz="2400" dirty="0" smtClean="0"/>
              <a:t>(</a:t>
            </a:r>
            <a:r>
              <a:rPr lang="ru-RU" sz="2400" i="1" dirty="0" smtClean="0"/>
              <a:t>Июнь </a:t>
            </a:r>
            <a:r>
              <a:rPr lang="ru-RU" sz="2400" i="1" dirty="0"/>
              <a:t>2022 г.</a:t>
            </a:r>
            <a:r>
              <a:rPr lang="ru-RU" sz="2400" dirty="0"/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7"/>
            <a:ext cx="3240360" cy="182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64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МОДЕЛЬ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ВЫХОДНОГО ДНЯ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3110002"/>
              </p:ext>
            </p:extLst>
          </p:nvPr>
        </p:nvGraphicFramePr>
        <p:xfrm>
          <a:off x="0" y="1556792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9524"/>
            <a:ext cx="1561952" cy="149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Режим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дня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11192"/>
            <a:ext cx="8229600" cy="3814971"/>
          </a:xfrm>
        </p:spPr>
        <p:txBody>
          <a:bodyPr/>
          <a:lstStyle/>
          <a:p>
            <a:pPr algn="just"/>
            <a:r>
              <a:rPr lang="ru-RU" dirty="0" smtClean="0"/>
              <a:t>Учитываются  </a:t>
            </a:r>
            <a:r>
              <a:rPr lang="ru-RU" dirty="0"/>
              <a:t>права детей на свободное время, добровольное участие в коллективной деятельности, на самостоятельное общение.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10" y="116632"/>
            <a:ext cx="32004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0" y="0"/>
            <a:ext cx="1695467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779822"/>
            <a:ext cx="7653536" cy="727395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Медицинский блок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496944" cy="4577649"/>
          </a:xfrm>
        </p:spPr>
        <p:txBody>
          <a:bodyPr/>
          <a:lstStyle/>
          <a:p>
            <a:pPr lvl="0" algn="just"/>
            <a:r>
              <a:rPr lang="ru-RU" dirty="0" smtClean="0"/>
              <a:t>Приобретение </a:t>
            </a:r>
            <a:r>
              <a:rPr lang="ru-RU" dirty="0"/>
              <a:t>воспитанниками навыков ведения </a:t>
            </a:r>
            <a:r>
              <a:rPr lang="ru-RU" dirty="0" smtClean="0"/>
              <a:t>здорового образа жизни.</a:t>
            </a:r>
          </a:p>
          <a:p>
            <a:pPr lvl="0" algn="just"/>
            <a:r>
              <a:rPr lang="ru-RU" dirty="0" smtClean="0"/>
              <a:t>Выстроена </a:t>
            </a:r>
            <a:r>
              <a:rPr lang="ru-RU" dirty="0"/>
              <a:t>система по  обучению всех участников оздоровительно-образовательного процесса методикам самооценки, </a:t>
            </a:r>
            <a:r>
              <a:rPr lang="ru-RU" dirty="0" err="1"/>
              <a:t>самокоррекции</a:t>
            </a:r>
            <a:r>
              <a:rPr lang="ru-RU" dirty="0"/>
              <a:t> </a:t>
            </a:r>
            <a:r>
              <a:rPr lang="ru-RU" dirty="0" smtClean="0"/>
              <a:t>и             саморазвития индивидуальных            резервных </a:t>
            </a:r>
            <a:r>
              <a:rPr lang="ru-RU" dirty="0"/>
              <a:t>возможностей организма.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Родительское сообщество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Выстроена система </a:t>
            </a:r>
            <a:r>
              <a:rPr lang="ru-RU" dirty="0"/>
              <a:t>психолого-педагогического просвещения родителей, которое направлено на получение родителем необходимого опыта взаимодействия со своим </a:t>
            </a:r>
            <a:r>
              <a:rPr lang="ru-RU" dirty="0" smtClean="0"/>
              <a:t>ребенком.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50102"/>
            <a:ext cx="3070595" cy="2407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51" y="3284984"/>
            <a:ext cx="3789040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Общение «педагог-ребенок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Взаимодействие построено на демократическом стиле общения.</a:t>
            </a:r>
          </a:p>
          <a:p>
            <a:pPr algn="just"/>
            <a:r>
              <a:rPr lang="ru-RU" dirty="0" smtClean="0"/>
              <a:t>Приобщение </a:t>
            </a:r>
            <a:r>
              <a:rPr lang="ru-RU" dirty="0"/>
              <a:t>детей к выполнению элементарных бытовых </a:t>
            </a:r>
            <a:r>
              <a:rPr lang="ru-RU" dirty="0" smtClean="0"/>
              <a:t>обязанностей.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Образовательное пространство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Организована </a:t>
            </a:r>
            <a:r>
              <a:rPr lang="ru-RU" dirty="0"/>
              <a:t>деятельность 8 образовательных </a:t>
            </a:r>
            <a:r>
              <a:rPr lang="ru-RU" dirty="0" smtClean="0"/>
              <a:t>клубов: </a:t>
            </a:r>
            <a:r>
              <a:rPr lang="ru-RU" dirty="0"/>
              <a:t>«</a:t>
            </a:r>
            <a:r>
              <a:rPr lang="ru-RU" dirty="0" err="1" smtClean="0"/>
              <a:t>Творчёнок</a:t>
            </a:r>
            <a:r>
              <a:rPr lang="ru-RU" dirty="0" smtClean="0"/>
              <a:t>», </a:t>
            </a:r>
            <a:r>
              <a:rPr lang="ru-RU" dirty="0"/>
              <a:t>«Умелые ручки</a:t>
            </a:r>
            <a:r>
              <a:rPr lang="ru-RU" dirty="0" smtClean="0"/>
              <a:t>», </a:t>
            </a:r>
            <a:r>
              <a:rPr lang="ru-RU" dirty="0"/>
              <a:t>«Подвижные игры на свежем воздухе</a:t>
            </a:r>
            <a:r>
              <a:rPr lang="ru-RU" dirty="0" smtClean="0"/>
              <a:t>», </a:t>
            </a:r>
            <a:r>
              <a:rPr lang="ru-RU" dirty="0"/>
              <a:t>«Планета Детей</a:t>
            </a:r>
            <a:r>
              <a:rPr lang="ru-RU" dirty="0" smtClean="0"/>
              <a:t>», </a:t>
            </a:r>
            <a:r>
              <a:rPr lang="ru-RU" dirty="0"/>
              <a:t>«Рисуем музыку</a:t>
            </a:r>
            <a:r>
              <a:rPr lang="ru-RU" dirty="0" smtClean="0"/>
              <a:t>», </a:t>
            </a:r>
            <a:r>
              <a:rPr lang="ru-RU" dirty="0"/>
              <a:t>«</a:t>
            </a:r>
            <a:r>
              <a:rPr lang="ru-RU" dirty="0" smtClean="0"/>
              <a:t>Познавай-ка», </a:t>
            </a:r>
            <a:r>
              <a:rPr lang="ru-RU" dirty="0"/>
              <a:t>«Эрудит</a:t>
            </a:r>
            <a:r>
              <a:rPr lang="ru-RU" dirty="0" smtClean="0"/>
              <a:t>», </a:t>
            </a:r>
            <a:r>
              <a:rPr lang="ru-RU" dirty="0"/>
              <a:t>«Субботний </a:t>
            </a:r>
            <a:r>
              <a:rPr lang="ru-RU" dirty="0" smtClean="0"/>
              <a:t>гость, </a:t>
            </a:r>
            <a:r>
              <a:rPr lang="ru-RU" dirty="0"/>
              <a:t>или Бабушка на час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68660"/>
            <a:ext cx="7092280" cy="236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408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 Модель выходного дня  в Верещагинской санаторной школе-интернате </vt:lpstr>
      <vt:lpstr> Сегодня стало очевидным, что надо управлять не  личностью, а процессом ее развития! </vt:lpstr>
      <vt:lpstr> Цель – создание оптимальных условий для успешной социализации детей, находящихся длительное время на лечении вне семьи </vt:lpstr>
      <vt:lpstr> МОДЕЛЬ ВЫХОДНОГО ДНЯ  </vt:lpstr>
      <vt:lpstr> Режим дня </vt:lpstr>
      <vt:lpstr>Медицинский блок</vt:lpstr>
      <vt:lpstr>Родительское сообщество</vt:lpstr>
      <vt:lpstr>Общение «педагог-ребенок»</vt:lpstr>
      <vt:lpstr>Образовательное пространство</vt:lpstr>
      <vt:lpstr>Клуб «Субботний гость, или Бабушка на час»</vt:lpstr>
      <vt:lpstr>Клуб «Субботний гость, или Бабушка на час»</vt:lpstr>
      <vt:lpstr>Клуб «Субботний гость или Бабушка на час»</vt:lpstr>
      <vt:lpstr>Клуб «Субботний гость или Бабушка на час»</vt:lpstr>
      <vt:lpstr>Клуб «Субботний гость или Бабушка на час»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опыта МБОУ «ВСШИ» на краевой конференции  в рамках реализации проекта «Региональный Ресурсный центр для работы с детьми с ограниченными возможностями здоровья,  в том числе находящихся на длительном лечении»</dc:title>
  <dc:creator>Дом</dc:creator>
  <cp:lastModifiedBy>1</cp:lastModifiedBy>
  <cp:revision>20</cp:revision>
  <dcterms:created xsi:type="dcterms:W3CDTF">2022-03-20T04:05:09Z</dcterms:created>
  <dcterms:modified xsi:type="dcterms:W3CDTF">2022-03-24T07:58:22Z</dcterms:modified>
</cp:coreProperties>
</file>