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5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4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0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90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5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5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8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9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6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2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5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u6Zv9n2WQo&amp;list=PLqW-cWxEC484wRXfzCHIVXHFk3HW2v21K&amp;index=2" TargetMode="External"/><Relationship Id="rId2" Type="http://schemas.openxmlformats.org/officeDocument/2006/relationships/hyperlink" Target="https://yandex.ru/video/preview/?filmId=9988340335006447250&amp;from=tabbar&amp;text=&#1084;&#1077;&#1090;&#1086;&#1076;+&#1074;&#1080;&#1076;&#1077;&#1086;&#1084;&#1086;&#1076;&#1077;&#1083;&#1080;&#1088;&#1086;&#1074;&#1072;&#1085;&#1080;&#1103;+&#1076;&#1083;&#1103;+&#1088;&#1072;&#1089;&amp;url=http%3A%2F%2Fwww.youtube.com%2Fwatch%3Fv%3DTJBGcFas7M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233285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социально-бытовой ориентировки у детей с РАС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8704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-дефектолог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Старкова Татьяна Андреевна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F7A84-8A4E-4AC8-815E-09BA2C3A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704856" cy="1152128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визуальной поддержки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A487A-E87A-4B4F-98FF-E1269212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8480"/>
            <a:ext cx="3888432" cy="508353"/>
          </a:xfrm>
        </p:spPr>
        <p:txBody>
          <a:bodyPr/>
          <a:lstStyle/>
          <a:p>
            <a:pPr algn="just"/>
            <a:r>
              <a:rPr lang="ru-RU" dirty="0"/>
              <a:t>Визуальное расписание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B71D11-3CC0-4419-B069-C8C2C008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916833"/>
            <a:ext cx="3096344" cy="426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2698998A-F637-4296-960E-3D7E6E15D960}"/>
              </a:ext>
            </a:extLst>
          </p:cNvPr>
          <p:cNvSpPr txBox="1">
            <a:spLocks/>
          </p:cNvSpPr>
          <p:nvPr/>
        </p:nvSpPr>
        <p:spPr>
          <a:xfrm>
            <a:off x="4659000" y="1405073"/>
            <a:ext cx="4161472" cy="508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ru-RU" sz="2400" dirty="0"/>
              <a:t>Планшет</a:t>
            </a:r>
            <a:r>
              <a:rPr lang="ru-RU" dirty="0"/>
              <a:t> «Сначала потом»</a:t>
            </a:r>
          </a:p>
          <a:p>
            <a:pPr marL="0" indent="0" algn="just">
              <a:buFont typeface="Wingdings 3" charset="2"/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4F11A8-1E11-4F72-8E5B-A984C99CA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2" t="7015" r="14216"/>
          <a:stretch/>
        </p:blipFill>
        <p:spPr>
          <a:xfrm>
            <a:off x="4788024" y="1904020"/>
            <a:ext cx="3654802" cy="230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BAE13C-E451-4BF1-9F47-541EBFB3F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16157"/>
          <a:stretch/>
        </p:blipFill>
        <p:spPr>
          <a:xfrm>
            <a:off x="4867528" y="4581128"/>
            <a:ext cx="3744416" cy="14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BB231-91D3-4965-8AD7-A16C5610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332656"/>
            <a:ext cx="7055380" cy="140053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визуальной поддержки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5200B-C80E-41D2-93A3-88D985F9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720081"/>
          </a:xfrm>
        </p:spPr>
        <p:txBody>
          <a:bodyPr>
            <a:normAutofit/>
          </a:bodyPr>
          <a:lstStyle/>
          <a:p>
            <a:r>
              <a:rPr lang="ru-RU" sz="2400" dirty="0"/>
              <a:t>Визуальные инструкции и визуальные цепочки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EF967-0A1D-4984-8660-06E76E7F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45" y="1853457"/>
            <a:ext cx="854392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A71CF-50B7-40DA-AD35-7502C062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4" y="4064741"/>
            <a:ext cx="4055939" cy="24606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3B0F8-29F6-487F-B277-EE6FE564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93" y="4064741"/>
            <a:ext cx="4128255" cy="24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B5DFC-FFF2-438A-A442-67D4C714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7416824" cy="12961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правил поведения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D298C8-0BCB-478E-9B7D-5F79E4FAD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6696744" cy="49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DE77-4D0D-4784-B994-7BA40326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86409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история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FE69EB-2312-433C-8908-A8DABF400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836712"/>
            <a:ext cx="5184576" cy="58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799C5-E7B1-4A4B-B800-01689E05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776864" cy="136815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написания социальной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A952A-7383-403A-AAC0-2780499E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8496944" cy="24482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 Выбор темы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Выбор названия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Сбор информации о мероприятии действия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 Персонаж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 Составление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61497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A2229-E786-41C2-8410-9F146EFA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1573"/>
            <a:ext cx="7055380" cy="81604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социальной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2BA7E-D8FA-4133-9B31-115A1EED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74" y="1340769"/>
            <a:ext cx="8264490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Это нехорошо – задавать вопрос, на который я знаю ответ.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От этого другие люди будут скучать.</a:t>
            </a:r>
          </a:p>
          <a:p>
            <a:r>
              <a:rPr lang="ru-RU" dirty="0"/>
              <a:t>Люди могут подумать, что я не могу запомнить их ответы.</a:t>
            </a:r>
          </a:p>
          <a:p>
            <a:r>
              <a:rPr lang="ru-RU" dirty="0"/>
              <a:t>Люди могут подумать, что я глупый.</a:t>
            </a:r>
          </a:p>
          <a:p>
            <a:r>
              <a:rPr lang="ru-RU" dirty="0"/>
              <a:t>Люди могут подумать, что я их проверяю, и от этого они рассердятся.</a:t>
            </a:r>
          </a:p>
          <a:p>
            <a:r>
              <a:rPr lang="ru-RU" dirty="0"/>
              <a:t>Если я хочу поговорить с кем-то, то я могу задать вопрос, на который я не знаю ответа.</a:t>
            </a:r>
          </a:p>
        </p:txBody>
      </p:sp>
    </p:spTree>
    <p:extLst>
      <p:ext uri="{BB962C8B-B14F-4D97-AF65-F5344CB8AC3E}">
        <p14:creationId xmlns:p14="http://schemas.microsoft.com/office/powerpoint/2010/main" val="340093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AAC96-9082-4058-A58C-079C520A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172400" cy="1368152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видеомоделирования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65AED-A8E8-4A26-A3AE-38E76011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Шаг 1. Выбор целевых навыков/компетенций: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/>
              <a:t> Выбор целевого поведения (составить список навыков, которые требуют работы, а затем – расставить приоритеты в работе).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/>
              <a:t> Описание навыка (Федя будет вводить </a:t>
            </a:r>
            <a:r>
              <a:rPr lang="ru-RU" sz="1800" dirty="0" err="1"/>
              <a:t>пин-код</a:t>
            </a:r>
            <a:r>
              <a:rPr lang="ru-RU" sz="1800" dirty="0"/>
              <a:t> карты, оплачивая покупки в магазине)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/>
              <a:t> Определение базового уровня навыка</a:t>
            </a:r>
          </a:p>
          <a:p>
            <a:r>
              <a:rPr lang="ru-RU" b="1" dirty="0"/>
              <a:t>Шаг 2. Подготовка подходящего оборудования</a:t>
            </a:r>
          </a:p>
          <a:p>
            <a:r>
              <a:rPr lang="ru-RU" b="1" dirty="0"/>
              <a:t>Шаг 3. Планирование видеозаписи </a:t>
            </a:r>
            <a:r>
              <a:rPr lang="ru-RU" sz="1800" b="1" dirty="0"/>
              <a:t>(написание сценария, специалисты расписывают реплики диалога)</a:t>
            </a:r>
          </a:p>
          <a:p>
            <a:r>
              <a:rPr lang="ru-RU" b="1" dirty="0"/>
              <a:t>Шаг 4. Создание видеозаписи</a:t>
            </a:r>
          </a:p>
          <a:p>
            <a:pPr algn="just"/>
            <a:r>
              <a:rPr lang="ru-RU" b="1" dirty="0"/>
              <a:t>Шаг5. Создание условий для просмотра видео </a:t>
            </a:r>
            <a:r>
              <a:rPr lang="ru-RU" sz="1800" b="1" dirty="0"/>
              <a:t>(При планировании времени и места просмотра видео важно помнить, что обучение должно проходить в максимально естественных условиях)</a:t>
            </a:r>
          </a:p>
          <a:p>
            <a:r>
              <a:rPr lang="ru-RU" b="1" dirty="0"/>
              <a:t> Шаг 6. Демонстрация видео</a:t>
            </a:r>
          </a:p>
          <a:p>
            <a:r>
              <a:rPr lang="ru-RU" b="1" dirty="0"/>
              <a:t>Шаг 7. Решение проблем</a:t>
            </a:r>
          </a:p>
          <a:p>
            <a:r>
              <a:rPr lang="ru-RU" b="1" dirty="0"/>
              <a:t>Шаг 8. Сокращение демонстрации видео и подсказок.</a:t>
            </a:r>
          </a:p>
        </p:txBody>
      </p:sp>
    </p:spTree>
    <p:extLst>
      <p:ext uri="{BB962C8B-B14F-4D97-AF65-F5344CB8AC3E}">
        <p14:creationId xmlns:p14="http://schemas.microsoft.com/office/powerpoint/2010/main" val="280034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D570-C901-45C5-93F7-42ECF8B6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68749"/>
            <a:ext cx="7560840" cy="1016035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Видеомоделирование «Бутерброд с сыром»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19846-9286-44AA-BD0D-E05B7D17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16915"/>
            <a:ext cx="7776748" cy="159209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https://yandex.ru/video/preview/?filmId=9988340335006447250&amp;from=tabbar&amp;text=</a:t>
            </a:r>
            <a:r>
              <a:rPr lang="ru-RU" dirty="0" err="1">
                <a:hlinkClick r:id="rId2"/>
              </a:rPr>
              <a:t>метод+видеомоделирования+для+рас</a:t>
            </a:r>
            <a:r>
              <a:rPr lang="ru-RU" dirty="0">
                <a:hlinkClick r:id="rId2"/>
              </a:rPr>
              <a:t>&amp;</a:t>
            </a:r>
            <a:r>
              <a:rPr lang="en-US" dirty="0" err="1">
                <a:hlinkClick r:id="rId2"/>
              </a:rPr>
              <a:t>url</a:t>
            </a:r>
            <a:r>
              <a:rPr lang="en-US" dirty="0">
                <a:hlinkClick r:id="rId2"/>
              </a:rPr>
              <a:t>=http%3A%2F%2Fwww.youtube.com%2Fwatch%3Fv%3DTJBGcFas7M8</a:t>
            </a:r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ECFD92-FA6A-4ADB-AEA6-499EF6355052}"/>
              </a:ext>
            </a:extLst>
          </p:cNvPr>
          <p:cNvSpPr txBox="1">
            <a:spLocks/>
          </p:cNvSpPr>
          <p:nvPr/>
        </p:nvSpPr>
        <p:spPr>
          <a:xfrm>
            <a:off x="153368" y="3140969"/>
            <a:ext cx="8235056" cy="1016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Видеомоделирование «Чистим зубы»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B2B9199-F1E7-4BD4-BAD5-3714B370DFF4}"/>
              </a:ext>
            </a:extLst>
          </p:cNvPr>
          <p:cNvSpPr txBox="1">
            <a:spLocks/>
          </p:cNvSpPr>
          <p:nvPr/>
        </p:nvSpPr>
        <p:spPr>
          <a:xfrm>
            <a:off x="611676" y="4088959"/>
            <a:ext cx="7776748" cy="159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hlinkClick r:id="rId3"/>
              </a:rPr>
              <a:t>https://www.youtube.com/watch?v=2u6Zv9n2WQo&amp;list=PLqW-cWxEC484wRXfzCHIVXHFk3HW2v21K&amp;index=2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47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18CE-D671-483A-9A1F-F51BD959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2" y="260648"/>
            <a:ext cx="8047730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сформированности СБО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EF26F-1602-4EDF-8A18-F6807A985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6"/>
          <a:stretch/>
        </p:blipFill>
        <p:spPr>
          <a:xfrm>
            <a:off x="267621" y="1664927"/>
            <a:ext cx="8608758" cy="49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B2A4C-EE6B-40D0-90E4-512E7C3D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C6DC9-A173-49AE-86CB-157BC6CF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56793"/>
            <a:ext cx="8047730" cy="4691614"/>
          </a:xfrm>
        </p:spPr>
        <p:txBody>
          <a:bodyPr/>
          <a:lstStyle/>
          <a:p>
            <a:r>
              <a:rPr lang="ru-RU" dirty="0"/>
              <a:t>Морозов С.А. Комплексное сопровождение лиц с расстройствами аутистического спектра: учебно-методическое пособие. М., 2015.</a:t>
            </a:r>
          </a:p>
          <a:p>
            <a:r>
              <a:rPr lang="ru-RU" dirty="0"/>
              <a:t>Обучение детей с расстройствами аутистического спектра. Методические рекомендации для педагогов и специалистов сопровождения основной школы. Серия «Инклюзивное образование». М.: МГППУ, 2012.</a:t>
            </a:r>
          </a:p>
          <a:p>
            <a:r>
              <a:rPr lang="ru-RU" dirty="0"/>
              <a:t>Обучение и социальная адаптация детей с тяжелыми формами аутизма. Методическое пособие для родителей. Под общей ред. В.Н. Касаткина. М.: РОО Образование и здоровье, 2006.</a:t>
            </a:r>
          </a:p>
        </p:txBody>
      </p:sp>
    </p:spTree>
    <p:extLst>
      <p:ext uri="{BB962C8B-B14F-4D97-AF65-F5344CB8AC3E}">
        <p14:creationId xmlns:p14="http://schemas.microsoft.com/office/powerpoint/2010/main" val="177724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7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17105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latin typeface="+mn-lt"/>
              </a:rPr>
              <a:t>Социально-бытовая ориентировка </a:t>
            </a:r>
            <a:r>
              <a:rPr lang="ru-RU" dirty="0">
                <a:latin typeface="+mn-lt"/>
              </a:rPr>
              <a:t>- это комплекс знаний и умений, непосредственно связанный с организацией собственного поведения и общения с окружающими людьми в различных </a:t>
            </a:r>
            <a:r>
              <a:rPr lang="ru-RU" b="1" dirty="0">
                <a:latin typeface="+mn-lt"/>
              </a:rPr>
              <a:t>социально</a:t>
            </a:r>
            <a:r>
              <a:rPr lang="ru-RU" dirty="0">
                <a:latin typeface="+mn-lt"/>
              </a:rPr>
              <a:t>-</a:t>
            </a:r>
            <a:r>
              <a:rPr lang="ru-RU" b="1" dirty="0">
                <a:latin typeface="+mn-lt"/>
              </a:rPr>
              <a:t>бытовых</a:t>
            </a:r>
            <a:r>
              <a:rPr lang="ru-RU" dirty="0">
                <a:latin typeface="+mn-lt"/>
              </a:rPr>
              <a:t> ситуациях.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990984"/>
            <a:ext cx="80010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47980" indent="-635" algn="just">
              <a:lnSpc>
                <a:spcPct val="100000"/>
              </a:lnSpc>
              <a:spcBef>
                <a:spcPts val="105"/>
              </a:spcBef>
            </a:pPr>
            <a:r>
              <a:rPr lang="ru-RU" sz="2000" b="1" spc="-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Социальная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адаптация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основная задача в  </a:t>
            </a:r>
            <a:r>
              <a:rPr lang="ru-RU" sz="2000" spc="-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коррекционно-развивающей </a:t>
            </a:r>
            <a:r>
              <a:rPr lang="ru-RU" sz="20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работе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 </a:t>
            </a:r>
            <a:r>
              <a:rPr lang="ru-RU" sz="20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детьми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  </a:t>
            </a:r>
            <a:r>
              <a:rPr lang="ru-RU" sz="2000" spc="-7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РАС, </a:t>
            </a:r>
            <a:r>
              <a:rPr lang="ru-RU" sz="2000" spc="-3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результат </a:t>
            </a:r>
            <a:r>
              <a:rPr lang="ru-RU" sz="2000" spc="-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решения </a:t>
            </a:r>
            <a:r>
              <a:rPr lang="ru-RU" sz="2000" spc="-2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которой</a:t>
            </a:r>
            <a:r>
              <a:rPr lang="ru-RU" sz="2000" spc="7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spc="-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оказывает </a:t>
            </a:r>
            <a:r>
              <a:rPr lang="ru-RU" sz="20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значительное влияние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000" spc="-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качество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жизни</a:t>
            </a:r>
            <a:r>
              <a:rPr lang="ru-RU" sz="2000" spc="-9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 </a:t>
            </a:r>
            <a:r>
              <a:rPr lang="ru-RU" sz="20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только </a:t>
            </a:r>
            <a:r>
              <a:rPr lang="ru-RU" sz="20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ребенка,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но и </a:t>
            </a:r>
            <a:r>
              <a:rPr lang="ru-RU" sz="20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его</a:t>
            </a:r>
            <a:r>
              <a:rPr lang="ru-RU" sz="2000" spc="5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близких</a:t>
            </a:r>
            <a:r>
              <a:rPr lang="ru-RU" sz="2000" spc="-10" dirty="0">
                <a:solidFill>
                  <a:srgbClr val="FFFFFF"/>
                </a:solidFill>
                <a:cs typeface="Calibri"/>
              </a:rPr>
              <a:t>.</a:t>
            </a:r>
            <a:endParaRPr lang="ru-RU" sz="2000" dirty="0"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888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с РАС</a:t>
            </a:r>
          </a:p>
        </p:txBody>
      </p:sp>
      <p:sp>
        <p:nvSpPr>
          <p:cNvPr id="4" name="object 9"/>
          <p:cNvSpPr txBox="1">
            <a:spLocks noGrp="1"/>
          </p:cNvSpPr>
          <p:nvPr>
            <p:ph idx="1"/>
          </p:nvPr>
        </p:nvSpPr>
        <p:spPr>
          <a:xfrm>
            <a:off x="323528" y="1340768"/>
            <a:ext cx="8496944" cy="4616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ru-RU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Трудности в установлении контактов с окружающими и коммуникации с ними.</a:t>
            </a:r>
          </a:p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ru-RU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Трудности</a:t>
            </a:r>
            <a:r>
              <a:rPr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 </a:t>
            </a:r>
            <a:r>
              <a:rPr lang="ru-RU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освоении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новых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видов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деятельности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</a:t>
            </a:r>
            <a:r>
              <a:rPr lang="ru-RU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навыков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Гиперестезии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Нарушение функции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планирования и</a:t>
            </a:r>
            <a:r>
              <a:rPr spc="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самоконтроля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Сниженная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способность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spc="8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имитации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Трудности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при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возникновении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внештатных</a:t>
            </a:r>
            <a:r>
              <a:rPr spc="9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ситуаций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Трудности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при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переносе навыков из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учебной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ситуации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</a:t>
            </a:r>
            <a:r>
              <a:rPr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жизненную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Стереотипность</a:t>
            </a:r>
            <a:r>
              <a:rPr lang="ru-RU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, в том числе неизменность окружающей обстановки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ru-RU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Особенности</a:t>
            </a:r>
            <a:r>
              <a:rPr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эмоционально-волевой</a:t>
            </a:r>
            <a:r>
              <a:rPr spc="8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сферы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8745"/>
            <a:ext cx="7772400" cy="101122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СБО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876" y="1219966"/>
            <a:ext cx="8499603" cy="5017346"/>
          </a:xfrm>
        </p:spPr>
        <p:txBody>
          <a:bodyPr>
            <a:normAutofit fontScale="92500" lnSpcReduction="20000"/>
          </a:bodyPr>
          <a:lstStyle/>
          <a:p>
            <a:pPr marL="299085" indent="-287020" algn="just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формировать умений ориентироваться в окружающем социуме на бытовом уровне;</a:t>
            </a:r>
          </a:p>
          <a:p>
            <a:pPr marL="299085" indent="-287020" algn="just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формировать навыки и умения осуществления контакта с окружающими людьми</a:t>
            </a:r>
          </a:p>
          <a:p>
            <a:pPr marL="299085" indent="-287020" algn="just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Развивать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функции планирования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</a:t>
            </a:r>
            <a:r>
              <a:rPr lang="ru-RU" sz="28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самоконтроля.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marL="299085" marR="5080" indent="-287020" algn="just">
              <a:lnSpc>
                <a:spcPct val="110000"/>
              </a:lnSpc>
              <a:spcBef>
                <a:spcPts val="385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Интеграция знаний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полученных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при изучении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других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образовательных 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областей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для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решения технических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технологических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задач.</a:t>
            </a:r>
          </a:p>
          <a:p>
            <a:pPr marL="299085" indent="-287020" algn="just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Формировать базовые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представления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о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социальных институтах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и способах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взаимодействия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с</a:t>
            </a:r>
            <a:r>
              <a:rPr lang="ru-RU" sz="2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88640"/>
            <a:ext cx="7055380" cy="166460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643314"/>
            <a:ext cx="2643206" cy="107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«Я САМ»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7290" y="2060848"/>
            <a:ext cx="2786082" cy="107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«Я и моя СЕМЬЯ»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1590" y="3643314"/>
            <a:ext cx="2643206" cy="107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«Я и МИР»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601"/>
            <a:ext cx="7772400" cy="76069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«Я САМ»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3000"/>
            <a:ext cx="8640960" cy="4950296"/>
          </a:xfrm>
        </p:spPr>
        <p:txBody>
          <a:bodyPr>
            <a:normAutofit fontScale="92500" lnSpcReduction="20000"/>
          </a:bodyPr>
          <a:lstStyle/>
          <a:p>
            <a:pPr marL="0" indent="352425" algn="just">
              <a:lnSpc>
                <a:spcPct val="100000"/>
              </a:lnSpc>
              <a:buSzPct val="96428"/>
              <a:buFont typeface="Wingdings"/>
              <a:buChar char=""/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Личная гигиена и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здоровье;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0" indent="352425" algn="just">
              <a:lnSpc>
                <a:spcPct val="110000"/>
              </a:lnSpc>
              <a:buSzPct val="96428"/>
              <a:buFont typeface="Wingdings"/>
              <a:buChar char=""/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Основы питания и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приготовления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пищи не требующей термической обработки;</a:t>
            </a:r>
          </a:p>
          <a:p>
            <a:pPr marL="0" indent="0" algn="just">
              <a:lnSpc>
                <a:spcPct val="110000"/>
              </a:lnSpc>
              <a:buSzPct val="96428"/>
              <a:buNone/>
            </a:pPr>
            <a:endParaRPr lang="ru-RU" sz="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0" indent="352425" algn="just">
              <a:lnSpc>
                <a:spcPct val="110000"/>
              </a:lnSpc>
              <a:spcBef>
                <a:spcPts val="5"/>
              </a:spcBef>
              <a:buSzPct val="96428"/>
              <a:buFont typeface="Wingdings"/>
              <a:buChar char=""/>
            </a:pP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Пользование, хранение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и </a:t>
            </a:r>
            <a:r>
              <a:rPr lang="ru-RU" sz="2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уход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за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личными</a:t>
            </a:r>
            <a:r>
              <a:rPr lang="ru-RU" sz="28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вещами: мочалка, зубная щётка, расчёска и др.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0" lvl="1" indent="352425" algn="just">
              <a:lnSpc>
                <a:spcPct val="100000"/>
              </a:lnSpc>
              <a:buSzPct val="96428"/>
              <a:buFont typeface="Wingdings"/>
              <a:buChar char=""/>
            </a:pP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Пользование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и </a:t>
            </a:r>
            <a:r>
              <a:rPr lang="ru-RU" sz="2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уход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за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личной</a:t>
            </a:r>
            <a:r>
              <a:rPr lang="ru-RU" sz="2800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одеждой, чистка обуви и одежды;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0" indent="352425" algn="just">
              <a:lnSpc>
                <a:spcPct val="100000"/>
              </a:lnSpc>
              <a:buSzPct val="96428"/>
              <a:buFont typeface="Wingdings"/>
              <a:buChar char=""/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Актуализация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академических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знания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для</a:t>
            </a:r>
            <a:r>
              <a:rPr lang="ru-RU"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личного самообслуживания;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0" marR="5080" indent="352425" algn="just">
              <a:lnSpc>
                <a:spcPct val="100000"/>
              </a:lnSpc>
              <a:buSzPct val="96428"/>
              <a:buFont typeface="Wingdings"/>
              <a:buChar char=""/>
            </a:pP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Обучение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планированию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простых видов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деятельности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и 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оцениванию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достигнутого</a:t>
            </a:r>
            <a:r>
              <a:rPr lang="ru-RU" sz="28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результата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«Я и моя семья»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1340769"/>
            <a:ext cx="8191746" cy="4896544"/>
          </a:xfrm>
        </p:spPr>
        <p:txBody>
          <a:bodyPr>
            <a:normAutofit lnSpcReduction="10000"/>
          </a:bodyPr>
          <a:lstStyle/>
          <a:p>
            <a:pPr marL="93663" marR="5080" indent="258763" algn="just">
              <a:lnSpc>
                <a:spcPct val="100000"/>
              </a:lnSpc>
              <a:buSzPct val="96428"/>
              <a:buFont typeface="Wingdings"/>
              <a:buChar char=""/>
              <a:tabLst>
                <a:tab pos="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понимание границ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как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семьи в 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целом,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так и 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каждого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из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ее членов  (имущественные и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пространственные),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93663" marR="95885" lvl="1" indent="258763" algn="just">
              <a:lnSpc>
                <a:spcPct val="100000"/>
              </a:lnSpc>
              <a:buFont typeface="Wingdings"/>
              <a:buChar char=""/>
              <a:tabLst>
                <a:tab pos="0" algn="l"/>
              </a:tabLst>
            </a:pP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получение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навыков, 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необходимых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для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полноценного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участия в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жизни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семьи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(торжества,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события, советы, общая</a:t>
            </a:r>
            <a:r>
              <a:rPr lang="ru-RU" sz="28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деятельность),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93663" marR="393700" lvl="2" indent="258763" algn="just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"/>
              <a:tabLst>
                <a:tab pos="0" algn="l"/>
              </a:tabLst>
            </a:pP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получение представлений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семейном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жилище,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домашнем 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адресе,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телефоне,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способах обеспечения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его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безопасности</a:t>
            </a:r>
            <a:r>
              <a:rPr lang="ru-RU" sz="2800" spc="5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поддержания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порядка.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«Я и МИР»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1268761"/>
            <a:ext cx="8335762" cy="5256584"/>
          </a:xfrm>
        </p:spPr>
        <p:txBody>
          <a:bodyPr>
            <a:normAutofit lnSpcReduction="10000"/>
          </a:bodyPr>
          <a:lstStyle/>
          <a:p>
            <a:pPr marL="273050" indent="-273050" algn="just">
              <a:lnSpc>
                <a:spcPct val="100000"/>
              </a:lnSpc>
              <a:buFont typeface="Wingdings"/>
              <a:buChar char=""/>
              <a:tabLst>
                <a:tab pos="1971039" algn="l"/>
                <a:tab pos="1971675" algn="l"/>
              </a:tabLst>
            </a:pP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Пользование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общественным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транспортом</a:t>
            </a:r>
          </a:p>
          <a:p>
            <a:pPr marL="273050" indent="-273050" algn="just">
              <a:lnSpc>
                <a:spcPct val="100000"/>
              </a:lnSpc>
              <a:buFont typeface="Wingdings"/>
              <a:buChar char=""/>
              <a:tabLst>
                <a:tab pos="1971039" algn="l"/>
                <a:tab pos="1971675" algn="l"/>
              </a:tabLs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Соблюдает порядок приобретения товаров в магазине самообслуживания и с помощью продавца</a:t>
            </a:r>
          </a:p>
          <a:p>
            <a:pPr marL="273050" indent="-273050" algn="just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Знания о принципе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товарно-денежного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обмена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и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поведения</a:t>
            </a:r>
            <a:r>
              <a:rPr lang="ru-RU" sz="2800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в магазинах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273050" lvl="1" indent="-273050" algn="just">
              <a:lnSpc>
                <a:spcPct val="100000"/>
              </a:lnSpc>
              <a:buFont typeface="Wingdings"/>
              <a:buChar char=""/>
              <a:tabLst>
                <a:tab pos="829310" algn="l"/>
                <a:tab pos="829944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Правилах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поведения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в музеях,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кинотеатрах,</a:t>
            </a:r>
            <a:r>
              <a:rPr lang="ru-RU" sz="28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медицинских учреждениях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pPr marL="273050" marR="314960" lvl="2" indent="-273050" algn="just">
              <a:lnSpc>
                <a:spcPct val="100000"/>
              </a:lnSpc>
              <a:buFont typeface="Wingdings"/>
              <a:buChar char=""/>
              <a:tabLst>
                <a:tab pos="1198245" algn="l"/>
                <a:tab pos="1198880" algn="l"/>
              </a:tabLst>
            </a:pP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Межличностное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общение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вне семьи: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друзья, соседи,  </a:t>
            </a:r>
            <a:r>
              <a:rPr lang="ru-RU" sz="28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одноклассники, учителя, </a:t>
            </a:r>
            <a:r>
              <a:rPr lang="ru-RU" sz="2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не </a:t>
            </a:r>
            <a:r>
              <a:rPr lang="ru-RU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знакомые окружающие</a:t>
            </a:r>
            <a:r>
              <a:rPr lang="ru-RU" sz="2800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28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/>
              </a:rPr>
              <a:t>люди.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4BC80-22A2-4D39-BF80-03DDC90B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136815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формирования СБО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BDC23-F050-4AAF-BFA0-96BAE850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252028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Метод визуальной поддержки;</a:t>
            </a:r>
          </a:p>
          <a:p>
            <a:r>
              <a:rPr lang="ru-RU" sz="4000" dirty="0">
                <a:latin typeface="+mn-lt"/>
              </a:rPr>
              <a:t>Метод социальных историй</a:t>
            </a:r>
          </a:p>
          <a:p>
            <a:r>
              <a:rPr lang="ru-RU" sz="4000" dirty="0">
                <a:latin typeface="+mn-lt"/>
              </a:rPr>
              <a:t>Метод видеомоделирования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39945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</TotalTime>
  <Words>815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3</vt:lpstr>
      <vt:lpstr>Ион</vt:lpstr>
      <vt:lpstr>Развитие социально-бытовой ориентировки у детей с РАС</vt:lpstr>
      <vt:lpstr>Основные понятия</vt:lpstr>
      <vt:lpstr>Особенности детей с РАС</vt:lpstr>
      <vt:lpstr>Основные задачи СБО</vt:lpstr>
      <vt:lpstr>Основные направления работы </vt:lpstr>
      <vt:lpstr>Блок «Я САМ»</vt:lpstr>
      <vt:lpstr>Блок «Я и моя семья»</vt:lpstr>
      <vt:lpstr>Блок «Я и МИР»</vt:lpstr>
      <vt:lpstr>Основные методы формирования СБО</vt:lpstr>
      <vt:lpstr>Метод визуальной поддержки</vt:lpstr>
      <vt:lpstr>Метод визуальной поддержки</vt:lpstr>
      <vt:lpstr>Визуализация правил поведения</vt:lpstr>
      <vt:lpstr>Социальная история</vt:lpstr>
      <vt:lpstr>Алгоритм написания социальной истории</vt:lpstr>
      <vt:lpstr>Пример социальной истории</vt:lpstr>
      <vt:lpstr>Использование видеомоделирования</vt:lpstr>
      <vt:lpstr>Видеомоделирование «Бутерброд с сыром»</vt:lpstr>
      <vt:lpstr>Мониторинг сформированности СБО</vt:lpstr>
      <vt:lpstr>Используемая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Tatyana Starkova</cp:lastModifiedBy>
  <cp:revision>25</cp:revision>
  <dcterms:created xsi:type="dcterms:W3CDTF">2020-10-07T07:24:04Z</dcterms:created>
  <dcterms:modified xsi:type="dcterms:W3CDTF">2020-10-14T08:05:24Z</dcterms:modified>
</cp:coreProperties>
</file>