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80" r:id="rId14"/>
    <p:sldId id="281" r:id="rId15"/>
    <p:sldId id="277" r:id="rId16"/>
    <p:sldId id="279" r:id="rId17"/>
    <p:sldId id="263" r:id="rId18"/>
    <p:sldId id="278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0A4EF-23CE-4BC8-96D8-D12C6C73D8FB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F5444-B993-4F55-8EF1-56C7766A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5444-B993-4F55-8EF1-56C7766A60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ya.i-n2012@yandex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udo-udo.info/" TargetMode="External"/><Relationship Id="rId2" Type="http://schemas.openxmlformats.org/officeDocument/2006/relationships/hyperlink" Target="https://www.igraems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chudesenka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Консультационный час </a:t>
            </a:r>
            <a:b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Якушева Наталья Анатольевна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«Школа для детей с ОВЗ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Лысьва, Пермский край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«Расшифруй»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ru-RU" sz="4000" b="1" dirty="0" err="1">
                <a:solidFill>
                  <a:srgbClr val="002060"/>
                </a:solidFill>
              </a:rPr>
              <a:t>еидт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(дети)</a:t>
            </a:r>
            <a:endParaRPr lang="ru-RU" sz="4000" b="1" dirty="0">
              <a:solidFill>
                <a:srgbClr val="002060"/>
              </a:solidFill>
            </a:endParaRPr>
          </a:p>
          <a:p>
            <a:r>
              <a:rPr lang="ru-RU" sz="4000" b="1" dirty="0" err="1">
                <a:solidFill>
                  <a:srgbClr val="002060"/>
                </a:solidFill>
              </a:rPr>
              <a:t>олашк</a:t>
            </a:r>
            <a:r>
              <a:rPr lang="ru-RU" sz="4000" b="1" dirty="0">
                <a:solidFill>
                  <a:srgbClr val="002060"/>
                </a:solidFill>
              </a:rPr>
              <a:t> (школа)</a:t>
            </a:r>
          </a:p>
          <a:p>
            <a:r>
              <a:rPr lang="ru-RU" sz="4000" b="1" dirty="0" err="1">
                <a:solidFill>
                  <a:srgbClr val="002060"/>
                </a:solidFill>
              </a:rPr>
              <a:t>подарир</a:t>
            </a:r>
            <a:r>
              <a:rPr lang="ru-RU" sz="4000" b="1" dirty="0">
                <a:solidFill>
                  <a:srgbClr val="002060"/>
                </a:solidFill>
              </a:rPr>
              <a:t> (природа)</a:t>
            </a:r>
          </a:p>
          <a:p>
            <a:r>
              <a:rPr lang="ru-RU" sz="4000" b="1" dirty="0" err="1" smtClean="0"/>
              <a:t>ьамт</a:t>
            </a:r>
            <a:endParaRPr lang="ru-RU" sz="4000" b="1" dirty="0"/>
          </a:p>
          <a:p>
            <a:r>
              <a:rPr lang="ru-RU" sz="4000" b="1" dirty="0" err="1"/>
              <a:t>цоте</a:t>
            </a:r>
            <a:endParaRPr lang="ru-RU" sz="4000" b="1" dirty="0"/>
          </a:p>
          <a:p>
            <a:r>
              <a:rPr lang="ru-RU" sz="4000" b="1" dirty="0" err="1"/>
              <a:t>емься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714752"/>
            <a:ext cx="16252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мать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4429132"/>
            <a:ext cx="15582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отец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143512"/>
            <a:ext cx="19899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семья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«Продолжи»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8291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Продолжи предложение, выбрав подходящее по смыслу слово.</a:t>
            </a:r>
          </a:p>
          <a:p>
            <a:pPr lvl="0"/>
            <a:r>
              <a:rPr lang="ru-RU" dirty="0" smtClean="0"/>
              <a:t>У дерева всегда есть... (листья, цветы, плоды, корень).</a:t>
            </a:r>
          </a:p>
          <a:p>
            <a:pPr lvl="0"/>
            <a:r>
              <a:rPr lang="ru-RU" dirty="0" smtClean="0"/>
              <a:t>У сапога всегда есть... (шнурки, подошва, молния, пряжка).</a:t>
            </a:r>
          </a:p>
          <a:p>
            <a:pPr lvl="0"/>
            <a:r>
              <a:rPr lang="ru-RU" dirty="0" smtClean="0"/>
              <a:t>У платья всегда есть... (подол, карманы, рукава, пуговицы).</a:t>
            </a:r>
          </a:p>
          <a:p>
            <a:pPr lvl="0"/>
            <a:r>
              <a:rPr lang="ru-RU" dirty="0" smtClean="0"/>
              <a:t>У картины всегда есть... (художник, рама, подпись).</a:t>
            </a:r>
          </a:p>
          <a:p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285728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«Придумай продолжение»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Детям предлагается составить рассказ по его началу:</a:t>
            </a:r>
          </a:p>
          <a:p>
            <a:pPr>
              <a:buNone/>
            </a:pPr>
            <a:r>
              <a:rPr lang="ru-RU" sz="3600" dirty="0" smtClean="0"/>
              <a:t>1. Я пришел из школы. Вдруг зазвонил телефон…</a:t>
            </a:r>
          </a:p>
          <a:p>
            <a:pPr>
              <a:buNone/>
            </a:pPr>
            <a:r>
              <a:rPr lang="ru-RU" sz="3600" dirty="0" smtClean="0"/>
              <a:t>2. Стоял ясный весенний день. Мы с семьей отправились на прогулку в парк…</a:t>
            </a:r>
          </a:p>
          <a:p>
            <a:endParaRPr lang="ru-RU" dirty="0"/>
          </a:p>
        </p:txBody>
      </p:sp>
      <p:pic>
        <p:nvPicPr>
          <p:cNvPr id="4" name="Рисунок 3" descr="kisspng-computer-icons-online-chat-thought-avatar-emoticon-svg-5ac075b8d584c7.280398091522562488874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214290"/>
            <a:ext cx="1571644" cy="1571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«Составь рассказ»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33af3f65dd792c974275577b92477847.jpg"/>
          <p:cNvPicPr>
            <a:picLocks noGrp="1" noChangeAspect="1"/>
          </p:cNvPicPr>
          <p:nvPr>
            <p:ph idx="1"/>
          </p:nvPr>
        </p:nvPicPr>
        <p:blipFill>
          <a:blip r:embed="rId2"/>
          <a:srcRect b="4761"/>
          <a:stretch>
            <a:fillRect/>
          </a:stretch>
        </p:blipFill>
        <p:spPr>
          <a:xfrm>
            <a:off x="2428860" y="1142984"/>
            <a:ext cx="3857652" cy="524640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«Рассказ по сюжетной картинке»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3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286544" cy="471490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Игры, пособия для развития словесно-логического мышления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konstruktor_lego_classic_nabor_dlya_tvorchestva_bolshogo_razmera_10698_5afbdefd3bd38_1275_bi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1500174"/>
            <a:ext cx="2928958" cy="2928958"/>
          </a:xfrm>
        </p:spPr>
      </p:pic>
      <p:pic>
        <p:nvPicPr>
          <p:cNvPr id="5" name="Рисунок 4" descr="2556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429132"/>
            <a:ext cx="3214710" cy="2234223"/>
          </a:xfrm>
          <a:prstGeom prst="rect">
            <a:avLst/>
          </a:prstGeom>
        </p:spPr>
      </p:pic>
      <p:pic>
        <p:nvPicPr>
          <p:cNvPr id="6" name="Рисунок 5" descr="kubiki_myakishi_350_skazki_v_kartinkakh_830534_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1571612"/>
            <a:ext cx="257176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МБОУ «Школа для детей с ОВЗ»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ул.Чапаева, д.75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MG_86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8578==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7" y="2357430"/>
            <a:ext cx="417912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5214950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Якушева Наталья Анатольевна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Контактный телефон 5 - 47 - 43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Контактный адрес электронной почты: </a:t>
            </a:r>
            <a:r>
              <a:rPr lang="ru-RU" sz="2000" dirty="0" smtClean="0">
                <a:hlinkClick r:id="rId4"/>
              </a:rPr>
              <a:t>ya.i-n2012@yandex.ru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ages.wbstatic.net/big/new/10060000/10068454-1.jpg"/>
          <p:cNvPicPr/>
          <p:nvPr/>
        </p:nvPicPr>
        <p:blipFill>
          <a:blip r:embed="rId2" cstate="print"/>
          <a:srcRect t="10976" r="-252" b="14634"/>
          <a:stretch>
            <a:fillRect/>
          </a:stretch>
        </p:blipFill>
        <p:spPr bwMode="auto">
          <a:xfrm>
            <a:off x="357158" y="1285860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74881_fd338143742555b6a2c863886d8407fa_1 (550x700, 244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714620"/>
            <a:ext cx="17145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Ядловский, Шабан - Веселые головоломки и викторины для детей и взрослых обложка книг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3357562"/>
            <a:ext cx="1710425" cy="24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мный блокнот «75 задачек на мышл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000240"/>
            <a:ext cx="18573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Развивающая литература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Интернет-ресурсы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>
                <a:hlinkClick r:id="rId2"/>
              </a:rPr>
              <a:t>https://www.igraemsa.ru/</a:t>
            </a:r>
            <a:r>
              <a:rPr lang="ru-RU" dirty="0" smtClean="0"/>
              <a:t> - «Играемся» - сайт с обучающими бесплатными играми для детей. Игры разбиты на категории. Один из разделов игры на мышление.</a:t>
            </a:r>
          </a:p>
          <a:p>
            <a:r>
              <a:rPr lang="ru-RU" u="sng" dirty="0" smtClean="0">
                <a:hlinkClick r:id="rId3"/>
              </a:rPr>
              <a:t>https://chudo-udo.info/</a:t>
            </a:r>
            <a:r>
              <a:rPr lang="ru-RU" dirty="0" smtClean="0"/>
              <a:t> - «</a:t>
            </a:r>
            <a:r>
              <a:rPr lang="ru-RU" dirty="0" err="1" smtClean="0"/>
              <a:t>Чудо-юдо</a:t>
            </a:r>
            <a:r>
              <a:rPr lang="ru-RU" dirty="0" smtClean="0"/>
              <a:t>» - настоящий клад развивающих материалов на любой вкус. </a:t>
            </a:r>
          </a:p>
          <a:p>
            <a:r>
              <a:rPr lang="ru-RU" u="sng" dirty="0" smtClean="0">
                <a:hlinkClick r:id="rId4"/>
              </a:rPr>
              <a:t>http://chudesenka.ru/</a:t>
            </a:r>
            <a:r>
              <a:rPr lang="ru-RU" dirty="0" smtClean="0"/>
              <a:t> - «</a:t>
            </a:r>
            <a:r>
              <a:rPr lang="ru-RU" dirty="0" err="1" smtClean="0"/>
              <a:t>Чудесенка</a:t>
            </a:r>
            <a:r>
              <a:rPr lang="ru-RU" dirty="0" smtClean="0"/>
              <a:t>» - сайт полон детскими развлечениями и советами для родителей. </a:t>
            </a:r>
          </a:p>
          <a:p>
            <a:endParaRPr lang="ru-RU" dirty="0"/>
          </a:p>
        </p:txBody>
      </p:sp>
      <p:pic>
        <p:nvPicPr>
          <p:cNvPr id="4" name="Рисунок 3" descr="42240f90682169.Y3JvcCwyMDQ4LDE2MDEsMCwxMj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214290"/>
            <a:ext cx="1735310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Отзывы родителей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596" y="1785926"/>
            <a:ext cx="8429684" cy="4525963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</a:rPr>
              <a:t>Данная консультация была для меня полезна, потому что …</a:t>
            </a:r>
          </a:p>
          <a:p>
            <a:pPr lvl="0"/>
            <a:r>
              <a:rPr lang="ru-RU" sz="4000" dirty="0" smtClean="0">
                <a:solidFill>
                  <a:srgbClr val="002060"/>
                </a:solidFill>
              </a:rPr>
              <a:t>Дома с ребёнком я попробую использовать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 какими трудностями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сталкиваются дети?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Запоминание правил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Решение </a:t>
            </a:r>
            <a:r>
              <a:rPr lang="ru-RU" dirty="0"/>
              <a:t>задач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Решение </a:t>
            </a:r>
            <a:r>
              <a:rPr lang="ru-RU" dirty="0"/>
              <a:t>логических задач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Составление </a:t>
            </a:r>
            <a:r>
              <a:rPr lang="ru-RU" dirty="0"/>
              <a:t>рассказа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Сочинение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Изложение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Пересказ </a:t>
            </a:r>
            <a:r>
              <a:rPr lang="ru-RU" dirty="0"/>
              <a:t>текста</a:t>
            </a:r>
          </a:p>
          <a:p>
            <a:endParaRPr lang="ru-RU" dirty="0"/>
          </a:p>
        </p:txBody>
      </p:sp>
      <p:sp>
        <p:nvSpPr>
          <p:cNvPr id="1028" name="AutoShape 4" descr="https://a.d-cd.net/yIAAAgEhPu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yIAAAgEhPuA-96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000240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Понятие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   </a:t>
            </a:r>
            <a:r>
              <a:rPr lang="ru-RU" sz="4000" b="1" i="1" dirty="0" smtClean="0">
                <a:solidFill>
                  <a:srgbClr val="002060"/>
                </a:solidFill>
              </a:rPr>
              <a:t>Словесно-логическое </a:t>
            </a:r>
            <a:r>
              <a:rPr lang="ru-RU" sz="4000" b="1" i="1" dirty="0">
                <a:solidFill>
                  <a:srgbClr val="002060"/>
                </a:solidFill>
              </a:rPr>
              <a:t>мышление </a:t>
            </a:r>
            <a:r>
              <a:rPr lang="ru-RU" sz="4000" i="1" dirty="0"/>
              <a:t>– это вид мышления, осуществляемый при помощи логических операций с понятиями. </a:t>
            </a:r>
            <a:endParaRPr lang="ru-RU" sz="4000" dirty="0"/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3236" y="3500438"/>
            <a:ext cx="2697510" cy="297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Консультационный час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«Развитие </a:t>
            </a:r>
            <a:r>
              <a:rPr lang="ru-RU" sz="4000" b="1" dirty="0">
                <a:solidFill>
                  <a:srgbClr val="002060"/>
                </a:solidFill>
              </a:rPr>
              <a:t>словесно-логического мышления детей младшего школьного </a:t>
            </a:r>
            <a:r>
              <a:rPr lang="ru-RU" sz="4000" b="1" dirty="0" smtClean="0">
                <a:solidFill>
                  <a:srgbClr val="002060"/>
                </a:solidFill>
              </a:rPr>
              <a:t>возраста»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scale_120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609"/>
          <a:stretch>
            <a:fillRect/>
          </a:stretch>
        </p:blipFill>
        <p:spPr>
          <a:xfrm>
            <a:off x="1928794" y="3643314"/>
            <a:ext cx="4747126" cy="2537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Упражнение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Дополни, обобщи»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яблоко, </a:t>
            </a:r>
            <a:r>
              <a:rPr lang="ru-RU" b="1" dirty="0" smtClean="0">
                <a:solidFill>
                  <a:srgbClr val="002060"/>
                </a:solidFill>
              </a:rPr>
              <a:t>груша, … (абрикос) - фрукты;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стул, </a:t>
            </a:r>
            <a:r>
              <a:rPr lang="ru-RU" b="1" dirty="0" smtClean="0">
                <a:solidFill>
                  <a:srgbClr val="002060"/>
                </a:solidFill>
              </a:rPr>
              <a:t>шкаф, …  (диван) - мебель;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огурец, </a:t>
            </a:r>
            <a:r>
              <a:rPr lang="ru-RU" b="1" dirty="0" smtClean="0">
                <a:solidFill>
                  <a:srgbClr val="002060"/>
                </a:solidFill>
              </a:rPr>
              <a:t>капуста, … (помидор) - овощи;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/>
              <a:t>ботинок</a:t>
            </a:r>
            <a:r>
              <a:rPr lang="ru-RU" b="1" dirty="0"/>
              <a:t>, сапог — ...;</a:t>
            </a:r>
          </a:p>
          <a:p>
            <a:r>
              <a:rPr lang="ru-RU" b="1" dirty="0"/>
              <a:t>кукла, мячик — ...;</a:t>
            </a:r>
          </a:p>
          <a:p>
            <a:r>
              <a:rPr lang="ru-RU" b="1" dirty="0"/>
              <a:t>чашка, тарелка — ...;</a:t>
            </a:r>
          </a:p>
          <a:p>
            <a:r>
              <a:rPr lang="ru-RU" b="1" dirty="0"/>
              <a:t>кошка, слон — ...;</a:t>
            </a:r>
          </a:p>
          <a:p>
            <a:r>
              <a:rPr lang="ru-RU" b="1" dirty="0"/>
              <a:t>нога, рука — </a:t>
            </a:r>
            <a:r>
              <a:rPr lang="ru-RU" b="1" dirty="0" smtClean="0"/>
              <a:t>...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21429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«Четвёртый лишний»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720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Тарелка, чашка, </a:t>
            </a:r>
            <a:r>
              <a:rPr lang="ru-RU" b="1" i="1" u="sng" dirty="0">
                <a:solidFill>
                  <a:srgbClr val="002060"/>
                </a:solidFill>
              </a:rPr>
              <a:t>стол</a:t>
            </a:r>
            <a:r>
              <a:rPr lang="ru-RU" b="1" dirty="0">
                <a:solidFill>
                  <a:srgbClr val="002060"/>
                </a:solidFill>
              </a:rPr>
              <a:t>, чайник.</a:t>
            </a:r>
          </a:p>
          <a:p>
            <a:r>
              <a:rPr lang="ru-RU" b="1" dirty="0">
                <a:solidFill>
                  <a:srgbClr val="002060"/>
                </a:solidFill>
              </a:rPr>
              <a:t>Темно, пасмурно, светло, </a:t>
            </a:r>
            <a:r>
              <a:rPr lang="ru-RU" b="1" i="1" u="sng" dirty="0">
                <a:solidFill>
                  <a:srgbClr val="002060"/>
                </a:solidFill>
              </a:rPr>
              <a:t>зябко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Береза, осина, </a:t>
            </a:r>
            <a:r>
              <a:rPr lang="ru-RU" b="1" i="1" u="sng" dirty="0">
                <a:solidFill>
                  <a:srgbClr val="002060"/>
                </a:solidFill>
              </a:rPr>
              <a:t>сосна</a:t>
            </a:r>
            <a:r>
              <a:rPr lang="ru-RU" b="1" dirty="0">
                <a:solidFill>
                  <a:srgbClr val="002060"/>
                </a:solidFill>
              </a:rPr>
              <a:t>, дуб.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Диван</a:t>
            </a:r>
            <a:r>
              <a:rPr lang="ru-RU" b="1" dirty="0">
                <a:solidFill>
                  <a:srgbClr val="002060"/>
                </a:solidFill>
              </a:rPr>
              <a:t>, стол, кресло, </a:t>
            </a:r>
            <a:r>
              <a:rPr lang="ru-RU" b="1" i="1" u="sng" dirty="0">
                <a:solidFill>
                  <a:srgbClr val="002060"/>
                </a:solidFill>
              </a:rPr>
              <a:t>дерево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/>
              <a:t>Много, чисто, мало, наполовину.</a:t>
            </a:r>
          </a:p>
          <a:p>
            <a:r>
              <a:rPr lang="ru-RU" dirty="0"/>
              <a:t>Ручка, мел, пенал,</a:t>
            </a:r>
            <a:r>
              <a:rPr lang="ru-RU" i="1" dirty="0"/>
              <a:t> </a:t>
            </a:r>
            <a:r>
              <a:rPr lang="ru-RU" dirty="0"/>
              <a:t>кукла.</a:t>
            </a:r>
          </a:p>
          <a:p>
            <a:r>
              <a:rPr lang="ru-RU" dirty="0"/>
              <a:t>Вчера, сегодня, утром, послезавтра</a:t>
            </a:r>
          </a:p>
          <a:p>
            <a:r>
              <a:rPr lang="ru-RU" dirty="0"/>
              <a:t>Землетрясение, тайфун, гора, смерч.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5984" y="4286256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143372" y="4929198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43306" y="5500702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3504" y="6143644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«Угадай </a:t>
            </a:r>
            <a:r>
              <a:rPr lang="ru-RU" b="1" dirty="0">
                <a:solidFill>
                  <a:srgbClr val="002060"/>
                </a:solidFill>
              </a:rPr>
              <a:t>слово по признакам»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Снег</a:t>
            </a:r>
            <a:r>
              <a:rPr lang="ru-RU" dirty="0">
                <a:solidFill>
                  <a:srgbClr val="002060"/>
                </a:solidFill>
              </a:rPr>
              <a:t> — холодный, пушистый, легкий, белый, кружевной, переливающийся, густой, красивый и т. д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/>
              <a:t>Порывистый, ураганный, теплый, пронизывающий — </a:t>
            </a:r>
            <a:r>
              <a:rPr lang="ru-RU" b="1" dirty="0" smtClean="0"/>
              <a:t>ветер.</a:t>
            </a:r>
            <a:endParaRPr lang="ru-RU" b="1" dirty="0"/>
          </a:p>
          <a:p>
            <a:r>
              <a:rPr lang="ru-RU" dirty="0"/>
              <a:t>Темная, тихая, лунная, черная — </a:t>
            </a:r>
            <a:r>
              <a:rPr lang="ru-RU" b="1" dirty="0" smtClean="0"/>
              <a:t>ночь.</a:t>
            </a:r>
            <a:endParaRPr lang="ru-RU" b="1" dirty="0"/>
          </a:p>
          <a:p>
            <a:r>
              <a:rPr lang="ru-RU" dirty="0"/>
              <a:t>Длинная, асфальтовая, лесная, разбитая — </a:t>
            </a:r>
            <a:r>
              <a:rPr lang="ru-RU" b="1" dirty="0" smtClean="0"/>
              <a:t>дорога.</a:t>
            </a:r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«Скажи наоборот»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смелость </a:t>
            </a:r>
            <a:r>
              <a:rPr lang="ru-RU" sz="4000" dirty="0"/>
              <a:t>— </a:t>
            </a:r>
            <a:r>
              <a:rPr lang="ru-RU" sz="4000" dirty="0" smtClean="0"/>
              <a:t>трусость;</a:t>
            </a:r>
            <a:endParaRPr lang="ru-RU" sz="4000" dirty="0"/>
          </a:p>
          <a:p>
            <a:r>
              <a:rPr lang="ru-RU" sz="4000" dirty="0" smtClean="0"/>
              <a:t>смешной </a:t>
            </a:r>
            <a:r>
              <a:rPr lang="ru-RU" sz="4000" dirty="0"/>
              <a:t>— </a:t>
            </a:r>
            <a:r>
              <a:rPr lang="ru-RU" sz="4000" dirty="0" smtClean="0"/>
              <a:t>грустный;</a:t>
            </a:r>
            <a:endParaRPr lang="ru-RU" sz="4000" dirty="0"/>
          </a:p>
          <a:p>
            <a:r>
              <a:rPr lang="ru-RU" sz="4000" dirty="0" smtClean="0"/>
              <a:t>открыл </a:t>
            </a:r>
            <a:r>
              <a:rPr lang="ru-RU" sz="4000" dirty="0"/>
              <a:t>— </a:t>
            </a:r>
            <a:r>
              <a:rPr lang="ru-RU" sz="4000" dirty="0" smtClean="0"/>
              <a:t>закрыл;</a:t>
            </a:r>
          </a:p>
          <a:p>
            <a:r>
              <a:rPr lang="ru-RU" sz="4000" dirty="0" smtClean="0"/>
              <a:t>сильный </a:t>
            </a:r>
            <a:r>
              <a:rPr lang="ru-RU" sz="4000" dirty="0"/>
              <a:t>- … </a:t>
            </a:r>
            <a:r>
              <a:rPr lang="ru-RU" sz="4000" dirty="0" smtClean="0"/>
              <a:t> </a:t>
            </a:r>
            <a:endParaRPr lang="ru-RU" sz="4000" dirty="0"/>
          </a:p>
          <a:p>
            <a:r>
              <a:rPr lang="ru-RU" sz="4000" dirty="0" smtClean="0"/>
              <a:t>толстый </a:t>
            </a:r>
            <a:r>
              <a:rPr lang="ru-RU" sz="4000" dirty="0"/>
              <a:t>- … </a:t>
            </a:r>
            <a:r>
              <a:rPr lang="ru-RU" sz="4000" dirty="0" smtClean="0"/>
              <a:t> </a:t>
            </a:r>
            <a:endParaRPr lang="ru-RU" sz="4000" dirty="0"/>
          </a:p>
          <a:p>
            <a:r>
              <a:rPr lang="ru-RU" sz="4000" dirty="0" smtClean="0"/>
              <a:t>холод </a:t>
            </a:r>
            <a:r>
              <a:rPr lang="ru-RU" sz="4000" dirty="0"/>
              <a:t>- … </a:t>
            </a:r>
            <a:r>
              <a:rPr lang="ru-RU" sz="4000" dirty="0" smtClean="0"/>
              <a:t> </a:t>
            </a:r>
            <a:endParaRPr lang="ru-RU" sz="40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3643314"/>
            <a:ext cx="2409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слабый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4429132"/>
            <a:ext cx="23067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тонкий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5143512"/>
            <a:ext cx="19055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тепло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png-clipart-file-synchronization-google-sync-others-miscellaneous-tex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2134" y="428605"/>
            <a:ext cx="1707583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«Сравни»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Найти </a:t>
            </a:r>
            <a:r>
              <a:rPr lang="ru-RU" sz="4000" b="1" dirty="0"/>
              <a:t>как можно больше отличий между двумя предметами: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Самолет </a:t>
            </a:r>
            <a:r>
              <a:rPr lang="ru-RU" sz="4000" dirty="0">
                <a:solidFill>
                  <a:srgbClr val="002060"/>
                </a:solidFill>
              </a:rPr>
              <a:t>и корабль.</a:t>
            </a:r>
          </a:p>
          <a:p>
            <a:r>
              <a:rPr lang="ru-RU" sz="4000" dirty="0">
                <a:solidFill>
                  <a:srgbClr val="002060"/>
                </a:solidFill>
              </a:rPr>
              <a:t>Яблоко и картофель.</a:t>
            </a:r>
          </a:p>
          <a:p>
            <a:r>
              <a:rPr lang="ru-RU" sz="4000" dirty="0">
                <a:solidFill>
                  <a:srgbClr val="002060"/>
                </a:solidFill>
              </a:rPr>
              <a:t>Лиса и заяц.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Зима </a:t>
            </a:r>
            <a:r>
              <a:rPr lang="ru-RU" sz="4000" dirty="0">
                <a:solidFill>
                  <a:srgbClr val="002060"/>
                </a:solidFill>
              </a:rPr>
              <a:t>и весна</a:t>
            </a:r>
          </a:p>
          <a:p>
            <a:endParaRPr lang="ru-RU" dirty="0"/>
          </a:p>
        </p:txBody>
      </p:sp>
      <p:pic>
        <p:nvPicPr>
          <p:cNvPr id="4" name="Содержимое 3" descr="i (2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192882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525</Words>
  <PresentationFormat>Экран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Консультационный час  для родителей </vt:lpstr>
      <vt:lpstr>С какими трудностями  сталкиваются дети?</vt:lpstr>
      <vt:lpstr>Понятие</vt:lpstr>
      <vt:lpstr> Консультационный час «Развитие словесно-логического мышления детей младшего школьного возраста» </vt:lpstr>
      <vt:lpstr> Упражнение  «Дополни, обобщи» </vt:lpstr>
      <vt:lpstr>«Четвёртый лишний»</vt:lpstr>
      <vt:lpstr> «Угадай слово по признакам» </vt:lpstr>
      <vt:lpstr>«Скажи наоборот»</vt:lpstr>
      <vt:lpstr>«Сравни»</vt:lpstr>
      <vt:lpstr>«Расшифруй»</vt:lpstr>
      <vt:lpstr>«Продолжи»</vt:lpstr>
      <vt:lpstr>«Придумай продолжение» </vt:lpstr>
      <vt:lpstr>«Составь рассказ»</vt:lpstr>
      <vt:lpstr>«Рассказ по сюжетной картинке»</vt:lpstr>
      <vt:lpstr>Игры, пособия для развития словесно-логического мышления</vt:lpstr>
      <vt:lpstr>МБОУ «Школа для детей с ОВЗ» ул.Чапаева, д.75</vt:lpstr>
      <vt:lpstr>Развивающая литература</vt:lpstr>
      <vt:lpstr>Интернет-ресурсы</vt:lpstr>
      <vt:lpstr>Отзывы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16</cp:revision>
  <dcterms:created xsi:type="dcterms:W3CDTF">2022-02-07T18:00:07Z</dcterms:created>
  <dcterms:modified xsi:type="dcterms:W3CDTF">2022-05-26T03:06:14Z</dcterms:modified>
</cp:coreProperties>
</file>