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834" r:id="rId3"/>
    <p:sldId id="836" r:id="rId4"/>
    <p:sldId id="392" r:id="rId5"/>
    <p:sldId id="513" r:id="rId6"/>
    <p:sldId id="269" r:id="rId7"/>
    <p:sldId id="866" r:id="rId8"/>
    <p:sldId id="516" r:id="rId9"/>
    <p:sldId id="832" r:id="rId10"/>
    <p:sldId id="805" r:id="rId11"/>
    <p:sldId id="807" r:id="rId12"/>
    <p:sldId id="806" r:id="rId13"/>
    <p:sldId id="540" r:id="rId14"/>
    <p:sldId id="537" r:id="rId15"/>
    <p:sldId id="861" r:id="rId16"/>
    <p:sldId id="843" r:id="rId17"/>
    <p:sldId id="845" r:id="rId18"/>
    <p:sldId id="844" r:id="rId19"/>
    <p:sldId id="816" r:id="rId20"/>
    <p:sldId id="849" r:id="rId21"/>
    <p:sldId id="850" r:id="rId22"/>
    <p:sldId id="851" r:id="rId23"/>
    <p:sldId id="773" r:id="rId24"/>
    <p:sldId id="852" r:id="rId25"/>
    <p:sldId id="853" r:id="rId26"/>
    <p:sldId id="854" r:id="rId27"/>
    <p:sldId id="855" r:id="rId28"/>
    <p:sldId id="856" r:id="rId29"/>
    <p:sldId id="857" r:id="rId30"/>
    <p:sldId id="858" r:id="rId31"/>
    <p:sldId id="859" r:id="rId32"/>
    <p:sldId id="490" r:id="rId33"/>
    <p:sldId id="520" r:id="rId34"/>
    <p:sldId id="824" r:id="rId3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3366CC"/>
    <a:srgbClr val="9900CC"/>
    <a:srgbClr val="800080"/>
    <a:srgbClr val="990099"/>
    <a:srgbClr val="623C5D"/>
    <a:srgbClr val="FF99CC"/>
    <a:srgbClr val="F9B277"/>
    <a:srgbClr val="015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1511" autoAdjust="0"/>
  </p:normalViewPr>
  <p:slideViewPr>
    <p:cSldViewPr>
      <p:cViewPr varScale="1">
        <p:scale>
          <a:sx n="75" d="100"/>
          <a:sy n="75" d="100"/>
        </p:scale>
        <p:origin x="17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Обучающихся с ОВЗ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4B1-4A03-AA58-ABD8CB3D67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B1-4A03-AA58-ABD8CB3D67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B1-4A03-AA58-ABD8CB3D67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B1-4A03-AA58-ABD8CB3D6749}"/>
              </c:ext>
            </c:extLst>
          </c:dPt>
          <c:cat>
            <c:strRef>
              <c:f>Лист1!$A$2:$A$5</c:f>
              <c:strCache>
                <c:ptCount val="3"/>
                <c:pt idx="0">
                  <c:v>школы для обучающихся с ОВЗ</c:v>
                </c:pt>
                <c:pt idx="1">
                  <c:v>классы для обучающихся с ОВЗ</c:v>
                </c:pt>
                <c:pt idx="2">
                  <c:v>инклюзивные школы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9466</c:v>
                </c:pt>
                <c:pt idx="1">
                  <c:v>4595</c:v>
                </c:pt>
                <c:pt idx="2">
                  <c:v>10369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D-4ACB-A499-0AFC93E18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\Bb\Файлы в Векторе\Презентации\ПРЕЗЕНТАЦИЯ веселая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9180512" cy="686521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67544" y="2141984"/>
            <a:ext cx="8208912" cy="15750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7"/>
            <a:ext cx="8280920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6" y="1916833"/>
            <a:ext cx="4040188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564905"/>
            <a:ext cx="4040188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5" y="1916833"/>
            <a:ext cx="4041775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64905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920880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916836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6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1" name="Picture 3" descr="D:\PR\Bb\Файлы в Векторе\Презентации\ПРЕЗЕНТАЦИЯ веселая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35" y="0"/>
            <a:ext cx="915983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AfyLwBxdx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ppkdo.ru/course/view.php?id=321&amp;sectionid=19817" TargetMode="External"/><Relationship Id="rId2" Type="http://schemas.openxmlformats.org/officeDocument/2006/relationships/hyperlink" Target="https://fppkdo.ru/course/view.php?id=32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ppkdo.ru/course/view.php?id=1266" TargetMode="External"/><Relationship Id="rId2" Type="http://schemas.openxmlformats.org/officeDocument/2006/relationships/hyperlink" Target="http://fppkdo.ru/course/view.php?id=32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kuvardina_olga@mail.r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fppkd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722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Руховна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заведующий кафедрой специальной педагогики и психологии ФГБОУ ВО «Пермский государственный гуманитарно-педагогический университет»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научно-методического и педагогического сопровождения сети ресурсных центров (школ) для работы с детьми с ОВЗ, в том числе находящимися на длительном лечении</a:t>
            </a:r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327DE-5D44-4F06-9671-01C51CD8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76BDD3-C989-4B02-BEED-859801E30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2" t="5930" r="972" b="5359"/>
          <a:stretch/>
        </p:blipFill>
        <p:spPr bwMode="auto">
          <a:xfrm>
            <a:off x="107504" y="404664"/>
            <a:ext cx="885698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5652777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886F5F-E691-4197-8789-61DBD28E7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6" t="14824" r="2127" b="4903"/>
          <a:stretch/>
        </p:blipFill>
        <p:spPr bwMode="auto">
          <a:xfrm>
            <a:off x="395536" y="188640"/>
            <a:ext cx="8496944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1404931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E1628F-3F43-402A-BDE3-8550E4ED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9" t="16142" r="3410" b="5131"/>
          <a:stretch/>
        </p:blipFill>
        <p:spPr bwMode="auto">
          <a:xfrm>
            <a:off x="395536" y="476672"/>
            <a:ext cx="835292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2052676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Мониторинг. Процедуры</a:t>
            </a:r>
            <a:endParaRPr lang="ru-RU" sz="2900" spc="5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Самообследование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Презентация и публичная защита модели(ей) ресурсного обеспечения школы (РЦ / опорная площадка)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  <a:ea typeface="Calibri" panose="020F0502020204030204" pitchFamily="34" charset="0"/>
              </a:rPr>
              <a:t>Экспертиза ресурсов и деятельности РЦ и опорных площадок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Размещение </a:t>
            </a:r>
            <a:r>
              <a:rPr lang="ru-RU" alt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моделей ресурсного обеспечения образования обучающихся с особыми образовательными потребностями, в том числе находящихся на длительном лечении на электронных информационных ресурсах: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2"/>
              </a:rPr>
              <a:t>http://educomm.iro.perm.ru</a:t>
            </a:r>
            <a:endParaRPr lang="ru-RU" altLang="ru-RU" sz="2800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u="sng" dirty="0">
                <a:hlinkClick r:id="rId3"/>
              </a:rPr>
              <a:t>http://fppkdo.ru/course/view.php?id=321</a:t>
            </a:r>
            <a:r>
              <a:rPr lang="ru-RU" altLang="ru-RU" sz="2800" u="sng" dirty="0"/>
              <a:t> 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5. Отбор и перевод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</a:rPr>
              <a:t> школ в статус Ресурсных центров или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опорных образовательных центров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обеспечивающих работу с детьми, имеющими нарушения в развитии, в том числе находящимся на длительном лечении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Подведение итогов мониторинга: 27 апреля 2022г.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0B79040C-59DE-487C-B35E-DD9EE1D3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Мониторинг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EE7DD3B3-4064-42F2-A84D-C3B3ACCB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chemeClr val="tx1"/>
                </a:solidFill>
                <a:ea typeface="Calibri" panose="020F0502020204030204" pitchFamily="34" charset="0"/>
              </a:rPr>
              <a:t>Цель мониторинга:</a:t>
            </a:r>
            <a:r>
              <a:rPr lang="ru-RU" altLang="ru-RU" sz="2800">
                <a:solidFill>
                  <a:schemeClr val="tx1"/>
                </a:solidFill>
                <a:ea typeface="Calibri" panose="020F0502020204030204" pitchFamily="34" charset="0"/>
              </a:rPr>
              <a:t> изучение кадровых, информационных, методических, дидактических, материально-технических и других ресурсов и оценка потенциала их использования в процессе сетевого взаимодействия с другими образовательными организациями Пермского края.</a:t>
            </a:r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7F6C-528C-420E-871E-20D3AF31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Мониторинг ресурсов для обеспечения коррекционной работы с обучающимися с ОВЗ и инвалидностью </a:t>
            </a:r>
            <a:endParaRPr lang="ru-RU" sz="2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AE0F9-02D2-4283-B090-47D41CD85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Кадры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Методические ресурсы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Информационные ресурсы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IV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Дидактические материалы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Материально-техническое обеспечение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Поддержка родителей и обучающихся с ОВЗ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812661145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1 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«Презентация и публичная защита модели(ей) ресурсного обеспечения по направлениям: обеспечение коррекционной работы с обучающимися с ОВЗ и инвалидностью, </a:t>
            </a:r>
            <a:r>
              <a:rPr lang="ru-RU" sz="2000" spc="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психолого-педагогическое сопровождение обучающихся, находящихся на длительном лечении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», </a:t>
            </a:r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24 марта 2022г.</a:t>
            </a:r>
            <a:endParaRPr lang="ru-RU" sz="20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2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«Презентация и публичная защита модели(ей) ресурсного обеспечения школы по направлению «Реализация образовательной программы предметной области «Технология»», </a:t>
            </a:r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31 марта 2022г.</a:t>
            </a: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a typeface="Times New Roman" panose="02020603050405020304" pitchFamily="18" charset="0"/>
              </a:rPr>
              <a:t>В рамках семинара участники будут выступать в качестве экспертов моделей ресурсного обеспечения разных направлений образования и сопровождения детей с ОВЗ. По итогам – сертификат эксперта!</a:t>
            </a:r>
            <a:endParaRPr lang="ru-RU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43784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2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3 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«Содержание и технологии психолого-педагогического сопровождения и коррекционной работы с обучающимися с ОВЗ и инвалидностью»,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14 апреля 2022г.</a:t>
            </a:r>
            <a:endParaRPr lang="ru-RU" sz="2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4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«Современные подходы к реализации предметной области «Технология» для разных категорий обучающихся с ограниченными возможностями здоровья в соответствии с требованиями ФГОС ОВЗ и ФГОС УО»,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20 апреля 2022г.</a:t>
            </a:r>
          </a:p>
          <a:p>
            <a:pPr indent="-1270" algn="just"/>
            <a:r>
              <a:rPr lang="ru-RU" sz="2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тажировочная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площадка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«Деятельность психолого-педагогического консилиума образовательной организации», 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12 мая 2022г.</a:t>
            </a:r>
            <a:endParaRPr lang="ru-RU" sz="22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20413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AD12B-9416-4193-9FF1-C414EDA8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B3741-99CF-4CF5-9834-24B69CD8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3200" dirty="0">
                <a:solidFill>
                  <a:schemeClr val="tx1"/>
                </a:solidFill>
                <a:ea typeface="Times New Roman" panose="02020603050405020304" pitchFamily="18" charset="0"/>
              </a:rPr>
              <a:t>II</a:t>
            </a:r>
            <a:r>
              <a:rPr lang="ru-RU" altLang="ru-RU" sz="3200" dirty="0">
                <a:solidFill>
                  <a:schemeClr val="tx1"/>
                </a:solidFill>
                <a:ea typeface="Times New Roman" panose="02020603050405020304" pitchFamily="18" charset="0"/>
              </a:rPr>
              <a:t> Краевой конкурс лучших практик сопровождения молодых специалистов (учителя, воспитатели, узкие специалисты), работающих с обучающимися с ОВЗ </a:t>
            </a:r>
          </a:p>
          <a:p>
            <a:r>
              <a:rPr lang="ru-RU" altLang="ru-RU" sz="3200" dirty="0">
                <a:solidFill>
                  <a:schemeClr val="tx1"/>
                </a:solidFill>
              </a:rPr>
              <a:t>Сроки проведения конкурса:</a:t>
            </a:r>
          </a:p>
          <a:p>
            <a:r>
              <a:rPr lang="ru-RU" altLang="ru-RU" b="1" dirty="0">
                <a:solidFill>
                  <a:schemeClr val="tx1"/>
                </a:solidFill>
              </a:rPr>
              <a:t>1</a:t>
            </a:r>
            <a:r>
              <a:rPr lang="ru-RU" altLang="ru-RU" sz="3200" b="1" dirty="0">
                <a:solidFill>
                  <a:schemeClr val="tx1"/>
                </a:solidFill>
              </a:rPr>
              <a:t>1 – 20 апреля 2022 года</a:t>
            </a:r>
          </a:p>
          <a:p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</a:rPr>
              <a:t>регистрация </a:t>
            </a:r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</a:rPr>
              <a:t>до 10 апреля 2022 года</a:t>
            </a:r>
            <a:endParaRPr lang="ru-RU" altLang="ru-RU" sz="3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643020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C1E09D8-4B82-4ED3-9C64-8D92355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2BC0223D-DDE0-48BA-A495-BDBACB604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2.2. Для участия в Конкурсе необходимо пройти регистрацию 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</a:rPr>
              <a:t>до 10 апреля 2022 года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 на двух ресурсах:</a:t>
            </a:r>
            <a:endParaRPr lang="ru-RU" sz="20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defRPr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на сайте </a:t>
            </a:r>
            <a:r>
              <a:rPr lang="en-US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fppkdo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r>
              <a:rPr lang="en-US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ru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, согласно инструкции (Приложение № 1) на странице Конкурса</a:t>
            </a:r>
            <a:endParaRPr lang="ru-RU" sz="20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defRPr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и в электронной форме, пройдя по ссылке </a:t>
            </a:r>
            <a:r>
              <a:rPr lang="ru-RU" sz="2000" u="sng" dirty="0">
                <a:solidFill>
                  <a:srgbClr val="000000"/>
                </a:solidFill>
                <a:ea typeface="Calibri" panose="020F0502020204030204" pitchFamily="34" charset="0"/>
                <a:hlinkClick r:id="rId2"/>
              </a:rPr>
              <a:t>https://forms.office.com/r/AfyLwBxdxa</a:t>
            </a:r>
            <a:endParaRPr lang="ru-RU" sz="2000" dirty="0"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</a:rPr>
              <a:t>Если вы не прошли регистрацию, то Вы не сможете пройти испытания Конкурса. Если Вы пройдете испытания, но не будете зарегистрированы в данной форме, результаты испытаний аннулируются.</a:t>
            </a:r>
            <a:endParaRPr lang="ru-RU" sz="2000" b="1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9753B0-56AA-41EE-8FB6-01883532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576064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контингента обучающихся с ОВЗ в Пермском крае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A85B112-C5CC-4E57-BC6A-6E1B81B3F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167456"/>
              </p:ext>
            </p:extLst>
          </p:nvPr>
        </p:nvGraphicFramePr>
        <p:xfrm>
          <a:off x="457200" y="1773238"/>
          <a:ext cx="8229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939412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27A09048-AC5C-4883-98A9-F9F4E063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1071562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tx1"/>
                </a:solidFill>
              </a:rPr>
              <a:t>Конкурс </a:t>
            </a:r>
            <a:r>
              <a:rPr lang="ru-RU" alt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практик сопровождения молодых специалистов в вопросах взаимодействия с обучающимися с ОВЗ</a:t>
            </a:r>
            <a:endParaRPr lang="ru-RU" altLang="ru-RU" sz="2400" b="1" dirty="0">
              <a:solidFill>
                <a:schemeClr val="tx1"/>
              </a:solidFill>
            </a:endParaRP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A58A73B2-2734-4FA2-8D70-54C0B31B3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chemeClr val="tx1"/>
                </a:solidFill>
              </a:rPr>
              <a:t>3.3.5. Участник загружает файл Анкеты на сайт системы дистанционного обучения ПГГПУ fppkdo.ru в раздел “I испытание “Конкурс представленных материалов” до </a:t>
            </a:r>
            <a:r>
              <a:rPr lang="ru-RU" altLang="ru-RU" sz="2400" b="1">
                <a:solidFill>
                  <a:schemeClr val="tx1"/>
                </a:solidFill>
              </a:rPr>
              <a:t>20 апреля 2022 года</a:t>
            </a:r>
            <a:r>
              <a:rPr lang="ru-RU" altLang="ru-RU" sz="240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chemeClr val="tx1"/>
                </a:solidFill>
              </a:rPr>
              <a:t>3.4.8. Участник загружает файл технологической карты мастер-класса в формате WORD, со ссылкой на созданный видеоролик (п.11 Приложение № 4), на сайт системы дистанционного обучения ПГГПУ fppkdo.ru в раздел “II испытание “Конкурс мастер-классов” до </a:t>
            </a:r>
            <a:r>
              <a:rPr lang="ru-RU" altLang="ru-RU" sz="2400" b="1">
                <a:solidFill>
                  <a:schemeClr val="tx1"/>
                </a:solidFill>
              </a:rPr>
              <a:t>20 апреля 2022 года</a:t>
            </a:r>
            <a:r>
              <a:rPr lang="ru-RU" altLang="ru-RU" sz="240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41D56FF9-E69E-4111-8C25-269AD6D4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Конкурсные испытания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2993342B-232A-4DF3-BD25-DC48DB98B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1"/>
                </a:solidFill>
              </a:rPr>
              <a:t>Конкурс представленных материалов: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chemeClr val="tx1"/>
                </a:solidFill>
              </a:rPr>
              <a:t>анкета;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chemeClr val="tx1"/>
                </a:solidFill>
              </a:rPr>
              <a:t>дополнительные материалы* </a:t>
            </a:r>
          </a:p>
          <a:p>
            <a:r>
              <a:rPr lang="ru-RU" altLang="ru-RU">
                <a:solidFill>
                  <a:schemeClr val="tx1"/>
                </a:solidFill>
              </a:rPr>
              <a:t>Конкурс мастер-классов</a:t>
            </a:r>
          </a:p>
          <a:p>
            <a:endParaRPr lang="ru-RU" altLang="ru-RU">
              <a:solidFill>
                <a:schemeClr val="tx1"/>
              </a:solidFill>
            </a:endParaRPr>
          </a:p>
          <a:p>
            <a:r>
              <a:rPr lang="ru-RU" altLang="ru-RU">
                <a:solidFill>
                  <a:schemeClr val="tx1"/>
                </a:solidFill>
              </a:rPr>
              <a:t>*по желанию участников</a:t>
            </a:r>
          </a:p>
        </p:txBody>
      </p:sp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8">
            <a:extLst>
              <a:ext uri="{FF2B5EF4-FFF2-40B4-BE49-F238E27FC236}">
                <a16:creationId xmlns:a16="http://schemas.microsoft.com/office/drawing/2014/main" id="{542BE11C-D449-4687-9365-08D5AC0A4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 b="5984"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>
            <a:extLst>
              <a:ext uri="{FF2B5EF4-FFF2-40B4-BE49-F238E27FC236}">
                <a16:creationId xmlns:a16="http://schemas.microsoft.com/office/drawing/2014/main" id="{F4965564-B3E7-46AA-B81A-9C9B90916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3" b="58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>
            <a:extLst>
              <a:ext uri="{FF2B5EF4-FFF2-40B4-BE49-F238E27FC236}">
                <a16:creationId xmlns:a16="http://schemas.microsoft.com/office/drawing/2014/main" id="{7AB4836A-ABEB-4CF2-BCC5-C07945B6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t="13414" r="-505" b="14633"/>
          <a:stretch>
            <a:fillRect/>
          </a:stretch>
        </p:blipFill>
        <p:spPr bwMode="auto">
          <a:xfrm>
            <a:off x="12700" y="0"/>
            <a:ext cx="917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>
            <a:extLst>
              <a:ext uri="{FF2B5EF4-FFF2-40B4-BE49-F238E27FC236}">
                <a16:creationId xmlns:a16="http://schemas.microsoft.com/office/drawing/2014/main" id="{26E5C532-9C7C-40F7-AF56-2C568F179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 b="6857"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>
            <a:extLst>
              <a:ext uri="{FF2B5EF4-FFF2-40B4-BE49-F238E27FC236}">
                <a16:creationId xmlns:a16="http://schemas.microsoft.com/office/drawing/2014/main" id="{D5EA297D-A4E0-4277-9BE4-A34C878F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 b="5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D4D594DC-5EFA-48A9-9465-7C008288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«Положение о Конкурсе…»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A20260-AE5E-44DC-87AF-5C54103A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3.6. В помощь участникам Конкурса предлагаются материалы методического семинара «Подготовка к Краевому конкурсу лучших практик сопровождения молодых специалистов, работающих с обучающимися с ОВЗ - 2020»: запись семинара, презентации, методические рекомендации и др., размещенные в курсе «Сопровождение введения ФГОС ОВЗ и ФГОС УО в Пермском крае» </a:t>
            </a:r>
            <a:r>
              <a:rPr lang="ru-RU" sz="2400" u="sng" dirty="0">
                <a:solidFill>
                  <a:srgbClr val="0000FF"/>
                </a:solidFill>
                <a:ea typeface="Calibri" panose="020F0502020204030204" pitchFamily="34" charset="0"/>
                <a:hlinkClick r:id="rId2"/>
              </a:rPr>
              <a:t>https://fppkdo.ru/course/view.php?id=321</a:t>
            </a:r>
            <a:r>
              <a:rPr lang="ru-RU" sz="2400" dirty="0">
                <a:ea typeface="Calibri" panose="020F05020202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в разделе «Материалы деятельности Рабочей группы 2020 года» </a:t>
            </a:r>
            <a:r>
              <a:rPr lang="ru-RU" sz="2400" u="sng" dirty="0">
                <a:solidFill>
                  <a:srgbClr val="0000FF"/>
                </a:solidFill>
                <a:ea typeface="Calibri" panose="020F0502020204030204" pitchFamily="34" charset="0"/>
                <a:hlinkClick r:id="rId3"/>
              </a:rPr>
              <a:t>https://fppkdo.ru/course/view.php?id=321&amp;sectionid=19817</a:t>
            </a:r>
            <a:endParaRPr lang="ru-RU" sz="2400" dirty="0">
              <a:ea typeface="Calibri" panose="020F0502020204030204" pitchFamily="34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>
            <a:extLst>
              <a:ext uri="{FF2B5EF4-FFF2-40B4-BE49-F238E27FC236}">
                <a16:creationId xmlns:a16="http://schemas.microsoft.com/office/drawing/2014/main" id="{88523FBD-6DE1-4755-B9DA-63798502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15279" r="3410" b="5586"/>
          <a:stretch>
            <a:fillRect/>
          </a:stretch>
        </p:blipFill>
        <p:spPr bwMode="auto">
          <a:xfrm>
            <a:off x="0" y="1052513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>
            <a:extLst>
              <a:ext uri="{FF2B5EF4-FFF2-40B4-BE49-F238E27FC236}">
                <a16:creationId xmlns:a16="http://schemas.microsoft.com/office/drawing/2014/main" id="{6AA4B88A-BE3C-45CE-918B-FABA15B7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t="14822" r="2127" b="5586"/>
          <a:stretch>
            <a:fillRect/>
          </a:stretch>
        </p:blipFill>
        <p:spPr bwMode="auto">
          <a:xfrm>
            <a:off x="0" y="1160463"/>
            <a:ext cx="91440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43204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Проблемный анализ</a:t>
            </a:r>
          </a:p>
        </p:txBody>
      </p:sp>
      <p:sp>
        <p:nvSpPr>
          <p:cNvPr id="9" name="Овал 8"/>
          <p:cNvSpPr/>
          <p:nvPr/>
        </p:nvSpPr>
        <p:spPr>
          <a:xfrm>
            <a:off x="2483768" y="1090789"/>
            <a:ext cx="4392488" cy="161813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 педагогов инклюзивных образовательных организаций</a:t>
            </a:r>
          </a:p>
        </p:txBody>
      </p:sp>
      <p:sp>
        <p:nvSpPr>
          <p:cNvPr id="10" name="Овал 9"/>
          <p:cNvSpPr/>
          <p:nvPr/>
        </p:nvSpPr>
        <p:spPr>
          <a:xfrm>
            <a:off x="267528" y="2360492"/>
            <a:ext cx="3224352" cy="380481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поддержке профессионального сообщества в вопросах обучения детей с ограниченными возможностями здоровья и работы с их семьями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89312" y="3250668"/>
            <a:ext cx="2686421" cy="2935578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омощь в создании специальных условий общего образования обучающихся с ОВЗ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44208" y="2603320"/>
            <a:ext cx="2539551" cy="337412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информации об особенностях детей с ограниченными возможностями здоровья и их семьях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>
            <a:off x="2051720" y="2026206"/>
            <a:ext cx="432048" cy="334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  <a:endCxn id="11" idx="0"/>
          </p:cNvCxnSpPr>
          <p:nvPr/>
        </p:nvCxnSpPr>
        <p:spPr>
          <a:xfrm>
            <a:off x="4932523" y="2708920"/>
            <a:ext cx="0" cy="541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  <a:endCxn id="12" idx="0"/>
          </p:cNvCxnSpPr>
          <p:nvPr/>
        </p:nvCxnSpPr>
        <p:spPr>
          <a:xfrm>
            <a:off x="6876256" y="2026206"/>
            <a:ext cx="837728" cy="577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16786"/>
      </p:ext>
    </p:extLst>
  </p:cSld>
  <p:clrMapOvr>
    <a:masterClrMapping/>
  </p:clrMapOvr>
  <p:transition spd="med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>
            <a:extLst>
              <a:ext uri="{FF2B5EF4-FFF2-40B4-BE49-F238E27FC236}">
                <a16:creationId xmlns:a16="http://schemas.microsoft.com/office/drawing/2014/main" id="{2F6F4AEF-6054-4C54-B6AB-7D03650A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3" t="13011" r="24406" b="15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72679680-48BF-42D4-A40D-D695D391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Подведение итогов конкурса</a:t>
            </a:r>
            <a:br>
              <a:rPr lang="ru-RU" altLang="ru-RU" sz="2800" dirty="0">
                <a:solidFill>
                  <a:schemeClr val="tx1"/>
                </a:solidFill>
              </a:rPr>
            </a:br>
            <a:r>
              <a:rPr lang="ru-RU" altLang="ru-RU" sz="2800" dirty="0">
                <a:solidFill>
                  <a:schemeClr val="tx1"/>
                </a:solidFill>
              </a:rPr>
              <a:t>и итогов мониторинга Ресурсных центров и опорных площадок (школ)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2BD85BD5-B5CC-4B72-8952-00EDA3E9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3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27 апреля 2022 г. в 14.00 на платформе </a:t>
            </a:r>
            <a:r>
              <a:rPr lang="en-US" altLang="ru-RU" sz="2800" dirty="0">
                <a:solidFill>
                  <a:schemeClr val="tx1"/>
                </a:solidFill>
              </a:rPr>
              <a:t>Zoom</a:t>
            </a:r>
            <a:endParaRPr lang="ru-RU" altLang="ru-RU" sz="2800" dirty="0">
              <a:solidFill>
                <a:schemeClr val="tx1"/>
              </a:solidFill>
            </a:endParaRPr>
          </a:p>
          <a:p>
            <a:r>
              <a:rPr lang="ru-RU" altLang="ru-RU" sz="2800" dirty="0">
                <a:solidFill>
                  <a:schemeClr val="tx1"/>
                </a:solidFill>
              </a:rPr>
              <a:t>Информация об идентификационном номере конференции </a:t>
            </a:r>
            <a:r>
              <a:rPr lang="en-US" altLang="ru-RU" sz="2800" dirty="0">
                <a:solidFill>
                  <a:schemeClr val="tx1"/>
                </a:solidFill>
              </a:rPr>
              <a:t>Zoom</a:t>
            </a:r>
            <a:r>
              <a:rPr lang="ru-RU" altLang="ru-RU" sz="2800" dirty="0">
                <a:solidFill>
                  <a:schemeClr val="tx1"/>
                </a:solidFill>
              </a:rPr>
              <a:t> будет размещена на странице сайта: «Сопровождение введения ФГОС ОВЗ и ФГОС УО в Пермском крае»</a:t>
            </a:r>
            <a:r>
              <a:rPr lang="ru-RU" altLang="ru-RU" sz="2800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altLang="ru-RU" sz="2800" u="sng" dirty="0">
                <a:solidFill>
                  <a:srgbClr val="0000FF"/>
                </a:solidFill>
                <a:hlinkClick r:id="rId2"/>
              </a:rPr>
              <a:t>http://fppkdo.ru/course/view.php?id=321</a:t>
            </a:r>
            <a:endParaRPr lang="ru-RU" altLang="ru-RU" sz="2800" dirty="0"/>
          </a:p>
          <a:p>
            <a:r>
              <a:rPr lang="ru-RU" altLang="ru-RU" sz="2800" dirty="0"/>
              <a:t> </a:t>
            </a:r>
            <a:r>
              <a:rPr lang="ru-RU" altLang="ru-RU" sz="2800" dirty="0">
                <a:solidFill>
                  <a:schemeClr val="tx1"/>
                </a:solidFill>
              </a:rPr>
              <a:t>на сайте конкурса по ссылке </a:t>
            </a:r>
            <a:r>
              <a:rPr lang="en-US" altLang="ru-RU" sz="2800" u="sng" dirty="0">
                <a:hlinkClick r:id="rId3"/>
              </a:rPr>
              <a:t>https://fppkdo.ru/course/view.php?id=1266</a:t>
            </a:r>
            <a:r>
              <a:rPr lang="ru-RU" altLang="ru-RU" sz="2800" u="sng" dirty="0"/>
              <a:t> </a:t>
            </a:r>
            <a:endParaRPr lang="ru-RU" altLang="ru-RU" sz="2800" dirty="0"/>
          </a:p>
          <a:p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A749A0F-6D4E-44BB-A24B-13B368E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1"/>
                </a:solidFill>
              </a:rPr>
              <a:t>Задать вопросы по участию в Конкурсе и семинарах Вы можете: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CF8BC698-F16C-43DA-8E4F-42D26DFA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 err="1">
                <a:solidFill>
                  <a:schemeClr val="tx1"/>
                </a:solidFill>
              </a:rPr>
              <a:t>Кувардина</a:t>
            </a:r>
            <a:r>
              <a:rPr lang="ru-RU" altLang="ru-RU" sz="4000" dirty="0">
                <a:solidFill>
                  <a:schemeClr val="tx1"/>
                </a:solidFill>
              </a:rPr>
              <a:t> Ольга Валерьевна, начальник Учебно-методического информационного центра </a:t>
            </a:r>
            <a:r>
              <a:rPr lang="ru-RU" altLang="ru-RU" sz="4000" dirty="0" err="1">
                <a:solidFill>
                  <a:schemeClr val="tx1"/>
                </a:solidFill>
              </a:rPr>
              <a:t>ФПиПД</a:t>
            </a:r>
            <a:r>
              <a:rPr lang="ru-RU" altLang="ru-RU" sz="4000" dirty="0">
                <a:solidFill>
                  <a:schemeClr val="tx1"/>
                </a:solidFill>
              </a:rPr>
              <a:t>, контакты: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Тел.: 8 902 832 95 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4000" dirty="0">
                <a:solidFill>
                  <a:schemeClr val="tx1"/>
                </a:solidFill>
              </a:rPr>
              <a:t>E-mail</a:t>
            </a:r>
            <a:r>
              <a:rPr lang="ru-RU" altLang="ru-RU" sz="4000" dirty="0">
                <a:solidFill>
                  <a:schemeClr val="tx1"/>
                </a:solidFill>
              </a:rPr>
              <a:t>:</a:t>
            </a:r>
            <a:r>
              <a:rPr lang="ru-RU" altLang="ru-RU" sz="4000" dirty="0"/>
              <a:t> </a:t>
            </a:r>
            <a:r>
              <a:rPr lang="en-US" altLang="ru-RU" sz="4000" dirty="0">
                <a:hlinkClick r:id="rId2"/>
              </a:rPr>
              <a:t>kuvardina_olga@mail.ru</a:t>
            </a:r>
            <a:r>
              <a:rPr lang="ru-RU" altLang="ru-RU" sz="4000" dirty="0"/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FB66F8AE-B80A-43CB-9D8B-9BCD6A7B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865188"/>
          </a:xfrm>
        </p:spPr>
        <p:txBody>
          <a:bodyPr/>
          <a:lstStyle/>
          <a:p>
            <a:r>
              <a:rPr lang="en-US" altLang="ru-RU" sz="2800" b="1" dirty="0">
                <a:solidFill>
                  <a:schemeClr val="tx1"/>
                </a:solidFill>
              </a:rPr>
              <a:t>III</a:t>
            </a:r>
            <a:r>
              <a:rPr lang="ru-RU" altLang="ru-RU" sz="2800" b="1" dirty="0">
                <a:solidFill>
                  <a:schemeClr val="tx1"/>
                </a:solidFill>
              </a:rPr>
              <a:t> этап, мероприятия</a:t>
            </a:r>
            <a:br>
              <a:rPr lang="en-US" altLang="ru-RU" sz="2800" b="1" dirty="0">
                <a:solidFill>
                  <a:schemeClr val="tx1"/>
                </a:solidFill>
              </a:rPr>
            </a:b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1 июля 2022 года по 1 декабря 2022 года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F2C711B3-B37B-43F7-A8A2-23EA7A2A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679950"/>
          </a:xfrm>
        </p:spPr>
        <p:txBody>
          <a:bodyPr/>
          <a:lstStyle/>
          <a:p>
            <a:r>
              <a:rPr lang="ru-RU" altLang="ru-RU" sz="2300">
                <a:solidFill>
                  <a:schemeClr val="tx1"/>
                </a:solidFill>
              </a:rPr>
              <a:t>Научно-методическое и педагогическое сопровождение деятельности ресурсных центров, опорных образовательных центров, опорных площадок (школ) – консультирование по запросу педагогических коллективов – научные руководители</a:t>
            </a:r>
          </a:p>
          <a:p>
            <a:r>
              <a:rPr lang="en-US" altLang="ru-RU" sz="2300">
                <a:solidFill>
                  <a:schemeClr val="tx1"/>
                </a:solidFill>
              </a:rPr>
              <a:t>V</a:t>
            </a:r>
            <a:r>
              <a:rPr lang="ru-RU" altLang="ru-RU" sz="2300">
                <a:solidFill>
                  <a:schemeClr val="tx1"/>
                </a:solidFill>
              </a:rPr>
              <a:t> Краевая </a:t>
            </a:r>
            <a:r>
              <a:rPr lang="ru-RU" altLang="ru-RU" sz="2300" b="1">
                <a:solidFill>
                  <a:schemeClr val="tx1"/>
                </a:solidFill>
              </a:rPr>
              <a:t>Олимпиада</a:t>
            </a:r>
            <a:r>
              <a:rPr lang="ru-RU" altLang="ru-RU" sz="2300">
                <a:solidFill>
                  <a:schemeClr val="tx1"/>
                </a:solidFill>
              </a:rPr>
              <a:t> для </a:t>
            </a:r>
            <a:r>
              <a:rPr lang="ru-RU" altLang="ru-RU" sz="2300">
                <a:solidFill>
                  <a:schemeClr val="tx1"/>
                </a:solidFill>
                <a:ea typeface="Times New Roman" panose="02020603050405020304" pitchFamily="18" charset="0"/>
              </a:rPr>
              <a:t>педагогов, специалистов образовательных учреждений Пермского края, работающих с детьми с ОВЗ и инвалидностью, октябрь-ноябрь 2022г.</a:t>
            </a:r>
            <a:endParaRPr lang="en-US" altLang="ru-RU" sz="2300">
              <a:solidFill>
                <a:schemeClr val="tx1"/>
              </a:solidFill>
            </a:endParaRPr>
          </a:p>
          <a:p>
            <a:r>
              <a:rPr lang="en-US" altLang="ru-RU" sz="2300">
                <a:solidFill>
                  <a:schemeClr val="tx1"/>
                </a:solidFill>
              </a:rPr>
              <a:t>VI </a:t>
            </a:r>
            <a:r>
              <a:rPr lang="ru-RU" altLang="ru-RU" sz="2300">
                <a:solidFill>
                  <a:schemeClr val="tx1"/>
                </a:solidFill>
              </a:rPr>
              <a:t>Всероссийская научно-практическая </a:t>
            </a:r>
            <a:r>
              <a:rPr lang="ru-RU" altLang="ru-RU" sz="2300" b="1">
                <a:solidFill>
                  <a:schemeClr val="tx1"/>
                </a:solidFill>
              </a:rPr>
              <a:t>конференция</a:t>
            </a:r>
            <a:r>
              <a:rPr lang="ru-RU" altLang="ru-RU" sz="2300">
                <a:solidFill>
                  <a:schemeClr val="tx1"/>
                </a:solidFill>
              </a:rPr>
              <a:t> «Открытый мир: объединяем усилия» - презентационные площадки на базе Ресурсных центров, опорных образовательных центров, опорных школ, ноябрь 2022г.</a:t>
            </a:r>
          </a:p>
        </p:txBody>
      </p:sp>
    </p:spTree>
  </p:cSld>
  <p:clrMapOvr>
    <a:masterClrMapping/>
  </p:clrMapOvr>
  <p:transition spd="med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24D711-FCAF-46A6-B032-92E4BD61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1196752"/>
            <a:ext cx="8395855" cy="68004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</a:rPr>
              <a:t>Благодарю за внимание!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1FE928-63BA-410D-AB60-27BF8337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" y="2025617"/>
            <a:ext cx="9103994" cy="3426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70E60EC-D0EF-4B0D-9376-6BC08B2A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8" y="2538703"/>
            <a:ext cx="3495802" cy="30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7189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4FBC456-CA64-4174-9451-724C7618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altLang="ru-RU" sz="4400" dirty="0">
                <a:solidFill>
                  <a:schemeClr val="tx1"/>
                </a:solidFill>
              </a:rPr>
              <a:t>Цель мероприятий проекта -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ECB9DA-EF16-4EEE-BB20-9712511A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692275"/>
            <a:ext cx="8569325" cy="49768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None/>
              <a:tabLst>
                <a:tab pos="498475" algn="l"/>
              </a:tabLst>
            </a:pP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создание и функционирование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 сети ресурсных центров по поддержке образования обучающихся с ограниченными возможностями здоровья в рамках реализации </a:t>
            </a: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федерального проекта «Современная школа» национального проекта «Образование»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, реализующегося в Пермском крае, и регионального Ресурсного центра по психолого-педагогическому сопровождению и обучению детей, нуждающихся в длительном лечении, обучение которых организуется в медицинских организациях и/или на дому.</a:t>
            </a: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43AF107F-DF1B-4793-981A-424436F5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359569"/>
          </a:xfrm>
        </p:spPr>
        <p:txBody>
          <a:bodyPr/>
          <a:lstStyle/>
          <a:p>
            <a:endParaRPr lang="ru-RU" alt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4C0D604-21E0-41C0-A5C0-00ECA487E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453518"/>
              </p:ext>
            </p:extLst>
          </p:nvPr>
        </p:nvGraphicFramePr>
        <p:xfrm>
          <a:off x="107504" y="476673"/>
          <a:ext cx="8928992" cy="628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19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деятельности Ресурсных центров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42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01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психолого-педагогического сопровождения и коррекционной      работы с обучающимися с ОВЗ, в том числе  с инвалидностью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287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качественного доступного общего и дополнительного образования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5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Осуществление занятий в учебных кабинетах и помещениях с использованием оборудования в рамках реализации федерального проекта «Современная школа» национального   проекта «Образование», реализующегося в Пермском крае.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деятельности по сопровождению обучающихся, находящихся на длительном лечении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2096" r="23790" b="1553"/>
          <a:stretch/>
        </p:blipFill>
        <p:spPr>
          <a:xfrm>
            <a:off x="127185" y="836712"/>
            <a:ext cx="3981450" cy="561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648072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970" y="362119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070" y="751716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6419" y="181879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6833" y="157281"/>
            <a:ext cx="2440767" cy="2801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05980" y="190381"/>
            <a:ext cx="259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Опорные площадки </a:t>
            </a:r>
            <a:r>
              <a:rPr lang="ru-RU" b="1" dirty="0" err="1">
                <a:solidFill>
                  <a:srgbClr val="0000CC"/>
                </a:solidFill>
              </a:rPr>
              <a:t>г.Перми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1581" y="840443"/>
            <a:ext cx="2656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"Адаптивная школа-интернат "Ступени"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7968" y="1361775"/>
            <a:ext cx="2740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"Школа №154 для обучающихся с ОВЗ"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58253" y="188290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«Школа-интернат №4 для обучающихся с ОВЗ»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0483" y="243565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«Школа №18 для обучающихся с ОВЗ»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8635" y="2343176"/>
            <a:ext cx="2297345" cy="439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CC"/>
                </a:solidFill>
              </a:rPr>
              <a:t>Опорные площадки Пермского края: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«СКОШ для учащихся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г.Кунгур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С(К)ОШ </a:t>
            </a:r>
            <a:r>
              <a:rPr lang="ru-RU" sz="1300" dirty="0" err="1">
                <a:solidFill>
                  <a:srgbClr val="0000CC"/>
                </a:solidFill>
              </a:rPr>
              <a:t>г.Нытва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МОУ «Киселевская ОШИ»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МБОУ"С(К)СОШИ" </a:t>
            </a:r>
            <a:r>
              <a:rPr lang="ru-RU" sz="1300" dirty="0" err="1">
                <a:solidFill>
                  <a:srgbClr val="0000CC"/>
                </a:solidFill>
              </a:rPr>
              <a:t>г.Чусовой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</a:t>
            </a:r>
            <a:r>
              <a:rPr lang="ru-RU" sz="1300" dirty="0" err="1">
                <a:solidFill>
                  <a:srgbClr val="0000CC"/>
                </a:solidFill>
              </a:rPr>
              <a:t>Краснокамская</a:t>
            </a:r>
            <a:r>
              <a:rPr lang="ru-RU" sz="1300" dirty="0">
                <a:solidFill>
                  <a:srgbClr val="0000CC"/>
                </a:solidFill>
              </a:rPr>
              <a:t> адаптивная школа-интернат«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МКОУ "С(К)ОШ-И для учащихся с ОВЗ" </a:t>
            </a:r>
            <a:r>
              <a:rPr lang="ru-RU" sz="1300" dirty="0" err="1">
                <a:solidFill>
                  <a:srgbClr val="0000CC"/>
                </a:solidFill>
              </a:rPr>
              <a:t>с.Сарс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«СОШИ» </a:t>
            </a:r>
            <a:r>
              <a:rPr lang="ru-RU" sz="1300" dirty="0" err="1">
                <a:solidFill>
                  <a:srgbClr val="0000CC"/>
                </a:solidFill>
              </a:rPr>
              <a:t>г.Губаха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"Школа для детей с ОВЗ" </a:t>
            </a:r>
            <a:r>
              <a:rPr lang="ru-RU" sz="1300" dirty="0" err="1">
                <a:solidFill>
                  <a:srgbClr val="0000CC"/>
                </a:solidFill>
              </a:rPr>
              <a:t>г.Лысьва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«Школа-интернат» </a:t>
            </a:r>
            <a:r>
              <a:rPr lang="ru-RU" sz="1300" dirty="0" err="1">
                <a:solidFill>
                  <a:srgbClr val="0000CC"/>
                </a:solidFill>
              </a:rPr>
              <a:t>г.Оса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СОШИ </a:t>
            </a:r>
            <a:r>
              <a:rPr lang="ru-RU" sz="1300" dirty="0" err="1">
                <a:solidFill>
                  <a:srgbClr val="0000CC"/>
                </a:solidFill>
              </a:rPr>
              <a:t>г.Кизел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МАОУ «Школа №4 для обучающихся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г.Березники</a:t>
            </a:r>
            <a:endParaRPr lang="ru-RU" sz="1300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8009" y="158326"/>
            <a:ext cx="2019673" cy="2105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28009" y="166714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4109" y="556311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31458" y="1623385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3436" y="3142531"/>
            <a:ext cx="1944216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№ 132» </a:t>
            </a:r>
            <a:r>
              <a:rPr lang="ru-RU" sz="1400" dirty="0" err="1">
                <a:solidFill>
                  <a:srgbClr val="009900"/>
                </a:solidFill>
              </a:rPr>
              <a:t>г.Пермь</a:t>
            </a:r>
            <a:endParaRPr lang="ru-RU" sz="14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9060" y="3142531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Ресурсный центр: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4293096"/>
            <a:ext cx="2327683" cy="2376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9900"/>
                </a:solidFill>
              </a:rPr>
              <a:t>Опорные площадки:</a:t>
            </a:r>
          </a:p>
          <a:p>
            <a:pPr algn="ctr"/>
            <a:endParaRPr lang="ru-RU" sz="1050" b="1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МОБУ  «Гимназия №3» </a:t>
            </a:r>
            <a:r>
              <a:rPr lang="ru-RU" sz="1400" dirty="0" err="1">
                <a:solidFill>
                  <a:srgbClr val="009900"/>
                </a:solidFill>
              </a:rPr>
              <a:t>г.Кудымкар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«Петролеум+» </a:t>
            </a:r>
            <a:r>
              <a:rPr lang="ru-RU" sz="1400" dirty="0" err="1">
                <a:solidFill>
                  <a:srgbClr val="009900"/>
                </a:solidFill>
              </a:rPr>
              <a:t>г.Перми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МБОУ «ВСШИ»</a:t>
            </a: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МАООУ "Ленинская санаторная школа-интернат"</a:t>
            </a:r>
          </a:p>
        </p:txBody>
      </p:sp>
    </p:spTree>
    <p:extLst>
      <p:ext uri="{BB962C8B-B14F-4D97-AF65-F5344CB8AC3E}">
        <p14:creationId xmlns:p14="http://schemas.microsoft.com/office/powerpoint/2010/main" val="877524512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81537-F5A0-4369-B34E-68850EFE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Направления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DF96A-D9CD-42D2-9CD8-F87F2DD44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психолого-педагогического сопровождения и коррекционной      работы с обучающимися с ОВЗ, в том числе  с инвалидностью</a:t>
            </a:r>
          </a:p>
          <a:p>
            <a:r>
              <a:rPr lang="ru-RU" sz="3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</a:r>
          </a:p>
          <a:p>
            <a:r>
              <a:rPr lang="ru-RU" sz="32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деятельности по сопровождению обучающихся, находящихся на длительном лечении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81352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251979C-F159-4D38-9AFC-935281C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b="1" dirty="0">
                <a:solidFill>
                  <a:schemeClr val="tx1"/>
                </a:solidFill>
              </a:rPr>
              <a:t>Этапы проекта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id="{61C97E7A-4DDE-4E24-ACD2-30E891D3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Срок реализации проекта: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</a:rPr>
              <a:t>06.09.2021.- 01.12.2022.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romanUcPeriod"/>
              <a:defRPr/>
            </a:pPr>
            <a:r>
              <a:rPr lang="ru-RU" alt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06 сентября - 1 декабря 2021 года. </a:t>
            </a:r>
            <a:r>
              <a:rPr lang="ru-RU" alt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endParaRPr lang="ru-RU" alt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декабря 2021 года - 1 июля 2022 года.</a:t>
            </a:r>
            <a:r>
              <a:rPr lang="en-US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altLang="ru-RU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июля - 1 декабря 2022 года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b="1" i="1" dirty="0">
                <a:cs typeface="Times New Roman" panose="02020603050405020304" pitchFamily="18" charset="0"/>
              </a:rPr>
              <a:t>	</a:t>
            </a:r>
            <a:endParaRPr lang="ru-RU" altLang="ru-RU" sz="2000" b="1" dirty="0"/>
          </a:p>
          <a:p>
            <a:pPr>
              <a:buFont typeface="Arial" panose="020B0604020202020204" pitchFamily="34" charset="0"/>
              <a:buAutoNum type="romanUcPeriod"/>
              <a:defRPr/>
            </a:pPr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A8E203-21E3-4004-8B83-833D440F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404813"/>
            <a:ext cx="8396287" cy="10795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Результаты 1 этапа проекта по научно-методическому и педагогическому сопровождению сети Ресурсных центров отражены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DB7CB-E459-4E60-9120-9AA90756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Открытый информационный ресурс</a:t>
            </a:r>
            <a:endParaRPr lang="ru-RU" sz="2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Данный информационный ресурс создан и функционирует на площадке «Система дистанционного обучения ФППК ПГГПУ» по адресу </a:t>
            </a:r>
            <a:r>
              <a:rPr lang="ru-RU" sz="2400" u="sng" dirty="0">
                <a:hlinkClick r:id="rId2"/>
              </a:rPr>
              <a:t>http://fppkdo.ru/</a:t>
            </a:r>
            <a:r>
              <a:rPr lang="ru-RU" sz="2400" dirty="0"/>
              <a:t>.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 сайте создан специальный раздел-курс «Сопровождение введения ФГОС ОВЗ и ФГОС УО в Пермском крае»</a:t>
            </a:r>
            <a:r>
              <a:rPr lang="ru-RU" sz="2400" dirty="0">
                <a:solidFill>
                  <a:schemeClr val="tx1"/>
                </a:solidFill>
              </a:rPr>
              <a:t> по ссылке </a:t>
            </a:r>
            <a:r>
              <a:rPr lang="ru-RU" sz="2400" u="sng" dirty="0">
                <a:hlinkClick r:id="rId3"/>
              </a:rPr>
              <a:t>http://fppkdo.ru/course/view.php?id=321</a:t>
            </a:r>
            <a:endParaRPr lang="ru-RU" sz="2400" dirty="0"/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Отражена деятельность Рабочей группы министерства образования и науки Пермского края с 2016 по 2022 </a:t>
            </a:r>
            <a:r>
              <a:rPr lang="ru-RU" sz="2400" dirty="0" err="1">
                <a:solidFill>
                  <a:schemeClr val="tx1"/>
                </a:solidFill>
              </a:rPr>
              <a:t>г.г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Наполнение ресурса продолжается… </a:t>
            </a:r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3799</TotalTime>
  <Words>1625</Words>
  <Application>Microsoft Office PowerPoint</Application>
  <PresentationFormat>Экран (4:3)</PresentationFormat>
  <Paragraphs>138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Тема Office</vt:lpstr>
      <vt:lpstr>Организация научно-методического и педагогического сопровождения сети ресурсных центров (школ) для работы с детьми с ОВЗ, в том числе находящимися на длительном лечении</vt:lpstr>
      <vt:lpstr>Распределение контингента обучающихся с ОВЗ в Пермском крае </vt:lpstr>
      <vt:lpstr>Проблемный анализ</vt:lpstr>
      <vt:lpstr>Цель мероприятий проекта -</vt:lpstr>
      <vt:lpstr>Презентация PowerPoint</vt:lpstr>
      <vt:lpstr>Презентация PowerPoint</vt:lpstr>
      <vt:lpstr>Направления деятельности</vt:lpstr>
      <vt:lpstr>Этапы проекта</vt:lpstr>
      <vt:lpstr>Результаты 1 этапа проекта по научно-методическому и педагогическому сопровождению сети Ресурсных центров отражены </vt:lpstr>
      <vt:lpstr>Презентация PowerPoint</vt:lpstr>
      <vt:lpstr>Презентация PowerPoint</vt:lpstr>
      <vt:lpstr>Презентация PowerPoint</vt:lpstr>
      <vt:lpstr>Мероприятия II этапа</vt:lpstr>
      <vt:lpstr>Мониторинг</vt:lpstr>
      <vt:lpstr>Мониторинг ресурсов для обеспечения коррекционной работы с обучающимися с ОВЗ и инвалидностью </vt:lpstr>
      <vt:lpstr>Мероприятия II этапа</vt:lpstr>
      <vt:lpstr>Мероприятия II этапа</vt:lpstr>
      <vt:lpstr>Презентация PowerPoint</vt:lpstr>
      <vt:lpstr>Презентация PowerPoint</vt:lpstr>
      <vt:lpstr>Конкурс лучших практик сопровождения молодых специалистов в вопросах взаимодействия с обучающимися с ОВЗ</vt:lpstr>
      <vt:lpstr>Конкурсные испытания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«Положение о Конкурсе…»</vt:lpstr>
      <vt:lpstr>Презентация PowerPoint</vt:lpstr>
      <vt:lpstr>Презентация PowerPoint</vt:lpstr>
      <vt:lpstr>Презентация PowerPoint</vt:lpstr>
      <vt:lpstr>Подведение итогов конкурса и итогов мониторинга Ресурсных центров и опорных площадок (школ)</vt:lpstr>
      <vt:lpstr>Задать вопросы по участию в Конкурсе и семинарах Вы можете:</vt:lpstr>
      <vt:lpstr>III этап, мероприятия с 1 июля 2022 года по 1 декабря 2022 года</vt:lpstr>
      <vt:lpstr>Благодарю за внимание! 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Ворошнина Ольга Руховна</cp:lastModifiedBy>
  <cp:revision>662</cp:revision>
  <dcterms:created xsi:type="dcterms:W3CDTF">2013-10-16T06:54:36Z</dcterms:created>
  <dcterms:modified xsi:type="dcterms:W3CDTF">2022-02-27T14:22:38Z</dcterms:modified>
</cp:coreProperties>
</file>