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5" r:id="rId16"/>
    <p:sldId id="274" r:id="rId17"/>
    <p:sldId id="271" r:id="rId18"/>
    <p:sldId id="272" r:id="rId19"/>
    <p:sldId id="273" r:id="rId2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gF0QEz2+SEfsxdS81GUGiT/Bx8W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8AF3178-40BE-48E8-BD73-C72B8E2A822D}">
  <a:tblStyle styleId="{E8AF3178-40BE-48E8-BD73-C72B8E2A822D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BECF0"/>
          </a:solidFill>
        </a:fill>
      </a:tcStyle>
    </a:wholeTbl>
    <a:band1H>
      <a:tcTxStyle/>
      <a:tcStyle>
        <a:tcBdr/>
        <a:fill>
          <a:solidFill>
            <a:srgbClr val="D4D6E0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4D6E0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71"/>
  </p:normalViewPr>
  <p:slideViewPr>
    <p:cSldViewPr snapToGrid="0">
      <p:cViewPr varScale="1">
        <p:scale>
          <a:sx n="102" d="100"/>
          <a:sy n="102" d="100"/>
        </p:scale>
        <p:origin x="176" y="2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92973eb4d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g292973eb4d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9236e86b7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g29236e86b7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341077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9236e86b70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29236e86b70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9236e86b70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g29236e86b70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92973eb4d3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292973eb4d3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843cad717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g2843cad717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5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8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1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5" name="Google Shape;45;p2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3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view/umetigrat/anons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www.google.com/maps/d/edit?mid=1UImxwa2xvE2UcR6AOvakAntpuIaq26E&amp;ll=58.692034476301416%2C56.53428369999999&amp;z=8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d/edit?mid=1UImxwa2xvE2UcR6AOvakAntpuIaq26E&amp;ll=58.692034476301416%2C56.53428369999999&amp;z=8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cs.google.com/spreadsheets/d/1Jhj6hRe-XOcUZt0-2L0jKKdIR7uTF4rFsSVEXIq3xy0/edit?gid=0#gid=0" TargetMode="Externa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sites.google.com/d/1mG0oMpya8QWAFAzsmHJega_wFiFGAeNa/p/1NVtvk9xOKutCTuh9R_iznXBqBrUlLipo/edit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Приемы формирующего оценивания</a:t>
            </a:r>
            <a:endParaRPr/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r>
              <a:rPr lang="ru-RU" dirty="0"/>
              <a:t>16.09.24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2"/>
          <p:cNvSpPr txBox="1">
            <a:spLocks noGrp="1"/>
          </p:cNvSpPr>
          <p:nvPr>
            <p:ph type="title"/>
          </p:nvPr>
        </p:nvSpPr>
        <p:spPr>
          <a:xfrm>
            <a:off x="28572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Шкалы или </a:t>
            </a:r>
            <a:br>
              <a:rPr lang="ru-RU" dirty="0"/>
            </a:br>
            <a:r>
              <a:rPr lang="ru-RU" dirty="0"/>
              <a:t>Волшебные линеечки</a:t>
            </a:r>
            <a:endParaRPr dirty="0"/>
          </a:p>
        </p:txBody>
      </p:sp>
      <p:pic>
        <p:nvPicPr>
          <p:cNvPr id="161" name="Google Shape;161;p12" descr="Образец приёма «Волшебная линеечка»"/>
          <p:cNvPicPr preferRelativeResize="0"/>
          <p:nvPr/>
        </p:nvPicPr>
        <p:blipFill rotWithShape="1">
          <a:blip r:embed="rId3">
            <a:alphaModFix/>
          </a:blip>
          <a:srcRect l="29475" t="38233" r="57764" b="18613"/>
          <a:stretch/>
        </p:blipFill>
        <p:spPr>
          <a:xfrm>
            <a:off x="3143240" y="2571744"/>
            <a:ext cx="1143008" cy="2786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2" descr="Образец приёма «Волшебная линеечка»"/>
          <p:cNvPicPr preferRelativeResize="0"/>
          <p:nvPr/>
        </p:nvPicPr>
        <p:blipFill rotWithShape="1">
          <a:blip r:embed="rId3">
            <a:alphaModFix/>
          </a:blip>
          <a:srcRect l="46224" t="36020" r="42611" b="18613"/>
          <a:stretch/>
        </p:blipFill>
        <p:spPr>
          <a:xfrm>
            <a:off x="1857356" y="1571612"/>
            <a:ext cx="1000132" cy="2928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2" descr="Образец приёма «Волшебная линеечка»"/>
          <p:cNvPicPr preferRelativeResize="0"/>
          <p:nvPr/>
        </p:nvPicPr>
        <p:blipFill rotWithShape="1">
          <a:blip r:embed="rId3">
            <a:alphaModFix/>
          </a:blip>
          <a:srcRect l="64566" t="36020" r="25066" b="19720"/>
          <a:stretch/>
        </p:blipFill>
        <p:spPr>
          <a:xfrm>
            <a:off x="5000628" y="3357562"/>
            <a:ext cx="928694" cy="285752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2"/>
          <p:cNvSpPr/>
          <p:nvPr/>
        </p:nvSpPr>
        <p:spPr>
          <a:xfrm>
            <a:off x="2714612" y="1500174"/>
            <a:ext cx="605101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Я с легкостью выполню задание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65" name="Google Shape;165;p12"/>
          <p:cNvSpPr/>
          <p:nvPr/>
        </p:nvSpPr>
        <p:spPr>
          <a:xfrm>
            <a:off x="4286248" y="2285992"/>
            <a:ext cx="436145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У меня это задание </a:t>
            </a:r>
            <a:endParaRPr>
              <a:solidFill>
                <a:schemeClr val="dk2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Вызывает затруднение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66" name="Google Shape;166;p12"/>
          <p:cNvSpPr/>
          <p:nvPr/>
        </p:nvSpPr>
        <p:spPr>
          <a:xfrm>
            <a:off x="6072198" y="4429132"/>
            <a:ext cx="2339807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Я не смогу </a:t>
            </a:r>
            <a:endParaRPr>
              <a:solidFill>
                <a:schemeClr val="dk2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выполнить </a:t>
            </a:r>
            <a:endParaRPr>
              <a:solidFill>
                <a:schemeClr val="dk2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задание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92973eb4d3_0_0"/>
          <p:cNvSpPr/>
          <p:nvPr/>
        </p:nvSpPr>
        <p:spPr>
          <a:xfrm>
            <a:off x="179512" y="68395"/>
            <a:ext cx="6840900" cy="11967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535A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g292973eb4d3_0_0"/>
          <p:cNvSpPr txBox="1">
            <a:spLocks noGrp="1"/>
          </p:cNvSpPr>
          <p:nvPr>
            <p:ph type="title"/>
          </p:nvPr>
        </p:nvSpPr>
        <p:spPr>
          <a:xfrm>
            <a:off x="323528" y="95271"/>
            <a:ext cx="70569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/>
              <a:t>Что такое формирующее оценивание?</a:t>
            </a:r>
            <a:endParaRPr/>
          </a:p>
        </p:txBody>
      </p:sp>
      <p:sp>
        <p:nvSpPr>
          <p:cNvPr id="173" name="Google Shape;173;g292973eb4d3_0_0"/>
          <p:cNvSpPr txBox="1"/>
          <p:nvPr/>
        </p:nvSpPr>
        <p:spPr>
          <a:xfrm>
            <a:off x="691978" y="1902941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g292973eb4d3_0_0"/>
          <p:cNvSpPr/>
          <p:nvPr/>
        </p:nvSpPr>
        <p:spPr>
          <a:xfrm>
            <a:off x="1763688" y="1772816"/>
            <a:ext cx="7254600" cy="45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Формирующее оценивание - это оценивание в __________обучения, когда анализируются __________, ____________, ценностные установки, а также __________ обучающегося, устанавливается __________ связь об ______ и недостатках обучающегося; а также планирование ________ и _____ их достижения. 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3"/>
          <p:cNvSpPr/>
          <p:nvPr/>
        </p:nvSpPr>
        <p:spPr>
          <a:xfrm>
            <a:off x="179512" y="68395"/>
            <a:ext cx="6840760" cy="1196752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535A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13"/>
          <p:cNvSpPr txBox="1">
            <a:spLocks noGrp="1"/>
          </p:cNvSpPr>
          <p:nvPr>
            <p:ph type="title"/>
          </p:nvPr>
        </p:nvSpPr>
        <p:spPr>
          <a:xfrm>
            <a:off x="323528" y="95271"/>
            <a:ext cx="705678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/>
              <a:t>Что такое формирующее оценивание?</a:t>
            </a:r>
            <a:endParaRPr/>
          </a:p>
        </p:txBody>
      </p:sp>
      <p:sp>
        <p:nvSpPr>
          <p:cNvPr id="181" name="Google Shape;181;p13"/>
          <p:cNvSpPr txBox="1"/>
          <p:nvPr/>
        </p:nvSpPr>
        <p:spPr>
          <a:xfrm>
            <a:off x="691978" y="1902941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13"/>
          <p:cNvSpPr/>
          <p:nvPr/>
        </p:nvSpPr>
        <p:spPr>
          <a:xfrm>
            <a:off x="1763688" y="1772816"/>
            <a:ext cx="7254552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Формирующее оценивание - это оценивание в __________обучения, когда анализируются __________, ____________, ценностные установки, а также __________ обучающегося, устанавливается __________ связь об ______ и недостатках обучающегося; а также планирование ________ и _____ их достижения. 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13"/>
          <p:cNvSpPr txBox="1"/>
          <p:nvPr/>
        </p:nvSpPr>
        <p:spPr>
          <a:xfrm>
            <a:off x="4211960" y="2272273"/>
            <a:ext cx="185826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процессе</a:t>
            </a:r>
            <a:endParaRPr/>
          </a:p>
        </p:txBody>
      </p:sp>
      <p:sp>
        <p:nvSpPr>
          <p:cNvPr id="184" name="Google Shape;184;p13"/>
          <p:cNvSpPr txBox="1"/>
          <p:nvPr/>
        </p:nvSpPr>
        <p:spPr>
          <a:xfrm>
            <a:off x="5522046" y="2767736"/>
            <a:ext cx="142699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знания</a:t>
            </a:r>
            <a:endParaRPr/>
          </a:p>
        </p:txBody>
      </p:sp>
      <p:sp>
        <p:nvSpPr>
          <p:cNvPr id="185" name="Google Shape;185;p13"/>
          <p:cNvSpPr txBox="1"/>
          <p:nvPr/>
        </p:nvSpPr>
        <p:spPr>
          <a:xfrm>
            <a:off x="2096173" y="3212976"/>
            <a:ext cx="149438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умения</a:t>
            </a:r>
            <a:endParaRPr/>
          </a:p>
        </p:txBody>
      </p:sp>
      <p:sp>
        <p:nvSpPr>
          <p:cNvPr id="186" name="Google Shape;186;p13"/>
          <p:cNvSpPr txBox="1"/>
          <p:nvPr/>
        </p:nvSpPr>
        <p:spPr>
          <a:xfrm>
            <a:off x="2993908" y="3712433"/>
            <a:ext cx="210352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поведение</a:t>
            </a:r>
            <a:endParaRPr/>
          </a:p>
        </p:txBody>
      </p:sp>
      <p:sp>
        <p:nvSpPr>
          <p:cNvPr id="187" name="Google Shape;187;p13"/>
          <p:cNvSpPr txBox="1"/>
          <p:nvPr/>
        </p:nvSpPr>
        <p:spPr>
          <a:xfrm>
            <a:off x="4932040" y="4207896"/>
            <a:ext cx="184858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обратная</a:t>
            </a:r>
            <a:endParaRPr/>
          </a:p>
        </p:txBody>
      </p:sp>
      <p:sp>
        <p:nvSpPr>
          <p:cNvPr id="188" name="Google Shape;188;p13"/>
          <p:cNvSpPr txBox="1"/>
          <p:nvPr/>
        </p:nvSpPr>
        <p:spPr>
          <a:xfrm>
            <a:off x="1727151" y="4731116"/>
            <a:ext cx="178625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успехах</a:t>
            </a:r>
            <a:endParaRPr/>
          </a:p>
        </p:txBody>
      </p:sp>
      <p:sp>
        <p:nvSpPr>
          <p:cNvPr id="189" name="Google Shape;189;p13"/>
          <p:cNvSpPr txBox="1"/>
          <p:nvPr/>
        </p:nvSpPr>
        <p:spPr>
          <a:xfrm>
            <a:off x="5733081" y="5124836"/>
            <a:ext cx="125072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целей</a:t>
            </a:r>
            <a:endParaRPr/>
          </a:p>
        </p:txBody>
      </p:sp>
      <p:sp>
        <p:nvSpPr>
          <p:cNvPr id="190" name="Google Shape;190;p13"/>
          <p:cNvSpPr txBox="1"/>
          <p:nvPr/>
        </p:nvSpPr>
        <p:spPr>
          <a:xfrm>
            <a:off x="7367876" y="5131101"/>
            <a:ext cx="120372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путей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9236e86b70_0_0"/>
          <p:cNvSpPr txBox="1">
            <a:spLocks noGrp="1"/>
          </p:cNvSpPr>
          <p:nvPr>
            <p:ph type="title"/>
          </p:nvPr>
        </p:nvSpPr>
        <p:spPr>
          <a:xfrm>
            <a:off x="28572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Шкалы или </a:t>
            </a:r>
            <a:br>
              <a:rPr lang="ru-RU" dirty="0"/>
            </a:br>
            <a:r>
              <a:rPr lang="ru-RU" dirty="0"/>
              <a:t>Волшебные линеечки</a:t>
            </a:r>
            <a:endParaRPr dirty="0"/>
          </a:p>
        </p:txBody>
      </p:sp>
      <p:pic>
        <p:nvPicPr>
          <p:cNvPr id="196" name="Google Shape;196;g29236e86b70_0_0" descr="Образец приёма «Волшебная линеечка»"/>
          <p:cNvPicPr preferRelativeResize="0"/>
          <p:nvPr/>
        </p:nvPicPr>
        <p:blipFill rotWithShape="1">
          <a:blip r:embed="rId3">
            <a:alphaModFix/>
          </a:blip>
          <a:srcRect l="29475" t="38234" r="57764" b="18612"/>
          <a:stretch/>
        </p:blipFill>
        <p:spPr>
          <a:xfrm>
            <a:off x="3143240" y="2571744"/>
            <a:ext cx="1143007" cy="2786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g29236e86b70_0_0" descr="Образец приёма «Волшебная линеечка»"/>
          <p:cNvPicPr preferRelativeResize="0"/>
          <p:nvPr/>
        </p:nvPicPr>
        <p:blipFill rotWithShape="1">
          <a:blip r:embed="rId3">
            <a:alphaModFix/>
          </a:blip>
          <a:srcRect l="46224" t="36022" r="42611" b="18609"/>
          <a:stretch/>
        </p:blipFill>
        <p:spPr>
          <a:xfrm>
            <a:off x="1857356" y="1571612"/>
            <a:ext cx="1000132" cy="2928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g29236e86b70_0_0" descr="Образец приёма «Волшебная линеечка»"/>
          <p:cNvPicPr preferRelativeResize="0"/>
          <p:nvPr/>
        </p:nvPicPr>
        <p:blipFill rotWithShape="1">
          <a:blip r:embed="rId3">
            <a:alphaModFix/>
          </a:blip>
          <a:srcRect l="64565" t="36018" r="25066" b="19722"/>
          <a:stretch/>
        </p:blipFill>
        <p:spPr>
          <a:xfrm>
            <a:off x="5000628" y="3357562"/>
            <a:ext cx="928693" cy="285752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g29236e86b70_0_0"/>
          <p:cNvSpPr/>
          <p:nvPr/>
        </p:nvSpPr>
        <p:spPr>
          <a:xfrm>
            <a:off x="2714612" y="1500174"/>
            <a:ext cx="6051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Я с легкостью выполню задание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00" name="Google Shape;200;g29236e86b70_0_0"/>
          <p:cNvSpPr/>
          <p:nvPr/>
        </p:nvSpPr>
        <p:spPr>
          <a:xfrm>
            <a:off x="4286248" y="2285992"/>
            <a:ext cx="43614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У меня это задание </a:t>
            </a:r>
            <a:endParaRPr>
              <a:solidFill>
                <a:schemeClr val="dk2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Вызывает затруднение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01" name="Google Shape;201;g29236e86b70_0_0"/>
          <p:cNvSpPr/>
          <p:nvPr/>
        </p:nvSpPr>
        <p:spPr>
          <a:xfrm>
            <a:off x="6072198" y="4429132"/>
            <a:ext cx="2339700" cy="13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Я не смогу </a:t>
            </a:r>
            <a:endParaRPr>
              <a:solidFill>
                <a:schemeClr val="dk2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выполнить </a:t>
            </a:r>
            <a:endParaRPr>
              <a:solidFill>
                <a:schemeClr val="dk2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задание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6"/>
          <p:cNvSpPr txBox="1">
            <a:spLocks noGrp="1"/>
          </p:cNvSpPr>
          <p:nvPr>
            <p:ph type="title"/>
          </p:nvPr>
        </p:nvSpPr>
        <p:spPr>
          <a:xfrm>
            <a:off x="286175" y="1207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err="1"/>
              <a:t>Критериальное</a:t>
            </a:r>
            <a:r>
              <a:rPr lang="ru-RU" dirty="0"/>
              <a:t> оценивание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2F5AFD-EDA3-8844-AAF3-A7A243EBB4E6}"/>
              </a:ext>
            </a:extLst>
          </p:cNvPr>
          <p:cNvSpPr txBox="1"/>
          <p:nvPr/>
        </p:nvSpPr>
        <p:spPr>
          <a:xfrm>
            <a:off x="0" y="1263738"/>
            <a:ext cx="70070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/>
              <a:t>СП «Как хорошо уметь играть» </a:t>
            </a:r>
          </a:p>
          <a:p>
            <a:r>
              <a:rPr lang="ru-RU" sz="3600" dirty="0">
                <a:hlinkClick r:id="rId3"/>
              </a:rPr>
              <a:t>ссылка на сайт</a:t>
            </a:r>
            <a:endParaRPr lang="ru-RU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98995C-3140-5E48-BEC9-576A09FFE8FA}"/>
              </a:ext>
            </a:extLst>
          </p:cNvPr>
          <p:cNvSpPr txBox="1"/>
          <p:nvPr/>
        </p:nvSpPr>
        <p:spPr>
          <a:xfrm>
            <a:off x="4002049" y="1760407"/>
            <a:ext cx="37593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hlinkClick r:id="rId4"/>
              </a:rPr>
              <a:t>ссылка</a:t>
            </a:r>
            <a:r>
              <a:rPr lang="ru-RU" sz="3600" dirty="0"/>
              <a:t> на карту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8378482-C0A6-FA4B-93BD-EEEE296291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246" t="2323" r="36849" b="34767"/>
          <a:stretch/>
        </p:blipFill>
        <p:spPr>
          <a:xfrm>
            <a:off x="553491" y="2406738"/>
            <a:ext cx="6897115" cy="436285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6"/>
          <p:cNvSpPr txBox="1">
            <a:spLocks noGrp="1"/>
          </p:cNvSpPr>
          <p:nvPr>
            <p:ph type="title"/>
          </p:nvPr>
        </p:nvSpPr>
        <p:spPr>
          <a:xfrm>
            <a:off x="286175" y="1207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err="1"/>
              <a:t>Критериальное</a:t>
            </a:r>
            <a:r>
              <a:rPr lang="ru-RU" dirty="0"/>
              <a:t> оценивание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98995C-3140-5E48-BEC9-576A09FFE8FA}"/>
              </a:ext>
            </a:extLst>
          </p:cNvPr>
          <p:cNvSpPr txBox="1"/>
          <p:nvPr/>
        </p:nvSpPr>
        <p:spPr>
          <a:xfrm>
            <a:off x="286175" y="1636678"/>
            <a:ext cx="37593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hlinkClick r:id="rId3"/>
              </a:rPr>
              <a:t>ссылка</a:t>
            </a:r>
            <a:r>
              <a:rPr lang="ru-RU" sz="3600" dirty="0"/>
              <a:t> на карту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8378482-C0A6-FA4B-93BD-EEEE296291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0410"/>
          <a:stretch/>
        </p:blipFill>
        <p:spPr>
          <a:xfrm>
            <a:off x="-171025" y="2455100"/>
            <a:ext cx="9144000" cy="15481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BFEF578-18A6-3248-B03C-5A5DBAB6B732}"/>
              </a:ext>
            </a:extLst>
          </p:cNvPr>
          <p:cNvSpPr txBox="1"/>
          <p:nvPr/>
        </p:nvSpPr>
        <p:spPr>
          <a:xfrm>
            <a:off x="116416" y="4175316"/>
            <a:ext cx="78582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/>
              <a:t>Дневник </a:t>
            </a:r>
            <a:r>
              <a:rPr lang="ru-RU" sz="3600" dirty="0" err="1"/>
              <a:t>самооценивания</a:t>
            </a:r>
            <a:r>
              <a:rPr lang="ru-RU" sz="3600" dirty="0"/>
              <a:t> команды </a:t>
            </a:r>
          </a:p>
          <a:p>
            <a:r>
              <a:rPr lang="ru-RU" sz="3600" dirty="0">
                <a:hlinkClick r:id="rId5"/>
              </a:rPr>
              <a:t>ссылка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7996377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6A8972-732A-AB46-ACCB-7E77A4403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Разработка КО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0F8F38-D2B9-DB4B-9CBB-12127431A9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ru-RU" dirty="0"/>
              <a:t>Этап 3 «Малыш, со мной не соскучишься!»</a:t>
            </a:r>
          </a:p>
          <a:p>
            <a:pPr marL="114300" indent="0">
              <a:buNone/>
            </a:pPr>
            <a:r>
              <a:rPr lang="ru-RU" dirty="0">
                <a:hlinkClick r:id="rId2"/>
              </a:rPr>
              <a:t>ссылка</a:t>
            </a:r>
            <a:r>
              <a:rPr lang="ru-RU" dirty="0"/>
              <a:t> на этап</a:t>
            </a:r>
          </a:p>
          <a:p>
            <a:pPr marL="114300" indent="0">
              <a:buNone/>
            </a:pPr>
            <a:r>
              <a:rPr lang="ru-RU" dirty="0"/>
              <a:t>Разработка КО</a:t>
            </a:r>
          </a:p>
        </p:txBody>
      </p:sp>
    </p:spTree>
    <p:extLst>
      <p:ext uri="{BB962C8B-B14F-4D97-AF65-F5344CB8AC3E}">
        <p14:creationId xmlns:p14="http://schemas.microsoft.com/office/powerpoint/2010/main" val="32617827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9236e86b70_0_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3ACA0B0-D3EC-1A4B-81EE-9B1F375A92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64" y="1652545"/>
            <a:ext cx="8932271" cy="416748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9236e86b70_0_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Вопросы по теме</a:t>
            </a:r>
            <a:endParaRPr/>
          </a:p>
        </p:txBody>
      </p:sp>
      <p:sp>
        <p:nvSpPr>
          <p:cNvPr id="219" name="Google Shape;219;g29236e86b70_0_15"/>
          <p:cNvSpPr txBox="1">
            <a:spLocks noGrp="1"/>
          </p:cNvSpPr>
          <p:nvPr>
            <p:ph type="body" idx="1"/>
          </p:nvPr>
        </p:nvSpPr>
        <p:spPr>
          <a:xfrm>
            <a:off x="442259" y="1556792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431800" algn="l" rtl="0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ru-RU"/>
              <a:t>Зачем нужно оценивание?</a:t>
            </a:r>
            <a:endParaRPr/>
          </a:p>
          <a:p>
            <a:pPr marL="514350" lvl="0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AutoNum type="arabicPeriod"/>
            </a:pPr>
            <a:r>
              <a:rPr lang="ru-RU"/>
              <a:t>Что такое формирующее оценивание?</a:t>
            </a:r>
            <a:endParaRPr/>
          </a:p>
          <a:p>
            <a:pPr marL="514350" lvl="0" indent="-5143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AutoNum type="arabicPeriod"/>
            </a:pPr>
            <a:r>
              <a:rPr lang="ru-RU"/>
              <a:t>Чем отличается формирующее оценивание от суммативного?</a:t>
            </a:r>
            <a:endParaRPr/>
          </a:p>
          <a:p>
            <a:pPr marL="514350" lvl="0" indent="-5143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AutoNum type="arabicPeriod"/>
            </a:pPr>
            <a:r>
              <a:rPr lang="ru-RU"/>
              <a:t>На каком этапе урока лучше применять приемы формирующего оценивания?</a:t>
            </a:r>
            <a:endParaRPr/>
          </a:p>
          <a:p>
            <a:pPr marL="514350" lvl="0" indent="-5143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AutoNum type="arabicPeriod"/>
            </a:pPr>
            <a:r>
              <a:rPr lang="ru-RU"/>
              <a:t>Какие существуют приемы формирующего оценивания?</a:t>
            </a:r>
            <a:endParaRPr/>
          </a:p>
          <a:p>
            <a:pPr marL="3429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  <a:p>
            <a:pPr marL="3429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92973eb4d3_0_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Рефлексия</a:t>
            </a:r>
            <a:endParaRPr/>
          </a:p>
        </p:txBody>
      </p:sp>
      <p:sp>
        <p:nvSpPr>
          <p:cNvPr id="225" name="Google Shape;225;g292973eb4d3_0_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ru-RU" sz="5100"/>
              <a:t>Раньше я думал….</a:t>
            </a:r>
            <a:endParaRPr sz="51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ru-RU" sz="5100"/>
              <a:t>Сейчас я думаю….</a:t>
            </a:r>
            <a:endParaRPr sz="51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ru-RU"/>
              <a:t>Глубочайшим свойством человеческой природы является страстное стремление людей быть оцененным по достоинству.</a:t>
            </a:r>
            <a:endParaRPr/>
          </a:p>
          <a:p>
            <a:pPr marL="0" lvl="0" indent="0" algn="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ru-RU"/>
              <a:t>Уильям Джеймс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Вопросы по теме</a:t>
            </a:r>
            <a:endParaRPr/>
          </a:p>
        </p:txBody>
      </p:sp>
      <p:sp>
        <p:nvSpPr>
          <p:cNvPr id="97" name="Google Shape;97;p4"/>
          <p:cNvSpPr txBox="1">
            <a:spLocks noGrp="1"/>
          </p:cNvSpPr>
          <p:nvPr>
            <p:ph type="body" idx="1"/>
          </p:nvPr>
        </p:nvSpPr>
        <p:spPr>
          <a:xfrm>
            <a:off x="442259" y="155679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lvl="0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AutoNum type="arabicPeriod"/>
            </a:pPr>
            <a:r>
              <a:rPr lang="ru-RU"/>
              <a:t>Зачем нужно оценивание?</a:t>
            </a:r>
            <a:endParaRPr/>
          </a:p>
          <a:p>
            <a:pPr marL="514350" lvl="0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AutoNum type="arabicPeriod"/>
            </a:pPr>
            <a:r>
              <a:rPr lang="ru-RU"/>
              <a:t>Что такое формирующее оценивание?</a:t>
            </a:r>
            <a:endParaRPr/>
          </a:p>
          <a:p>
            <a:pPr marL="514350" lvl="0" indent="-5143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AutoNum type="arabicPeriod"/>
            </a:pPr>
            <a:r>
              <a:rPr lang="ru-RU"/>
              <a:t>Чем отличается формирующее оценивание от суммативного?</a:t>
            </a:r>
            <a:endParaRPr/>
          </a:p>
          <a:p>
            <a:pPr marL="514350" lvl="0" indent="-5143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AutoNum type="arabicPeriod"/>
            </a:pPr>
            <a:r>
              <a:rPr lang="ru-RU"/>
              <a:t>На каком этапе урока лучше применять приемы формирующего оценивания?</a:t>
            </a:r>
            <a:endParaRPr/>
          </a:p>
          <a:p>
            <a:pPr marL="514350" lvl="0" indent="-5143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AutoNum type="arabicPeriod"/>
            </a:pPr>
            <a:r>
              <a:rPr lang="ru-RU"/>
              <a:t>Какие существуют приемы формирующего оценивания?</a:t>
            </a:r>
            <a:endParaRPr/>
          </a:p>
          <a:p>
            <a:pPr marL="3429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"/>
          <p:cNvSpPr txBox="1">
            <a:spLocks noGrp="1"/>
          </p:cNvSpPr>
          <p:nvPr>
            <p:ph type="body" idx="1"/>
          </p:nvPr>
        </p:nvSpPr>
        <p:spPr>
          <a:xfrm>
            <a:off x="457200" y="1121325"/>
            <a:ext cx="8229600" cy="52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-RU" dirty="0"/>
              <a:t>картинка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-RU" dirty="0"/>
              <a:t>жесты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-RU" dirty="0" err="1"/>
              <a:t>коллаборация</a:t>
            </a:r>
            <a:r>
              <a:rPr lang="ru-RU" dirty="0"/>
              <a:t> с партнером/учителем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-RU" dirty="0"/>
              <a:t>двигательная активность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-RU" dirty="0"/>
              <a:t>урочная/внеурочная деятельность</a:t>
            </a:r>
            <a:endParaRPr dirty="0"/>
          </a:p>
          <a:p>
            <a:pPr marL="3429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  <a:p>
            <a:pPr marL="514350" lvl="0" indent="-3111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843cad7176_0_12"/>
          <p:cNvSpPr txBox="1">
            <a:spLocks noGrp="1"/>
          </p:cNvSpPr>
          <p:nvPr>
            <p:ph type="title"/>
          </p:nvPr>
        </p:nvSpPr>
        <p:spPr>
          <a:xfrm>
            <a:off x="4" y="-1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/>
              <a:t>Зачем нужно оценивание?</a:t>
            </a:r>
            <a:endParaRPr b="1"/>
          </a:p>
        </p:txBody>
      </p:sp>
      <p:sp>
        <p:nvSpPr>
          <p:cNvPr id="108" name="Google Shape;108;g2843cad7176_0_12"/>
          <p:cNvSpPr txBox="1">
            <a:spLocks noGrp="1"/>
          </p:cNvSpPr>
          <p:nvPr>
            <p:ph type="body" idx="1"/>
          </p:nvPr>
        </p:nvSpPr>
        <p:spPr>
          <a:xfrm>
            <a:off x="457200" y="1121325"/>
            <a:ext cx="8229600" cy="52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ru-RU"/>
              <a:t>Прием «Углы» </a:t>
            </a:r>
            <a:endParaRPr/>
          </a:p>
          <a:p>
            <a:pPr marL="457200" lvl="0" indent="-425450" algn="l" rtl="0">
              <a:spcBef>
                <a:spcPts val="640"/>
              </a:spcBef>
              <a:spcAft>
                <a:spcPts val="0"/>
              </a:spcAft>
              <a:buSzPts val="3100"/>
              <a:buAutoNum type="arabicPeriod"/>
            </a:pPr>
            <a:r>
              <a:rPr lang="ru-RU" sz="3100"/>
              <a:t>Отметка мотивирует ученика к учению</a:t>
            </a:r>
            <a:endParaRPr sz="3100"/>
          </a:p>
          <a:p>
            <a:pPr marL="457200" lvl="0" indent="-425450" algn="l" rtl="0">
              <a:spcBef>
                <a:spcPts val="0"/>
              </a:spcBef>
              <a:spcAft>
                <a:spcPts val="0"/>
              </a:spcAft>
              <a:buSzPts val="3100"/>
              <a:buAutoNum type="arabicPeriod"/>
            </a:pPr>
            <a:r>
              <a:rPr lang="ru-RU" sz="3100"/>
              <a:t>Безотметочное обучение мотивирует ученика учиться лучше</a:t>
            </a:r>
            <a:endParaRPr sz="3100"/>
          </a:p>
          <a:p>
            <a:pPr marL="457200" lvl="0" indent="-425450" algn="l" rtl="0">
              <a:spcBef>
                <a:spcPts val="0"/>
              </a:spcBef>
              <a:spcAft>
                <a:spcPts val="0"/>
              </a:spcAft>
              <a:buSzPts val="3100"/>
              <a:buAutoNum type="arabicPeriod"/>
            </a:pPr>
            <a:r>
              <a:rPr lang="ru-RU" sz="3100"/>
              <a:t>Родителям важны хорошие отметки, а не реальные знания их детей.</a:t>
            </a:r>
            <a:endParaRPr sz="3100"/>
          </a:p>
          <a:p>
            <a:pPr marL="457200" lvl="0" indent="-425450" algn="l" rtl="0">
              <a:spcBef>
                <a:spcPts val="0"/>
              </a:spcBef>
              <a:spcAft>
                <a:spcPts val="0"/>
              </a:spcAft>
              <a:buSzPts val="3100"/>
              <a:buAutoNum type="arabicPeriod"/>
            </a:pPr>
            <a:r>
              <a:rPr lang="ru-RU"/>
              <a:t>Оценивание не обязательно должно завершаться отметкой.</a:t>
            </a:r>
            <a:endParaRPr/>
          </a:p>
          <a:p>
            <a:pPr marL="3429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  <a:p>
            <a:pPr marL="514350" lvl="0" indent="-3111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rgbClr val="222229"/>
                </a:solidFill>
              </a:rPr>
              <a:t>Прием ладошка</a:t>
            </a:r>
            <a:endParaRPr/>
          </a:p>
        </p:txBody>
      </p:sp>
      <p:pic>
        <p:nvPicPr>
          <p:cNvPr id="114" name="Google Shape;114;p7" descr="Пальцы картинки, стоковые фото Пальцы | Depositphotos"/>
          <p:cNvPicPr preferRelativeResize="0"/>
          <p:nvPr/>
        </p:nvPicPr>
        <p:blipFill rotWithShape="1">
          <a:blip r:embed="rId3">
            <a:alphaModFix/>
          </a:blip>
          <a:srcRect l="32307" t="5641" r="37692" b="49231"/>
          <a:stretch/>
        </p:blipFill>
        <p:spPr>
          <a:xfrm>
            <a:off x="642910" y="1357298"/>
            <a:ext cx="928694" cy="1714512"/>
          </a:xfrm>
          <a:prstGeom prst="rect">
            <a:avLst/>
          </a:prstGeom>
          <a:gradFill>
            <a:gsLst>
              <a:gs pos="0">
                <a:srgbClr val="ABB1CE"/>
              </a:gs>
              <a:gs pos="50000">
                <a:srgbClr val="CBCEDF"/>
              </a:gs>
              <a:gs pos="100000">
                <a:srgbClr val="E5E6EE"/>
              </a:gs>
            </a:gsLst>
            <a:lin ang="5400000" scaled="0"/>
          </a:gradFill>
          <a:ln>
            <a:noFill/>
          </a:ln>
        </p:spPr>
      </p:pic>
      <p:pic>
        <p:nvPicPr>
          <p:cNvPr id="115" name="Google Shape;115;p7" descr="Пальцы картинки, стоковые фото Пальцы | Depositphotos"/>
          <p:cNvPicPr preferRelativeResize="0"/>
          <p:nvPr/>
        </p:nvPicPr>
        <p:blipFill rotWithShape="1">
          <a:blip r:embed="rId3">
            <a:alphaModFix/>
          </a:blip>
          <a:srcRect l="64614" r="9230" b="50769"/>
          <a:stretch/>
        </p:blipFill>
        <p:spPr>
          <a:xfrm>
            <a:off x="1643042" y="2000240"/>
            <a:ext cx="948786" cy="1785950"/>
          </a:xfrm>
          <a:prstGeom prst="rect">
            <a:avLst/>
          </a:prstGeom>
          <a:gradFill>
            <a:gsLst>
              <a:gs pos="0">
                <a:srgbClr val="ABB1CE"/>
              </a:gs>
              <a:gs pos="50000">
                <a:srgbClr val="CBCEDF"/>
              </a:gs>
              <a:gs pos="100000">
                <a:srgbClr val="E5E6EE"/>
              </a:gs>
            </a:gsLst>
            <a:lin ang="5400000" scaled="0"/>
          </a:gradFill>
          <a:ln>
            <a:noFill/>
          </a:ln>
        </p:spPr>
      </p:pic>
      <p:pic>
        <p:nvPicPr>
          <p:cNvPr id="116" name="Google Shape;116;p7" descr="Пальцы картинки, стоковые фото Пальцы | Depositphotos"/>
          <p:cNvPicPr preferRelativeResize="0"/>
          <p:nvPr/>
        </p:nvPicPr>
        <p:blipFill rotWithShape="1">
          <a:blip r:embed="rId3">
            <a:alphaModFix/>
          </a:blip>
          <a:srcRect l="9231" t="50768" r="69231" b="3076"/>
          <a:stretch/>
        </p:blipFill>
        <p:spPr>
          <a:xfrm>
            <a:off x="2714612" y="2786058"/>
            <a:ext cx="1000132" cy="2143140"/>
          </a:xfrm>
          <a:prstGeom prst="rect">
            <a:avLst/>
          </a:prstGeom>
          <a:gradFill>
            <a:gsLst>
              <a:gs pos="0">
                <a:srgbClr val="ABB1CE"/>
              </a:gs>
              <a:gs pos="50000">
                <a:srgbClr val="CBCEDF"/>
              </a:gs>
              <a:gs pos="100000">
                <a:srgbClr val="E5E6EE"/>
              </a:gs>
            </a:gsLst>
            <a:lin ang="5400000" scaled="0"/>
          </a:gradFill>
          <a:ln>
            <a:noFill/>
          </a:ln>
        </p:spPr>
      </p:pic>
      <p:pic>
        <p:nvPicPr>
          <p:cNvPr id="117" name="Google Shape;117;p7" descr="Пальцы картинки, стоковые фото Пальцы | Depositphotos"/>
          <p:cNvPicPr preferRelativeResize="0"/>
          <p:nvPr/>
        </p:nvPicPr>
        <p:blipFill rotWithShape="1">
          <a:blip r:embed="rId3">
            <a:alphaModFix/>
          </a:blip>
          <a:srcRect l="35384" t="52307" r="41538" b="1538"/>
          <a:stretch/>
        </p:blipFill>
        <p:spPr>
          <a:xfrm>
            <a:off x="3857620" y="3643314"/>
            <a:ext cx="1071570" cy="2143140"/>
          </a:xfrm>
          <a:prstGeom prst="rect">
            <a:avLst/>
          </a:prstGeom>
          <a:gradFill>
            <a:gsLst>
              <a:gs pos="0">
                <a:srgbClr val="ABB1CE"/>
              </a:gs>
              <a:gs pos="50000">
                <a:srgbClr val="CBCEDF"/>
              </a:gs>
              <a:gs pos="100000">
                <a:srgbClr val="E5E6EE"/>
              </a:gs>
            </a:gsLst>
            <a:lin ang="5400000" scaled="0"/>
          </a:gradFill>
          <a:ln>
            <a:noFill/>
          </a:ln>
        </p:spPr>
      </p:pic>
      <p:pic>
        <p:nvPicPr>
          <p:cNvPr id="118" name="Google Shape;118;p7" descr="Пальцы картинки, стоковые фото Пальцы | Depositphotos"/>
          <p:cNvPicPr preferRelativeResize="0"/>
          <p:nvPr/>
        </p:nvPicPr>
        <p:blipFill rotWithShape="1">
          <a:blip r:embed="rId3">
            <a:alphaModFix/>
          </a:blip>
          <a:srcRect l="63076" t="52307" r="4614" b="1538"/>
          <a:stretch/>
        </p:blipFill>
        <p:spPr>
          <a:xfrm>
            <a:off x="5072066" y="4357694"/>
            <a:ext cx="1500198" cy="2143140"/>
          </a:xfrm>
          <a:prstGeom prst="rect">
            <a:avLst/>
          </a:prstGeom>
          <a:gradFill>
            <a:gsLst>
              <a:gs pos="0">
                <a:srgbClr val="ABB1CE"/>
              </a:gs>
              <a:gs pos="50000">
                <a:srgbClr val="CBCEDF"/>
              </a:gs>
              <a:gs pos="100000">
                <a:srgbClr val="E5E6EE"/>
              </a:gs>
            </a:gsLst>
            <a:lin ang="5400000" scaled="0"/>
          </a:gradFill>
          <a:ln>
            <a:noFill/>
          </a:ln>
        </p:spPr>
      </p:pic>
      <p:sp>
        <p:nvSpPr>
          <p:cNvPr id="119" name="Google Shape;119;p7"/>
          <p:cNvSpPr/>
          <p:nvPr/>
        </p:nvSpPr>
        <p:spPr>
          <a:xfrm>
            <a:off x="1571604" y="1428736"/>
            <a:ext cx="314220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Впервые слышу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20" name="Google Shape;120;p7"/>
          <p:cNvSpPr/>
          <p:nvPr/>
        </p:nvSpPr>
        <p:spPr>
          <a:xfrm>
            <a:off x="2643174" y="2214554"/>
            <a:ext cx="402886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Имею представление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21" name="Google Shape;121;p7"/>
          <p:cNvSpPr/>
          <p:nvPr/>
        </p:nvSpPr>
        <p:spPr>
          <a:xfrm>
            <a:off x="3643306" y="3000372"/>
            <a:ext cx="421320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Владею информацией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22" name="Google Shape;122;p7"/>
          <p:cNvSpPr/>
          <p:nvPr/>
        </p:nvSpPr>
        <p:spPr>
          <a:xfrm>
            <a:off x="5072066" y="3786190"/>
            <a:ext cx="363817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Хочу использовать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23" name="Google Shape;123;p7"/>
          <p:cNvSpPr/>
          <p:nvPr/>
        </p:nvSpPr>
        <p:spPr>
          <a:xfrm>
            <a:off x="6118877" y="5500702"/>
            <a:ext cx="3025123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Уже использую </a:t>
            </a:r>
            <a:endParaRPr>
              <a:solidFill>
                <a:schemeClr val="dk2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в работе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"/>
          <p:cNvSpPr txBox="1">
            <a:spLocks noGrp="1"/>
          </p:cNvSpPr>
          <p:nvPr>
            <p:ph type="title"/>
          </p:nvPr>
        </p:nvSpPr>
        <p:spPr>
          <a:xfrm>
            <a:off x="31051" y="116632"/>
            <a:ext cx="705678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Ф.Решетников «Опять двойка»</a:t>
            </a:r>
            <a:endParaRPr/>
          </a:p>
        </p:txBody>
      </p:sp>
      <p:pic>
        <p:nvPicPr>
          <p:cNvPr id="129" name="Google Shape;129;p8" descr="Первую версию картины &amp;quot;Опять двойка&amp;quot; купил фонд Филатовых - РИА Новости,  29.02.20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11760" y="1644512"/>
            <a:ext cx="4946322" cy="4160752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8"/>
          <p:cNvSpPr txBox="1"/>
          <p:nvPr/>
        </p:nvSpPr>
        <p:spPr>
          <a:xfrm>
            <a:off x="2123728" y="6093296"/>
            <a:ext cx="675005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Какой вид оценивания был в школе, почему вы так думаете?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9" descr="Первую версию картины &amp;quot;Опять двойка&amp;quot; купил фонд Филатовых - РИА Новости,  29.02.20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4946322" cy="4230583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9"/>
          <p:cNvSpPr txBox="1"/>
          <p:nvPr/>
        </p:nvSpPr>
        <p:spPr>
          <a:xfrm>
            <a:off x="2655863" y="4230583"/>
            <a:ext cx="6480720" cy="1305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Было _______ оценивание,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так как мальчик ___________</a:t>
            </a:r>
            <a:endParaRPr/>
          </a:p>
        </p:txBody>
      </p:sp>
      <p:sp>
        <p:nvSpPr>
          <p:cNvPr id="137" name="Google Shape;137;p9"/>
          <p:cNvSpPr txBox="1"/>
          <p:nvPr/>
        </p:nvSpPr>
        <p:spPr>
          <a:xfrm>
            <a:off x="5263620" y="2538496"/>
            <a:ext cx="343972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Речевой образец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1"/>
          <p:cNvSpPr/>
          <p:nvPr/>
        </p:nvSpPr>
        <p:spPr>
          <a:xfrm>
            <a:off x="179512" y="68395"/>
            <a:ext cx="6840760" cy="1196752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535A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11"/>
          <p:cNvSpPr txBox="1">
            <a:spLocks noGrp="1"/>
          </p:cNvSpPr>
          <p:nvPr>
            <p:ph type="title"/>
          </p:nvPr>
        </p:nvSpPr>
        <p:spPr>
          <a:xfrm>
            <a:off x="323528" y="95271"/>
            <a:ext cx="705678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/>
              <a:t>Что такое формирующее оценивание? (определение)</a:t>
            </a:r>
            <a:endParaRPr dirty="0"/>
          </a:p>
        </p:txBody>
      </p:sp>
      <p:sp>
        <p:nvSpPr>
          <p:cNvPr id="155" name="Google Shape;155;p11"/>
          <p:cNvSpPr txBox="1"/>
          <p:nvPr/>
        </p:nvSpPr>
        <p:spPr>
          <a:xfrm>
            <a:off x="691978" y="1902941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379</Words>
  <Application>Microsoft Macintosh PowerPoint</Application>
  <PresentationFormat>Экран (4:3)</PresentationFormat>
  <Paragraphs>84</Paragraphs>
  <Slides>19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Тема Office</vt:lpstr>
      <vt:lpstr>Приемы формирующего оценивания</vt:lpstr>
      <vt:lpstr>Презентация PowerPoint</vt:lpstr>
      <vt:lpstr>Вопросы по теме</vt:lpstr>
      <vt:lpstr>Презентация PowerPoint</vt:lpstr>
      <vt:lpstr>Зачем нужно оценивание?</vt:lpstr>
      <vt:lpstr>Прием ладошка</vt:lpstr>
      <vt:lpstr>Ф.Решетников «Опять двойка»</vt:lpstr>
      <vt:lpstr>Презентация PowerPoint</vt:lpstr>
      <vt:lpstr>Что такое формирующее оценивание? (определение)</vt:lpstr>
      <vt:lpstr>Шкалы или  Волшебные линеечки</vt:lpstr>
      <vt:lpstr>Что такое формирующее оценивание?</vt:lpstr>
      <vt:lpstr>Что такое формирующее оценивание?</vt:lpstr>
      <vt:lpstr>Шкалы или  Волшебные линеечки</vt:lpstr>
      <vt:lpstr>Критериальное оценивание</vt:lpstr>
      <vt:lpstr>Критериальное оценивание</vt:lpstr>
      <vt:lpstr>Разработка КО</vt:lpstr>
      <vt:lpstr>Презентация PowerPoint</vt:lpstr>
      <vt:lpstr>Вопросы по теме</vt:lpstr>
      <vt:lpstr>Рефлексия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Приемы формирующего оценивания</dc:title>
  <dc:creator>Федотова Виктория Александровна</dc:creator>
  <cp:lastModifiedBy>элла неустроева</cp:lastModifiedBy>
  <cp:revision>3</cp:revision>
  <dcterms:created xsi:type="dcterms:W3CDTF">2011-01-05T19:20:23Z</dcterms:created>
  <dcterms:modified xsi:type="dcterms:W3CDTF">2024-09-15T04:13:33Z</dcterms:modified>
</cp:coreProperties>
</file>