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71481"/>
            <a:ext cx="7772400" cy="1571635"/>
          </a:xfrm>
        </p:spPr>
        <p:txBody>
          <a:bodyPr>
            <a:noAutofit/>
          </a:bodyPr>
          <a:lstStyle/>
          <a:p>
            <a:r>
              <a:rPr lang="ru-RU" sz="1800" dirty="0" smtClean="0"/>
              <a:t>Практический семинар</a:t>
            </a:r>
            <a:br>
              <a:rPr lang="ru-RU" sz="1800" dirty="0" smtClean="0"/>
            </a:br>
            <a:r>
              <a:rPr lang="ru-RU" sz="1800" dirty="0" smtClean="0"/>
              <a:t>«Содержание </a:t>
            </a:r>
            <a:r>
              <a:rPr lang="ru-RU" sz="1800" dirty="0" smtClean="0"/>
              <a:t>и технологии психолого-педагогического сопровождения и</a:t>
            </a:r>
            <a:br>
              <a:rPr lang="ru-RU" sz="1800" dirty="0" smtClean="0"/>
            </a:br>
            <a:r>
              <a:rPr lang="ru-RU" sz="1800" dirty="0" smtClean="0"/>
              <a:t>коррекционной работы с обучающимися с ОВЗ и инвалидностью, в том </a:t>
            </a:r>
            <a:r>
              <a:rPr lang="ru-RU" sz="1800" dirty="0" smtClean="0"/>
              <a:t>числе находящимися </a:t>
            </a:r>
            <a:r>
              <a:rPr lang="ru-RU" sz="1800" dirty="0" smtClean="0"/>
              <a:t>на длительном </a:t>
            </a:r>
            <a:r>
              <a:rPr lang="ru-RU" sz="1800" dirty="0" smtClean="0"/>
              <a:t>лечении»</a:t>
            </a:r>
            <a:endParaRPr lang="ru-RU" sz="1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7224" y="2285992"/>
            <a:ext cx="7643866" cy="214314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Формирование навыков коммуникации у обучающихся с легкой умственной отсталостью специалистами ППС для дальнейшей  социализации</a:t>
            </a: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928926" y="5286388"/>
            <a:ext cx="36433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г</a:t>
            </a:r>
            <a:r>
              <a:rPr lang="ru-RU" dirty="0" smtClean="0"/>
              <a:t>.Пермь</a:t>
            </a:r>
          </a:p>
          <a:p>
            <a:pPr algn="ctr"/>
            <a:r>
              <a:rPr lang="ru-RU" dirty="0" smtClean="0"/>
              <a:t>2022</a:t>
            </a:r>
            <a:endParaRPr lang="ru-RU" dirty="0"/>
          </a:p>
        </p:txBody>
      </p:sp>
      <p:pic>
        <p:nvPicPr>
          <p:cNvPr id="11266" name="Picture 2" descr="https://image.jimcdn.com/app/cms/image/transf/none/path/s4f369611f4b52746/image/i19e9b405566ad521/version/1351235877/imag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4071942"/>
            <a:ext cx="3170878" cy="239741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Развитие умений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понимать</a:t>
            </a:r>
          </a:p>
          <a:p>
            <a:r>
              <a:rPr lang="ru-RU" dirty="0" smtClean="0"/>
              <a:t>в</a:t>
            </a:r>
            <a:r>
              <a:rPr lang="ru-RU" dirty="0" smtClean="0"/>
              <a:t>ыслушивать</a:t>
            </a:r>
          </a:p>
          <a:p>
            <a:r>
              <a:rPr lang="ru-RU" dirty="0" smtClean="0"/>
              <a:t>п</a:t>
            </a:r>
            <a:r>
              <a:rPr lang="ru-RU" dirty="0" smtClean="0"/>
              <a:t>оддерживать</a:t>
            </a:r>
          </a:p>
          <a:p>
            <a:r>
              <a:rPr lang="ru-RU" dirty="0" smtClean="0"/>
              <a:t>о</a:t>
            </a:r>
            <a:r>
              <a:rPr lang="ru-RU" dirty="0" smtClean="0"/>
              <a:t>тстаивать</a:t>
            </a:r>
          </a:p>
          <a:p>
            <a:r>
              <a:rPr lang="ru-RU" dirty="0" smtClean="0"/>
              <a:t>р</a:t>
            </a:r>
            <a:r>
              <a:rPr lang="ru-RU" dirty="0" smtClean="0"/>
              <a:t>аспознавать</a:t>
            </a:r>
          </a:p>
          <a:p>
            <a:r>
              <a:rPr lang="ru-RU" dirty="0" smtClean="0"/>
              <a:t>п</a:t>
            </a:r>
            <a:r>
              <a:rPr lang="ru-RU" dirty="0" smtClean="0"/>
              <a:t>ринимать</a:t>
            </a:r>
          </a:p>
          <a:p>
            <a:r>
              <a:rPr lang="ru-RU" dirty="0" smtClean="0"/>
              <a:t>о</a:t>
            </a:r>
            <a:r>
              <a:rPr lang="ru-RU" dirty="0" smtClean="0"/>
              <a:t>казывать</a:t>
            </a:r>
          </a:p>
          <a:p>
            <a:r>
              <a:rPr lang="ru-RU" dirty="0" smtClean="0"/>
              <a:t>ч</a:t>
            </a:r>
            <a:r>
              <a:rPr lang="ru-RU" dirty="0" smtClean="0"/>
              <a:t>увствовать</a:t>
            </a:r>
          </a:p>
          <a:p>
            <a:r>
              <a:rPr lang="ru-RU" dirty="0" smtClean="0"/>
              <a:t>с</a:t>
            </a:r>
            <a:r>
              <a:rPr lang="ru-RU" dirty="0" smtClean="0"/>
              <a:t>опереживать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3"/>
            <a:ext cx="8229600" cy="1571635"/>
          </a:xfrm>
        </p:spPr>
        <p:txBody>
          <a:bodyPr>
            <a:normAutofit fontScale="70000" lnSpcReduction="20000"/>
          </a:bodyPr>
          <a:lstStyle/>
          <a:p>
            <a:pPr indent="15875">
              <a:buNone/>
            </a:pPr>
            <a:r>
              <a:rPr lang="ru-RU" dirty="0" smtClean="0"/>
              <a:t> </a:t>
            </a:r>
            <a:r>
              <a:rPr lang="ru-RU" b="1" dirty="0" smtClean="0"/>
              <a:t>Социализация </a:t>
            </a:r>
            <a:r>
              <a:rPr lang="ru-RU" b="1" dirty="0" smtClean="0"/>
              <a:t>личности </a:t>
            </a:r>
            <a:r>
              <a:rPr lang="ru-RU" dirty="0" smtClean="0"/>
              <a:t>- это процесс приобщения индивида к социуму, усвоения индивидом образцов поведения, психологических установок , социальных норм и ценностей, знаний, умений, навыков позволяющих ему успешно функционировать в обществе.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1000100" y="2928934"/>
            <a:ext cx="2143140" cy="214314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1285852" y="3571876"/>
            <a:ext cx="16430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Социализация личности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714744" y="3286124"/>
            <a:ext cx="1500198" cy="142876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3857620" y="3714752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общение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5643570" y="2928934"/>
            <a:ext cx="2857520" cy="646331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Обмен информацией</a:t>
            </a:r>
          </a:p>
          <a:p>
            <a:pPr algn="ctr"/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5643570" y="3786190"/>
            <a:ext cx="2857520" cy="646331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Взаимодействие между индивидами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5643570" y="4640057"/>
            <a:ext cx="2857520" cy="646331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Восприятие другой личности</a:t>
            </a:r>
            <a:endParaRPr lang="ru-RU" dirty="0"/>
          </a:p>
        </p:txBody>
      </p:sp>
      <p:cxnSp>
        <p:nvCxnSpPr>
          <p:cNvPr id="14" name="Прямая со стрелкой 13"/>
          <p:cNvCxnSpPr>
            <a:stCxn id="5" idx="6"/>
            <a:endCxn id="8" idx="1"/>
          </p:cNvCxnSpPr>
          <p:nvPr/>
        </p:nvCxnSpPr>
        <p:spPr>
          <a:xfrm>
            <a:off x="3143240" y="4000504"/>
            <a:ext cx="571504" cy="1588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>
            <a:off x="4500562" y="4071942"/>
            <a:ext cx="18573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>
            <a:stCxn id="8" idx="3"/>
          </p:cNvCxnSpPr>
          <p:nvPr/>
        </p:nvCxnSpPr>
        <p:spPr>
          <a:xfrm>
            <a:off x="5214942" y="4000504"/>
            <a:ext cx="2143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endCxn id="10" idx="1"/>
          </p:cNvCxnSpPr>
          <p:nvPr/>
        </p:nvCxnSpPr>
        <p:spPr>
          <a:xfrm>
            <a:off x="5429256" y="3143248"/>
            <a:ext cx="214314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5429256" y="4000504"/>
            <a:ext cx="214314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5429256" y="5000636"/>
            <a:ext cx="214314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11288"/>
          </a:xfrm>
        </p:spPr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  <p:pic>
        <p:nvPicPr>
          <p:cNvPr id="4" name="Picture 2" descr="https://image.jimcdn.com/app/cms/image/transf/none/path/s4f369611f4b52746/image/i19e9b405566ad521/version/1351235877/image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5312" y="2285992"/>
            <a:ext cx="3915492" cy="29594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Содержимое 2"/>
          <p:cNvSpPr>
            <a:spLocks noGrp="1"/>
          </p:cNvSpPr>
          <p:nvPr>
            <p:ph idx="1"/>
          </p:nvPr>
        </p:nvSpPr>
        <p:spPr>
          <a:xfrm>
            <a:off x="428625" y="1143000"/>
            <a:ext cx="8258175" cy="5181600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ru-RU" sz="3600" smtClean="0"/>
              <a:t>Общение  - основное условие развития ребёнка, важнейший компонент формирования его личности, ведущий вид человеческой деятельности, направленный на познание и оценку самого себя через посредство других людей.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>
          <a:xfrm>
            <a:off x="1116013" y="0"/>
            <a:ext cx="7272337" cy="1143000"/>
          </a:xfrm>
        </p:spPr>
        <p:txBody>
          <a:bodyPr/>
          <a:lstStyle/>
          <a:p>
            <a:pPr eaLnBrk="1" hangingPunct="1"/>
            <a:r>
              <a:rPr lang="ru-RU" b="1" smtClean="0">
                <a:solidFill>
                  <a:srgbClr val="294B2D"/>
                </a:solidFill>
              </a:rPr>
              <a:t>Проблемы</a:t>
            </a:r>
          </a:p>
        </p:txBody>
      </p:sp>
      <p:sp>
        <p:nvSpPr>
          <p:cNvPr id="5123" name="Содержимое 2"/>
          <p:cNvSpPr>
            <a:spLocks noGrp="1"/>
          </p:cNvSpPr>
          <p:nvPr>
            <p:ph idx="1"/>
          </p:nvPr>
        </p:nvSpPr>
        <p:spPr>
          <a:xfrm>
            <a:off x="900113" y="765175"/>
            <a:ext cx="7786687" cy="4525963"/>
          </a:xfrm>
        </p:spPr>
        <p:txBody>
          <a:bodyPr>
            <a:normAutofit fontScale="92500"/>
          </a:bodyPr>
          <a:lstStyle/>
          <a:p>
            <a:pPr algn="ctr" eaLnBrk="1" hangingPunct="1">
              <a:buFont typeface="Arial" charset="0"/>
              <a:buNone/>
            </a:pPr>
            <a:r>
              <a:rPr lang="ru-RU" sz="2800" smtClean="0">
                <a:solidFill>
                  <a:srgbClr val="002060"/>
                </a:solidFill>
              </a:rPr>
              <a:t>    </a:t>
            </a:r>
            <a:r>
              <a:rPr lang="ru-RU" sz="2800" smtClean="0">
                <a:solidFill>
                  <a:srgbClr val="009900"/>
                </a:solidFill>
                <a:latin typeface="Arial" charset="0"/>
                <a:cs typeface="Arial" charset="0"/>
              </a:rPr>
              <a:t>Недостаточная степень коммуникативной готовности:</a:t>
            </a:r>
          </a:p>
          <a:p>
            <a:pPr eaLnBrk="1" hangingPunct="1"/>
            <a:r>
              <a:rPr lang="ru-RU" sz="2800" smtClean="0">
                <a:solidFill>
                  <a:srgbClr val="002060"/>
                </a:solidFill>
                <a:latin typeface="Arial" charset="0"/>
                <a:cs typeface="Arial" charset="0"/>
              </a:rPr>
              <a:t>лишены широких контактов, возможностей получать опыт от других</a:t>
            </a:r>
          </a:p>
          <a:p>
            <a:pPr eaLnBrk="1" hangingPunct="1"/>
            <a:r>
              <a:rPr lang="ru-RU" sz="2800" smtClean="0">
                <a:solidFill>
                  <a:srgbClr val="002060"/>
                </a:solidFill>
                <a:latin typeface="Arial" charset="0"/>
                <a:cs typeface="Arial" charset="0"/>
              </a:rPr>
              <a:t>сниженный запас сведений и представлений об окружающем мире</a:t>
            </a:r>
          </a:p>
          <a:p>
            <a:pPr eaLnBrk="1" hangingPunct="1"/>
            <a:r>
              <a:rPr lang="ru-RU" sz="2800" smtClean="0">
                <a:solidFill>
                  <a:srgbClr val="002060"/>
                </a:solidFill>
                <a:latin typeface="Arial" charset="0"/>
                <a:cs typeface="Arial" charset="0"/>
              </a:rPr>
              <a:t>отсутствие элементарных навыков общения</a:t>
            </a:r>
          </a:p>
          <a:p>
            <a:pPr eaLnBrk="1" hangingPunct="1"/>
            <a:r>
              <a:rPr lang="ru-RU" sz="2800" smtClean="0">
                <a:solidFill>
                  <a:srgbClr val="002060"/>
                </a:solidFill>
                <a:latin typeface="Arial" charset="0"/>
                <a:cs typeface="Arial" charset="0"/>
              </a:rPr>
              <a:t>конфликты при совместной деятельности</a:t>
            </a:r>
          </a:p>
          <a:p>
            <a:pPr eaLnBrk="1" hangingPunct="1"/>
            <a:r>
              <a:rPr lang="ru-RU" sz="2800" smtClean="0">
                <a:solidFill>
                  <a:srgbClr val="002060"/>
                </a:solidFill>
                <a:latin typeface="Arial" charset="0"/>
                <a:cs typeface="Arial" charset="0"/>
              </a:rPr>
              <a:t>выраженные трудности социальной адаптации</a:t>
            </a:r>
          </a:p>
          <a:p>
            <a:pPr eaLnBrk="1" hangingPunct="1"/>
            <a:endParaRPr lang="ru-RU" sz="280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/>
          <a:lstStyle/>
          <a:p>
            <a:pPr eaLnBrk="1" hangingPunct="1"/>
            <a:r>
              <a:rPr lang="ru-RU" b="1" smtClean="0">
                <a:solidFill>
                  <a:srgbClr val="294B2D"/>
                </a:solidFill>
              </a:rPr>
              <a:t>Актуальность</a:t>
            </a:r>
          </a:p>
        </p:txBody>
      </p:sp>
      <p:sp>
        <p:nvSpPr>
          <p:cNvPr id="4099" name="Rectangle 3"/>
          <p:cNvSpPr>
            <a:spLocks noGrp="1"/>
          </p:cNvSpPr>
          <p:nvPr>
            <p:ph type="body" idx="1"/>
          </p:nvPr>
        </p:nvSpPr>
        <p:spPr>
          <a:xfrm>
            <a:off x="971550" y="1341438"/>
            <a:ext cx="7643813" cy="4681537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ru-RU" sz="2800" smtClean="0">
                <a:solidFill>
                  <a:srgbClr val="002060"/>
                </a:solidFill>
                <a:latin typeface="Arial" charset="0"/>
                <a:cs typeface="Arial" charset="0"/>
              </a:rPr>
              <a:t>Активное  использование речевых средств для решения коммуникативных задач</a:t>
            </a:r>
          </a:p>
          <a:p>
            <a:pPr eaLnBrk="1" hangingPunct="1"/>
            <a:r>
              <a:rPr lang="ru-RU" sz="2800" smtClean="0">
                <a:solidFill>
                  <a:srgbClr val="002060"/>
                </a:solidFill>
                <a:latin typeface="Arial" charset="0"/>
                <a:cs typeface="Arial" charset="0"/>
              </a:rPr>
              <a:t>Готовность слушать собеседника и вести диалог</a:t>
            </a:r>
          </a:p>
          <a:p>
            <a:pPr eaLnBrk="1" hangingPunct="1"/>
            <a:r>
              <a:rPr lang="ru-RU" sz="2800" smtClean="0">
                <a:solidFill>
                  <a:srgbClr val="002060"/>
                </a:solidFill>
                <a:latin typeface="Arial" charset="0"/>
                <a:cs typeface="Arial" charset="0"/>
              </a:rPr>
              <a:t>Излагать свое мнение и аргументировать</a:t>
            </a:r>
          </a:p>
          <a:p>
            <a:pPr eaLnBrk="1" hangingPunct="1"/>
            <a:r>
              <a:rPr lang="ru-RU" sz="2800" smtClean="0">
                <a:solidFill>
                  <a:srgbClr val="002060"/>
                </a:solidFill>
                <a:latin typeface="Arial" charset="0"/>
                <a:cs typeface="Arial" charset="0"/>
              </a:rPr>
              <a:t>Договариваться о распределении ролей в совместной деятельности</a:t>
            </a:r>
          </a:p>
          <a:p>
            <a:pPr eaLnBrk="1" hangingPunct="1"/>
            <a:r>
              <a:rPr lang="ru-RU" sz="2800" smtClean="0">
                <a:solidFill>
                  <a:srgbClr val="002060"/>
                </a:solidFill>
                <a:latin typeface="Arial" charset="0"/>
                <a:cs typeface="Arial" charset="0"/>
              </a:rPr>
              <a:t>Адекватно оценивать свое поведение и поведение окружающих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1"/>
          <p:cNvSpPr txBox="1">
            <a:spLocks noChangeArrowheads="1"/>
          </p:cNvSpPr>
          <p:nvPr/>
        </p:nvSpPr>
        <p:spPr bwMode="auto">
          <a:xfrm>
            <a:off x="1116013" y="765175"/>
            <a:ext cx="7343775" cy="390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800" b="1" dirty="0" smtClean="0">
                <a:solidFill>
                  <a:srgbClr val="294B2D"/>
                </a:solidFill>
              </a:rPr>
              <a:t>Задачи:</a:t>
            </a:r>
          </a:p>
          <a:p>
            <a:pPr algn="just"/>
            <a:endParaRPr lang="ru-RU" sz="2800" b="1" dirty="0">
              <a:solidFill>
                <a:srgbClr val="294B2D"/>
              </a:solidFill>
            </a:endParaRPr>
          </a:p>
          <a:p>
            <a:pPr algn="just">
              <a:buFont typeface="Arial" charset="0"/>
              <a:buChar char="•"/>
            </a:pPr>
            <a:r>
              <a:rPr lang="ru-RU" sz="2800" dirty="0">
                <a:solidFill>
                  <a:srgbClr val="002060"/>
                </a:solidFill>
              </a:rPr>
              <a:t> формировать коммуникативную культуру ребенка</a:t>
            </a:r>
          </a:p>
          <a:p>
            <a:pPr algn="just">
              <a:buFont typeface="Arial" charset="0"/>
              <a:buChar char="•"/>
            </a:pPr>
            <a:r>
              <a:rPr lang="ru-RU" sz="2800" dirty="0">
                <a:solidFill>
                  <a:srgbClr val="002060"/>
                </a:solidFill>
              </a:rPr>
              <a:t> развивать социально-коммуникативный опыт 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>
                <a:solidFill>
                  <a:srgbClr val="002060"/>
                </a:solidFill>
              </a:rPr>
              <a:t>школьников</a:t>
            </a:r>
          </a:p>
          <a:p>
            <a:pPr algn="just">
              <a:buFont typeface="Arial" charset="0"/>
              <a:buChar char="•"/>
            </a:pPr>
            <a:r>
              <a:rPr lang="ru-RU" sz="2800" dirty="0">
                <a:solidFill>
                  <a:srgbClr val="002060"/>
                </a:solidFill>
              </a:rPr>
              <a:t> осуществлять коррекцию поведения и развития детей</a:t>
            </a:r>
            <a:endParaRPr lang="ru-RU" sz="4400" b="1" dirty="0">
              <a:solidFill>
                <a:srgbClr val="294B2D"/>
              </a:solidFill>
            </a:endParaRPr>
          </a:p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Содержимое 2"/>
          <p:cNvSpPr>
            <a:spLocks noGrp="1"/>
          </p:cNvSpPr>
          <p:nvPr>
            <p:ph idx="1"/>
          </p:nvPr>
        </p:nvSpPr>
        <p:spPr>
          <a:xfrm>
            <a:off x="500063" y="1143000"/>
            <a:ext cx="8186737" cy="5181600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ru-RU" dirty="0" smtClean="0"/>
              <a:t> </a:t>
            </a:r>
            <a:r>
              <a:rPr lang="ru-RU" sz="3600" dirty="0" smtClean="0"/>
              <a:t>Одна из главных задач, стоящих перед </a:t>
            </a:r>
            <a:r>
              <a:rPr lang="ru-RU" sz="3600" dirty="0" smtClean="0"/>
              <a:t>с </a:t>
            </a:r>
            <a:r>
              <a:rPr lang="ru-RU" sz="3600" dirty="0" smtClean="0"/>
              <a:t>школой </a:t>
            </a:r>
            <a:r>
              <a:rPr lang="ru-RU" sz="3600" dirty="0" smtClean="0"/>
              <a:t>для умственно отсталых детей </a:t>
            </a:r>
            <a:r>
              <a:rPr lang="ru-RU" sz="3600" dirty="0" smtClean="0"/>
              <a:t>- повышение эффективности обучения и воспитания учащихся на основе формирования у них коммуникативных компетентностей.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ru-RU" sz="1400" dirty="0" smtClean="0"/>
              <a:t/>
            </a:r>
            <a:br>
              <a:rPr lang="ru-RU" sz="1400" dirty="0" smtClean="0"/>
            </a:br>
            <a:endParaRPr lang="ru-RU" sz="1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ru-RU" sz="1800" dirty="0" smtClean="0"/>
              <a:t> Констатирующая диагностика на определение </a:t>
            </a:r>
            <a:r>
              <a:rPr lang="ru-RU" sz="1800" dirty="0" err="1" smtClean="0"/>
              <a:t>сформированности</a:t>
            </a:r>
            <a:r>
              <a:rPr lang="ru-RU" sz="1800" dirty="0" smtClean="0"/>
              <a:t> уровня коммуникативно-речевой деятельности, посредствам методики Г.А. </a:t>
            </a:r>
            <a:r>
              <a:rPr lang="ru-RU" sz="1800" dirty="0" err="1" smtClean="0"/>
              <a:t>Цукерман</a:t>
            </a:r>
            <a:r>
              <a:rPr lang="ru-RU" sz="1800" dirty="0" smtClean="0"/>
              <a:t> </a:t>
            </a:r>
            <a:r>
              <a:rPr lang="ru-RU" sz="1800" b="1" dirty="0" smtClean="0"/>
              <a:t>«Рукавички</a:t>
            </a:r>
            <a:r>
              <a:rPr lang="ru-RU" sz="1800" b="1" dirty="0" smtClean="0"/>
              <a:t>».</a:t>
            </a:r>
          </a:p>
          <a:p>
            <a:pPr>
              <a:buNone/>
            </a:pPr>
            <a:r>
              <a:rPr lang="ru-RU" sz="1800" b="1" dirty="0" smtClean="0"/>
              <a:t>Цель</a:t>
            </a:r>
            <a:r>
              <a:rPr lang="ru-RU" sz="1800" dirty="0" smtClean="0"/>
              <a:t> </a:t>
            </a:r>
            <a:r>
              <a:rPr lang="ru-RU" sz="1800" dirty="0" smtClean="0"/>
              <a:t>данной методики заключалась в выявлении коммуникативных действий по согласованию усилий в процессе организации и осуществлении сотрудничества.</a:t>
            </a:r>
            <a:endParaRPr lang="ru-RU" sz="1800" dirty="0" smtClean="0"/>
          </a:p>
          <a:p>
            <a:pPr>
              <a:buFont typeface="Wingdings" pitchFamily="2" charset="2"/>
              <a:buChar char="§"/>
            </a:pPr>
            <a:r>
              <a:rPr lang="ru-RU" sz="1800" dirty="0" smtClean="0"/>
              <a:t>Констатирующая </a:t>
            </a:r>
            <a:r>
              <a:rPr lang="ru-RU" sz="1800" dirty="0" smtClean="0"/>
              <a:t>диагностика на определение </a:t>
            </a:r>
            <a:r>
              <a:rPr lang="ru-RU" sz="1800" dirty="0" err="1" smtClean="0"/>
              <a:t>сформированности</a:t>
            </a:r>
            <a:r>
              <a:rPr lang="ru-RU" sz="1800" dirty="0" smtClean="0"/>
              <a:t> уровня коммуникативно-речевой деятельности, посредствам методики Г.А. </a:t>
            </a:r>
            <a:r>
              <a:rPr lang="ru-RU" sz="1800" dirty="0" err="1" smtClean="0"/>
              <a:t>Цукерман</a:t>
            </a:r>
            <a:r>
              <a:rPr lang="ru-RU" sz="1800" dirty="0" smtClean="0"/>
              <a:t> </a:t>
            </a:r>
            <a:r>
              <a:rPr lang="ru-RU" sz="1800" b="1" dirty="0" smtClean="0"/>
              <a:t>«Совместная сортировка».</a:t>
            </a:r>
            <a:endParaRPr lang="ru-RU" sz="1800" dirty="0" smtClean="0"/>
          </a:p>
          <a:p>
            <a:pPr>
              <a:buNone/>
            </a:pPr>
            <a:r>
              <a:rPr lang="ru-RU" sz="1800" b="1" dirty="0" smtClean="0"/>
              <a:t>Цель</a:t>
            </a:r>
            <a:r>
              <a:rPr lang="ru-RU" sz="1800" dirty="0" smtClean="0"/>
              <a:t> - выявление коммуникативных действий по согласованию усилий в процессе организации и осуществлении сотрудничества (кооперация</a:t>
            </a:r>
            <a:r>
              <a:rPr lang="ru-RU" sz="1800" dirty="0" smtClean="0"/>
              <a:t>).</a:t>
            </a:r>
          </a:p>
          <a:p>
            <a:pPr>
              <a:buFont typeface="Wingdings" pitchFamily="2" charset="2"/>
              <a:buChar char="§"/>
            </a:pPr>
            <a:r>
              <a:rPr lang="ru-RU" sz="1800" dirty="0" smtClean="0"/>
              <a:t>Методика </a:t>
            </a:r>
            <a:r>
              <a:rPr lang="ru-RU" sz="1800" b="1" dirty="0" smtClean="0"/>
              <a:t>«Узор под диктовку»</a:t>
            </a:r>
            <a:endParaRPr lang="ru-RU" sz="1800" dirty="0" smtClean="0"/>
          </a:p>
          <a:p>
            <a:pPr>
              <a:buNone/>
            </a:pPr>
            <a:r>
              <a:rPr lang="ru-RU" sz="1800" b="1" dirty="0" smtClean="0"/>
              <a:t>Цель</a:t>
            </a:r>
            <a:r>
              <a:rPr lang="ru-RU" sz="1800" dirty="0" smtClean="0"/>
              <a:t> - выявление умения выделить и отобразить в речи существенные ориентиры действия, а также передать (сообщить) их партнеру, исследование планирующей и регулирующей функции речи</a:t>
            </a:r>
            <a:r>
              <a:rPr lang="ru-RU" sz="1800" dirty="0" smtClean="0"/>
              <a:t>.</a:t>
            </a:r>
          </a:p>
          <a:p>
            <a:pPr>
              <a:buFont typeface="Wingdings" pitchFamily="2" charset="2"/>
              <a:buChar char="§"/>
            </a:pPr>
            <a:r>
              <a:rPr lang="ru-RU" sz="1800" dirty="0" smtClean="0"/>
              <a:t>Методика </a:t>
            </a:r>
            <a:r>
              <a:rPr lang="ru-RU" sz="1800" b="1" dirty="0" smtClean="0"/>
              <a:t>«Определение </a:t>
            </a:r>
            <a:r>
              <a:rPr lang="ru-RU" sz="1800" b="1" dirty="0" smtClean="0"/>
              <a:t>уровня развития коммуникативных </a:t>
            </a:r>
            <a:r>
              <a:rPr lang="ru-RU" sz="1800" b="1" dirty="0" smtClean="0"/>
              <a:t>способностей» </a:t>
            </a:r>
          </a:p>
          <a:p>
            <a:pPr>
              <a:buNone/>
            </a:pPr>
            <a:r>
              <a:rPr lang="ru-RU" sz="1800" b="1" dirty="0" smtClean="0"/>
              <a:t>Цель</a:t>
            </a:r>
            <a:r>
              <a:rPr lang="ru-RU" sz="1800" dirty="0" smtClean="0"/>
              <a:t> – выявление уровня понимания </a:t>
            </a:r>
            <a:r>
              <a:rPr lang="ru-RU" sz="1800" dirty="0" smtClean="0"/>
              <a:t>ребенком задач, предъявляемых взрослым в различных ситуациях </a:t>
            </a:r>
            <a:r>
              <a:rPr lang="ru-RU" sz="1800" dirty="0" smtClean="0"/>
              <a:t>взаимодействия, понимания состояния сверстника</a:t>
            </a:r>
          </a:p>
          <a:p>
            <a:pPr>
              <a:buFont typeface="Wingdings" pitchFamily="2" charset="2"/>
              <a:buChar char="§"/>
            </a:pPr>
            <a:r>
              <a:rPr lang="ru-RU" sz="1800" dirty="0" smtClean="0"/>
              <a:t>Методика </a:t>
            </a:r>
            <a:r>
              <a:rPr lang="ru-RU" sz="1800" b="1" dirty="0" smtClean="0"/>
              <a:t>«Оценка коммуникативных и организаторских склонностей в процессе первичной </a:t>
            </a:r>
            <a:r>
              <a:rPr lang="ru-RU" sz="1800" b="1" dirty="0" err="1" smtClean="0"/>
              <a:t>профконсультации</a:t>
            </a:r>
            <a:r>
              <a:rPr lang="ru-RU" sz="1800" b="1" dirty="0" smtClean="0"/>
              <a:t>».</a:t>
            </a:r>
          </a:p>
          <a:p>
            <a:pPr>
              <a:buNone/>
            </a:pPr>
            <a:r>
              <a:rPr lang="ru-RU" sz="1800" dirty="0" smtClean="0"/>
              <a:t> </a:t>
            </a:r>
            <a:endParaRPr lang="ru-RU" sz="1400" dirty="0" smtClean="0"/>
          </a:p>
          <a:p>
            <a:pPr>
              <a:buNone/>
            </a:pPr>
            <a:endParaRPr lang="ru-RU" sz="14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Приемы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Речь с движением</a:t>
            </a:r>
          </a:p>
          <a:p>
            <a:r>
              <a:rPr lang="ru-RU" dirty="0" smtClean="0"/>
              <a:t>Речевая гимнастика, </a:t>
            </a:r>
            <a:r>
              <a:rPr lang="ru-RU" dirty="0" err="1" smtClean="0"/>
              <a:t>чистоговорки</a:t>
            </a:r>
            <a:endParaRPr lang="ru-RU" dirty="0" smtClean="0"/>
          </a:p>
          <a:p>
            <a:r>
              <a:rPr lang="ru-RU" dirty="0" smtClean="0"/>
              <a:t>Звукоподражания, артикуляционная гимнастика</a:t>
            </a:r>
          </a:p>
          <a:p>
            <a:r>
              <a:rPr lang="ru-RU" dirty="0" smtClean="0"/>
              <a:t>Формирование лексико-грамматического строя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Приемы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Развитие устной речи</a:t>
            </a:r>
          </a:p>
          <a:p>
            <a:r>
              <a:rPr lang="ru-RU" dirty="0" smtClean="0"/>
              <a:t>Обогащение активного словаря</a:t>
            </a:r>
          </a:p>
          <a:p>
            <a:r>
              <a:rPr lang="ru-RU" dirty="0" smtClean="0"/>
              <a:t>Расширение представления об объектах и явлениях</a:t>
            </a:r>
          </a:p>
          <a:p>
            <a:pPr>
              <a:buNone/>
            </a:pPr>
            <a:r>
              <a:rPr lang="ru-RU" dirty="0" smtClean="0"/>
              <a:t>	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401</Words>
  <Application>Microsoft Office PowerPoint</Application>
  <PresentationFormat>Экран (4:3)</PresentationFormat>
  <Paragraphs>62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Практический семинар «Содержание и технологии психолого-педагогического сопровождения и коррекционной работы с обучающимися с ОВЗ и инвалидностью, в том числе находящимися на длительном лечении»</vt:lpstr>
      <vt:lpstr>Слайд 2</vt:lpstr>
      <vt:lpstr>Проблемы</vt:lpstr>
      <vt:lpstr>Актуальность</vt:lpstr>
      <vt:lpstr>Слайд 5</vt:lpstr>
      <vt:lpstr>Слайд 6</vt:lpstr>
      <vt:lpstr> </vt:lpstr>
      <vt:lpstr>Приемы</vt:lpstr>
      <vt:lpstr>Приемы</vt:lpstr>
      <vt:lpstr>Развитие умений</vt:lpstr>
      <vt:lpstr>Слайд 11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Практический семинар «Содержание и технологии психолого-педагогического сопровождения и коррекционной работы с обучающимися с ОВЗ и инвалидностью, в том числе находящимися на длительном лечении»</dc:title>
  <dc:creator>Лена</dc:creator>
  <cp:lastModifiedBy>Лена</cp:lastModifiedBy>
  <cp:revision>18</cp:revision>
  <dcterms:created xsi:type="dcterms:W3CDTF">2022-04-13T15:47:26Z</dcterms:created>
  <dcterms:modified xsi:type="dcterms:W3CDTF">2022-04-13T18:06:58Z</dcterms:modified>
</cp:coreProperties>
</file>