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sldIdLst>
    <p:sldId id="257" r:id="rId2"/>
    <p:sldId id="258" r:id="rId3"/>
    <p:sldId id="260" r:id="rId4"/>
    <p:sldId id="259" r:id="rId5"/>
    <p:sldId id="263" r:id="rId6"/>
    <p:sldId id="267" r:id="rId7"/>
    <p:sldId id="268" r:id="rId8"/>
    <p:sldId id="269" r:id="rId9"/>
    <p:sldId id="270" r:id="rId10"/>
    <p:sldId id="271" r:id="rId11"/>
    <p:sldId id="272" r:id="rId12"/>
    <p:sldId id="273" r:id="rId13"/>
    <p:sldId id="274" r:id="rId14"/>
    <p:sldId id="275" r:id="rId15"/>
    <p:sldId id="261" r:id="rId16"/>
    <p:sldId id="264" r:id="rId17"/>
    <p:sldId id="276" r:id="rId18"/>
    <p:sldId id="277" r:id="rId19"/>
    <p:sldId id="279" r:id="rId20"/>
    <p:sldId id="27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DDE9F3A-2DAD-4AF1-B9B9-999D01D3208D}"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167444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DE9F3A-2DAD-4AF1-B9B9-999D01D3208D}"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17081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DE9F3A-2DAD-4AF1-B9B9-999D01D3208D}"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1301112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DE9F3A-2DAD-4AF1-B9B9-999D01D3208D}" type="datetimeFigureOut">
              <a:rPr lang="ru-RU" smtClean="0"/>
              <a:t>20.10.2020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245475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DDE9F3A-2DAD-4AF1-B9B9-999D01D3208D}"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120147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DDE9F3A-2DAD-4AF1-B9B9-999D01D3208D}" type="datetimeFigureOut">
              <a:rPr lang="ru-RU" smtClean="0"/>
              <a:t>20.10.2020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327829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DDE9F3A-2DAD-4AF1-B9B9-999D01D3208D}" type="datetimeFigureOut">
              <a:rPr lang="ru-RU" smtClean="0"/>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149742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DDE9F3A-2DAD-4AF1-B9B9-999D01D3208D}" type="datetimeFigureOut">
              <a:rPr lang="ru-RU" smtClean="0"/>
              <a:t>20.10.2020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3667471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DDE9F3A-2DAD-4AF1-B9B9-999D01D3208D}" type="datetimeFigureOut">
              <a:rPr lang="ru-RU" smtClean="0"/>
              <a:t>20.10.2020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33622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DE9F3A-2DAD-4AF1-B9B9-999D01D3208D}" type="datetimeFigureOut">
              <a:rPr lang="ru-RU" smtClean="0"/>
              <a:t>20.10.2020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321188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DDE9F3A-2DAD-4AF1-B9B9-999D01D3208D}" type="datetimeFigureOut">
              <a:rPr lang="ru-RU" smtClean="0"/>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20222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DDE9F3A-2DAD-4AF1-B9B9-999D01D3208D}" type="datetimeFigureOut">
              <a:rPr lang="ru-RU" smtClean="0"/>
              <a:t>20.10.2020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D55A7A-C212-46BD-9196-2472B964400F}" type="slidenum">
              <a:rPr lang="ru-RU" smtClean="0"/>
              <a:t>‹#›</a:t>
            </a:fld>
            <a:endParaRPr lang="ru-RU"/>
          </a:p>
        </p:txBody>
      </p:sp>
    </p:spTree>
    <p:extLst>
      <p:ext uri="{BB962C8B-B14F-4D97-AF65-F5344CB8AC3E}">
        <p14:creationId xmlns:p14="http://schemas.microsoft.com/office/powerpoint/2010/main" val="318752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E9F3A-2DAD-4AF1-B9B9-999D01D3208D}" type="datetimeFigureOut">
              <a:rPr lang="ru-RU" smtClean="0"/>
              <a:t>20.10.2020</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55A7A-C212-46BD-9196-2472B964400F}" type="slidenum">
              <a:rPr lang="ru-RU" smtClean="0"/>
              <a:t>‹#›</a:t>
            </a:fld>
            <a:endParaRPr lang="ru-RU"/>
          </a:p>
        </p:txBody>
      </p:sp>
    </p:spTree>
    <p:extLst>
      <p:ext uri="{BB962C8B-B14F-4D97-AF65-F5344CB8AC3E}">
        <p14:creationId xmlns:p14="http://schemas.microsoft.com/office/powerpoint/2010/main" val="382850625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E9473-1B48-4978-AA15-E89C661B4A03}"/>
              </a:ext>
            </a:extLst>
          </p:cNvPr>
          <p:cNvSpPr>
            <a:spLocks noGrp="1"/>
          </p:cNvSpPr>
          <p:nvPr>
            <p:ph type="ctrTitle"/>
          </p:nvPr>
        </p:nvSpPr>
        <p:spPr>
          <a:xfrm>
            <a:off x="-618684" y="625197"/>
            <a:ext cx="12079858" cy="4984557"/>
          </a:xfrm>
        </p:spPr>
        <p:txBody>
          <a:bodyPr/>
          <a:lstStyle/>
          <a:p>
            <a:endParaRPr lang="ru-RU" dirty="0"/>
          </a:p>
        </p:txBody>
      </p:sp>
      <p:sp>
        <p:nvSpPr>
          <p:cNvPr id="3" name="Подзаголовок 2">
            <a:extLst>
              <a:ext uri="{FF2B5EF4-FFF2-40B4-BE49-F238E27FC236}">
                <a16:creationId xmlns:a16="http://schemas.microsoft.com/office/drawing/2014/main" id="{D2C19860-396B-4A43-B019-B71FEA0A5D8B}"/>
              </a:ext>
            </a:extLst>
          </p:cNvPr>
          <p:cNvSpPr>
            <a:spLocks noGrp="1"/>
          </p:cNvSpPr>
          <p:nvPr>
            <p:ph type="subTitle" idx="1"/>
          </p:nvPr>
        </p:nvSpPr>
        <p:spPr/>
        <p:txBody>
          <a:bodyPr/>
          <a:lstStyle/>
          <a:p>
            <a:endParaRPr lang="ru-RU"/>
          </a:p>
        </p:txBody>
      </p:sp>
      <p:pic>
        <p:nvPicPr>
          <p:cNvPr id="1026" name="Picture 2">
            <a:extLst>
              <a:ext uri="{FF2B5EF4-FFF2-40B4-BE49-F238E27FC236}">
                <a16:creationId xmlns:a16="http://schemas.microsoft.com/office/drawing/2014/main" id="{8CEDA43D-33F9-4E70-9E69-C7EA89F75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 y="-83126"/>
            <a:ext cx="12239501" cy="696787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429F2712-06D0-4A5C-A63E-F5ACFE1ABDC3}"/>
              </a:ext>
            </a:extLst>
          </p:cNvPr>
          <p:cNvSpPr/>
          <p:nvPr/>
        </p:nvSpPr>
        <p:spPr>
          <a:xfrm>
            <a:off x="1154955" y="2080620"/>
            <a:ext cx="10565990" cy="2862322"/>
          </a:xfrm>
          <a:prstGeom prst="rect">
            <a:avLst/>
          </a:prstGeom>
        </p:spPr>
        <p:txBody>
          <a:bodyPr wrap="square">
            <a:spAutoFit/>
          </a:bodyPr>
          <a:lstStyle/>
          <a:p>
            <a:r>
              <a:rPr lang="ru-RU" sz="3600" b="1" dirty="0">
                <a:solidFill>
                  <a:schemeClr val="bg1"/>
                </a:solidFill>
                <a:cs typeface="Aharoni" panose="02010803020104030203" pitchFamily="2" charset="-79"/>
              </a:rPr>
              <a:t>Особенности структуры и содержания рабочих программ учебных предметов как механизма реализации АООП НОО слабослышащих и позднооглохших обучающихся (5 класс, вариант 2.2).</a:t>
            </a:r>
          </a:p>
        </p:txBody>
      </p:sp>
    </p:spTree>
    <p:extLst>
      <p:ext uri="{BB962C8B-B14F-4D97-AF65-F5344CB8AC3E}">
        <p14:creationId xmlns:p14="http://schemas.microsoft.com/office/powerpoint/2010/main" val="134901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56494" y="406400"/>
            <a:ext cx="10483666" cy="601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03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480" y="223520"/>
            <a:ext cx="11480800" cy="617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38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09600" y="406401"/>
            <a:ext cx="10972800" cy="5719764"/>
          </a:xfrm>
        </p:spPr>
        <p:txBody>
          <a:bodyPr>
            <a:normAutofit fontScale="92500" lnSpcReduction="10000"/>
          </a:bodyPr>
          <a:lstStyle/>
          <a:p>
            <a:pPr marL="457200">
              <a:lnSpc>
                <a:spcPct val="115000"/>
              </a:lnSpc>
              <a:spcAft>
                <a:spcPts val="0"/>
              </a:spcAft>
            </a:pPr>
            <a:r>
              <a:rPr lang="ru-RU" b="1" dirty="0">
                <a:solidFill>
                  <a:srgbClr val="000000"/>
                </a:solidFill>
                <a:effectLst/>
                <a:latin typeface="Times New Roman"/>
                <a:ea typeface="Times New Roman"/>
                <a:cs typeface="Times New Roman"/>
              </a:rPr>
              <a:t>Слова с непроверяемым написанием для изучения в 5 классе</a:t>
            </a:r>
            <a:endParaRPr lang="ru-RU" sz="2400" dirty="0">
              <a:ea typeface="Calibri"/>
              <a:cs typeface="Times New Roman"/>
            </a:endParaRPr>
          </a:p>
          <a:p>
            <a:r>
              <a:rPr lang="ru-RU" dirty="0">
                <a:solidFill>
                  <a:srgbClr val="000000"/>
                </a:solidFill>
                <a:effectLst/>
                <a:latin typeface="Times New Roman"/>
                <a:ea typeface="Times New Roman"/>
              </a:rPr>
              <a:t>Аккуратно, альбом, берег, вместе, вокруг, восемь, воскресенье, восток, вторник, гвоздика,    герой, горох, желать, животное, завтрак, заря, здравствуй, интересный, картофель, квартира, килограмм, коллектив, коллекция, комната, компьютер, Красная площадь, Кремль, кровать, лагерь, лестница, овёс, овощи, огород, огурец, однажды, одуванчик, около, орех, песок, пирог, погода, помидор, понедельник, пороша, потом, поэт, праздник, приветливо, пшеница, пятница, ракета, растение, ромашка, рябина, самолёт, север, сирень, солдат, солома, среда, столица, трактор,      трамвай, ужин, четверг, четыре, чёрный, чувство, шоссе.</a:t>
            </a:r>
            <a:endParaRPr lang="ru-RU" dirty="0"/>
          </a:p>
        </p:txBody>
      </p:sp>
    </p:spTree>
    <p:extLst>
      <p:ext uri="{BB962C8B-B14F-4D97-AF65-F5344CB8AC3E}">
        <p14:creationId xmlns:p14="http://schemas.microsoft.com/office/powerpoint/2010/main" val="175771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2480" y="268134"/>
            <a:ext cx="10932160" cy="617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836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31520" y="406400"/>
            <a:ext cx="11054080" cy="601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71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B412367-A101-4A33-9650-41F975A089D6}"/>
              </a:ext>
            </a:extLst>
          </p:cNvPr>
          <p:cNvPicPr>
            <a:picLocks noChangeAspect="1"/>
          </p:cNvPicPr>
          <p:nvPr/>
        </p:nvPicPr>
        <p:blipFill>
          <a:blip r:embed="rId2"/>
          <a:stretch>
            <a:fillRect/>
          </a:stretch>
        </p:blipFill>
        <p:spPr>
          <a:xfrm>
            <a:off x="0" y="-106878"/>
            <a:ext cx="12192000" cy="7077694"/>
          </a:xfrm>
          <a:prstGeom prst="rect">
            <a:avLst/>
          </a:prstGeom>
        </p:spPr>
      </p:pic>
      <p:sp>
        <p:nvSpPr>
          <p:cNvPr id="2" name="Заголовок 1">
            <a:extLst>
              <a:ext uri="{FF2B5EF4-FFF2-40B4-BE49-F238E27FC236}">
                <a16:creationId xmlns:a16="http://schemas.microsoft.com/office/drawing/2014/main" id="{7A8DD1E9-F430-4740-B64E-8069075F5EF4}"/>
              </a:ext>
            </a:extLst>
          </p:cNvPr>
          <p:cNvSpPr>
            <a:spLocks noGrp="1"/>
          </p:cNvSpPr>
          <p:nvPr>
            <p:ph type="title"/>
          </p:nvPr>
        </p:nvSpPr>
        <p:spPr>
          <a:xfrm>
            <a:off x="914399" y="1567542"/>
            <a:ext cx="10070275" cy="2445657"/>
          </a:xfrm>
        </p:spPr>
        <p:txBody>
          <a:bodyPr>
            <a:noAutofit/>
          </a:bodyPr>
          <a:lstStyle/>
          <a:p>
            <a:r>
              <a:rPr lang="ru-RU" sz="3200" dirty="0">
                <a:solidFill>
                  <a:schemeClr val="bg1"/>
                </a:solidFill>
              </a:rPr>
              <a:t>Достижение планируемых результатов освоения АООП НОО определяются по завершению обучения в начальной школе. Получая образование на основе АООП НОО (вариант 2.2) слабослышащий и </a:t>
            </a:r>
            <a:r>
              <a:rPr lang="ru-RU" sz="3200">
                <a:solidFill>
                  <a:schemeClr val="bg1"/>
                </a:solidFill>
              </a:rPr>
              <a:t>позднооглохший обучающийся </a:t>
            </a:r>
            <a:r>
              <a:rPr lang="ru-RU" sz="3200" dirty="0">
                <a:solidFill>
                  <a:schemeClr val="bg1"/>
                </a:solidFill>
              </a:rPr>
              <a:t>имеет право на прохождение текущей, промежуточной и государственной итоговой аттестации в иных формах, специальных условий.</a:t>
            </a:r>
          </a:p>
        </p:txBody>
      </p:sp>
      <p:sp>
        <p:nvSpPr>
          <p:cNvPr id="3" name="Текст 2">
            <a:extLst>
              <a:ext uri="{FF2B5EF4-FFF2-40B4-BE49-F238E27FC236}">
                <a16:creationId xmlns:a16="http://schemas.microsoft.com/office/drawing/2014/main" id="{C4279C5A-E7F7-45D8-852E-A3AED28FD458}"/>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05747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4EB3F6D-9C7C-4164-8779-F4FF5D691B7B}"/>
              </a:ext>
            </a:extLst>
          </p:cNvPr>
          <p:cNvPicPr>
            <a:picLocks noChangeAspect="1"/>
          </p:cNvPicPr>
          <p:nvPr/>
        </p:nvPicPr>
        <p:blipFill>
          <a:blip r:embed="rId2"/>
          <a:stretch>
            <a:fillRect/>
          </a:stretch>
        </p:blipFill>
        <p:spPr>
          <a:xfrm>
            <a:off x="0" y="-95003"/>
            <a:ext cx="12192000" cy="7053943"/>
          </a:xfrm>
          <a:prstGeom prst="rect">
            <a:avLst/>
          </a:prstGeom>
        </p:spPr>
      </p:pic>
      <p:sp>
        <p:nvSpPr>
          <p:cNvPr id="2" name="Заголовок 1">
            <a:extLst>
              <a:ext uri="{FF2B5EF4-FFF2-40B4-BE49-F238E27FC236}">
                <a16:creationId xmlns:a16="http://schemas.microsoft.com/office/drawing/2014/main" id="{DDC9D991-235F-48E7-9E1F-4E1FEB4C7BD6}"/>
              </a:ext>
            </a:extLst>
          </p:cNvPr>
          <p:cNvSpPr>
            <a:spLocks noGrp="1"/>
          </p:cNvSpPr>
          <p:nvPr>
            <p:ph type="title"/>
          </p:nvPr>
        </p:nvSpPr>
        <p:spPr>
          <a:xfrm>
            <a:off x="457200" y="571500"/>
            <a:ext cx="11563350" cy="5581650"/>
          </a:xfrm>
        </p:spPr>
        <p:txBody>
          <a:bodyPr>
            <a:noAutofit/>
          </a:bodyPr>
          <a:lstStyle/>
          <a:p>
            <a:pPr marL="47625" marR="47625">
              <a:spcBef>
                <a:spcPts val="375"/>
              </a:spcBef>
              <a:spcAft>
                <a:spcPts val="375"/>
              </a:spcAft>
            </a:pPr>
            <a:r>
              <a:rPr lang="ru-RU" sz="3200" dirty="0">
                <a:solidFill>
                  <a:schemeClr val="bg1"/>
                </a:solidFill>
                <a:latin typeface="Times New Roman" panose="02020603050405020304" pitchFamily="18" charset="0"/>
                <a:cs typeface="Times New Roman" panose="02020603050405020304" pitchFamily="18" charset="0"/>
              </a:rPr>
              <a:t>Овладение учащимися универсальными учебными действиями происходит в контексте разных учебных предметов. Каждый учебный предмет в зависимости от предметного содержания и способов организации учебной деятельности учащихся раскрывает определенные возможности для формирования универсальных учебных действий.</a:t>
            </a:r>
            <a:br>
              <a:rPr lang="ru-RU" sz="3200" dirty="0">
                <a:solidFill>
                  <a:schemeClr val="bg1"/>
                </a:solidFill>
                <a:latin typeface="Times New Roman" panose="02020603050405020304" pitchFamily="18" charset="0"/>
                <a:cs typeface="Times New Roman" panose="02020603050405020304" pitchFamily="18" charset="0"/>
              </a:rPr>
            </a:br>
            <a:r>
              <a:rPr lang="ru-RU" sz="3200" dirty="0">
                <a:solidFill>
                  <a:srgbClr val="22272F"/>
                </a:solidFill>
                <a:latin typeface="Times New Roman" panose="02020603050405020304" pitchFamily="18" charset="0"/>
                <a:ea typeface="Times New Roman"/>
                <a:cs typeface="Times New Roman" panose="02020603050405020304" pitchFamily="18" charset="0"/>
              </a:rPr>
              <a:t> </a:t>
            </a:r>
            <a:r>
              <a:rPr lang="ru-RU" sz="3200" dirty="0" err="1">
                <a:solidFill>
                  <a:schemeClr val="bg1"/>
                </a:solidFill>
                <a:latin typeface="Times New Roman" panose="02020603050405020304" pitchFamily="18" charset="0"/>
                <a:ea typeface="Times New Roman"/>
                <a:cs typeface="Times New Roman" panose="02020603050405020304" pitchFamily="18" charset="0"/>
              </a:rPr>
              <a:t>Сформированность</a:t>
            </a:r>
            <a:r>
              <a:rPr lang="ru-RU" sz="3200" dirty="0">
                <a:solidFill>
                  <a:schemeClr val="bg1"/>
                </a:solidFill>
                <a:latin typeface="Times New Roman" panose="02020603050405020304" pitchFamily="18" charset="0"/>
                <a:ea typeface="Times New Roman"/>
                <a:cs typeface="Times New Roman" panose="02020603050405020304" pitchFamily="18" charset="0"/>
              </a:rPr>
              <a:t> универсальных учебных действий у слабослышащих и позднооглохших обучающихся в I отделении должна быть определена на этапе завершения обучения в начальной школе; во II отделении - на этапе завершения обучения</a:t>
            </a:r>
            <a:br>
              <a:rPr lang="ru-RU" sz="2800" dirty="0">
                <a:latin typeface="Times New Roman" panose="02020603050405020304" pitchFamily="18" charset="0"/>
                <a:ea typeface="Times New Roman"/>
                <a:cs typeface="Times New Roman" panose="02020603050405020304" pitchFamily="18" charset="0"/>
              </a:rPr>
            </a:b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F5D657B8-24A2-498C-99DA-2817F4CDFA3D}"/>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47515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40" y="284480"/>
            <a:ext cx="5588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21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600" y="467360"/>
            <a:ext cx="7437120" cy="516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0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0C134B4-B8F6-45C7-9224-663AD8D19A26}"/>
              </a:ext>
            </a:extLst>
          </p:cNvPr>
          <p:cNvPicPr>
            <a:picLocks noChangeAspect="1"/>
          </p:cNvPicPr>
          <p:nvPr/>
        </p:nvPicPr>
        <p:blipFill>
          <a:blip r:embed="rId2"/>
          <a:stretch>
            <a:fillRect/>
          </a:stretch>
        </p:blipFill>
        <p:spPr>
          <a:xfrm>
            <a:off x="0" y="-40984"/>
            <a:ext cx="12192000" cy="7011800"/>
          </a:xfrm>
          <a:prstGeom prst="rect">
            <a:avLst/>
          </a:prstGeom>
        </p:spPr>
      </p:pic>
      <p:sp>
        <p:nvSpPr>
          <p:cNvPr id="2" name="Заголовок 1">
            <a:extLst>
              <a:ext uri="{FF2B5EF4-FFF2-40B4-BE49-F238E27FC236}">
                <a16:creationId xmlns:a16="http://schemas.microsoft.com/office/drawing/2014/main" id="{3526C5F1-FE12-4866-939D-30D4433CB0DC}"/>
              </a:ext>
            </a:extLst>
          </p:cNvPr>
          <p:cNvSpPr>
            <a:spLocks noGrp="1"/>
          </p:cNvSpPr>
          <p:nvPr>
            <p:ph type="title"/>
          </p:nvPr>
        </p:nvSpPr>
        <p:spPr/>
        <p:txBody>
          <a:bodyPr/>
          <a:lstStyle/>
          <a:p>
            <a:endParaRPr lang="ru-RU" dirty="0"/>
          </a:p>
        </p:txBody>
      </p:sp>
      <p:pic>
        <p:nvPicPr>
          <p:cNvPr id="5" name="Рисунок 4">
            <a:extLst>
              <a:ext uri="{FF2B5EF4-FFF2-40B4-BE49-F238E27FC236}">
                <a16:creationId xmlns:a16="http://schemas.microsoft.com/office/drawing/2014/main" id="{2248B7D0-9D30-483B-B9F2-1FB482A4A8B7}"/>
              </a:ext>
            </a:extLst>
          </p:cNvPr>
          <p:cNvPicPr>
            <a:picLocks noChangeAspect="1"/>
          </p:cNvPicPr>
          <p:nvPr/>
        </p:nvPicPr>
        <p:blipFill>
          <a:blip r:embed="rId3"/>
          <a:stretch>
            <a:fillRect/>
          </a:stretch>
        </p:blipFill>
        <p:spPr>
          <a:xfrm>
            <a:off x="926275" y="712519"/>
            <a:ext cx="10588390" cy="5328842"/>
          </a:xfrm>
          <a:prstGeom prst="rect">
            <a:avLst/>
          </a:prstGeom>
        </p:spPr>
      </p:pic>
      <p:sp>
        <p:nvSpPr>
          <p:cNvPr id="3" name="Текст 2">
            <a:extLst>
              <a:ext uri="{FF2B5EF4-FFF2-40B4-BE49-F238E27FC236}">
                <a16:creationId xmlns:a16="http://schemas.microsoft.com/office/drawing/2014/main" id="{7A163BAB-2181-4C16-BFD1-42098C50B1C6}"/>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13152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45ABD7-01AE-449E-ABE8-595601A11FCE}"/>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5E2D22EB-78B5-4140-9366-63EDC76EC6BA}"/>
              </a:ext>
            </a:extLst>
          </p:cNvPr>
          <p:cNvPicPr>
            <a:picLocks noGrp="1" noChangeAspect="1"/>
          </p:cNvPicPr>
          <p:nvPr>
            <p:ph idx="1"/>
          </p:nvPr>
        </p:nvPicPr>
        <p:blipFill>
          <a:blip r:embed="rId2"/>
          <a:stretch>
            <a:fillRect/>
          </a:stretch>
        </p:blipFill>
        <p:spPr>
          <a:xfrm>
            <a:off x="0" y="1"/>
            <a:ext cx="12192000" cy="6858000"/>
          </a:xfrm>
          <a:prstGeom prst="rect">
            <a:avLst/>
          </a:prstGeom>
        </p:spPr>
      </p:pic>
      <p:sp>
        <p:nvSpPr>
          <p:cNvPr id="5" name="Прямоугольник 4">
            <a:extLst>
              <a:ext uri="{FF2B5EF4-FFF2-40B4-BE49-F238E27FC236}">
                <a16:creationId xmlns:a16="http://schemas.microsoft.com/office/drawing/2014/main" id="{1B844EB8-8CC0-4125-B240-50F48A570473}"/>
              </a:ext>
            </a:extLst>
          </p:cNvPr>
          <p:cNvSpPr/>
          <p:nvPr/>
        </p:nvSpPr>
        <p:spPr>
          <a:xfrm>
            <a:off x="914400" y="771897"/>
            <a:ext cx="10631489" cy="4524315"/>
          </a:xfrm>
          <a:prstGeom prst="rect">
            <a:avLst/>
          </a:prstGeom>
        </p:spPr>
        <p:txBody>
          <a:bodyPr wrap="square">
            <a:spAutoFit/>
          </a:bodyPr>
          <a:lstStyle/>
          <a:p>
            <a:r>
              <a:rPr lang="ru-RU" sz="3200" b="1" u="sng" dirty="0">
                <a:solidFill>
                  <a:schemeClr val="bg1"/>
                </a:solidFill>
              </a:rPr>
              <a:t>Цель реализации АООП</a:t>
            </a:r>
            <a:r>
              <a:rPr lang="ru-RU" sz="3200" dirty="0">
                <a:solidFill>
                  <a:schemeClr val="bg1"/>
                </a:solidFill>
              </a:rPr>
              <a:t>: достижение личностных, предметных и метапредметных результатов     усвоения АООП начального общего образования слабослышащих обучающихся, с учетом   особенностей их общего и речевого развития, на основе формирования их коммуникативных способностей, освоения универсальных учебных действий, познания и освоения мира согласно требованиям ФГОС НОО для детей ОВЗ.</a:t>
            </a:r>
          </a:p>
        </p:txBody>
      </p:sp>
    </p:spTree>
    <p:extLst>
      <p:ext uri="{BB962C8B-B14F-4D97-AF65-F5344CB8AC3E}">
        <p14:creationId xmlns:p14="http://schemas.microsoft.com/office/powerpoint/2010/main" val="369881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8DB7DA-9BB6-4651-9CFE-EE9CA91A5549}"/>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811FDCBC-D036-4E74-BCA9-C8582B005A1E}"/>
              </a:ext>
            </a:extLst>
          </p:cNvPr>
          <p:cNvPicPr>
            <a:picLocks noChangeAspect="1"/>
          </p:cNvPicPr>
          <p:nvPr/>
        </p:nvPicPr>
        <p:blipFill>
          <a:blip r:embed="rId2"/>
          <a:stretch>
            <a:fillRect/>
          </a:stretch>
        </p:blipFill>
        <p:spPr>
          <a:xfrm>
            <a:off x="0" y="0"/>
            <a:ext cx="12192000" cy="6858000"/>
          </a:xfrm>
          <a:prstGeom prst="rect">
            <a:avLst/>
          </a:prstGeom>
        </p:spPr>
      </p:pic>
      <p:sp>
        <p:nvSpPr>
          <p:cNvPr id="3" name="Текст 2">
            <a:extLst>
              <a:ext uri="{FF2B5EF4-FFF2-40B4-BE49-F238E27FC236}">
                <a16:creationId xmlns:a16="http://schemas.microsoft.com/office/drawing/2014/main" id="{BCB73F06-9F3C-4B2B-BE17-A0DCC19E8EF6}"/>
              </a:ext>
            </a:extLst>
          </p:cNvPr>
          <p:cNvSpPr>
            <a:spLocks noGrp="1"/>
          </p:cNvSpPr>
          <p:nvPr>
            <p:ph type="body" idx="1"/>
          </p:nvPr>
        </p:nvSpPr>
        <p:spPr>
          <a:xfrm>
            <a:off x="842071" y="770789"/>
            <a:ext cx="10507858" cy="5316421"/>
          </a:xfrm>
        </p:spPr>
        <p:txBody>
          <a:bodyPr/>
          <a:lstStyle/>
          <a:p>
            <a:endParaRPr lang="ru-RU" dirty="0"/>
          </a:p>
        </p:txBody>
      </p:sp>
      <p:pic>
        <p:nvPicPr>
          <p:cNvPr id="2052" name="Picture 4">
            <a:extLst>
              <a:ext uri="{FF2B5EF4-FFF2-40B4-BE49-F238E27FC236}">
                <a16:creationId xmlns:a16="http://schemas.microsoft.com/office/drawing/2014/main" id="{F4E1804F-3315-479C-BEDD-7946F484EF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7336" y="2161309"/>
            <a:ext cx="11751268" cy="174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6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D12A05C-D42D-4AA1-9C44-3B31315002F3}"/>
              </a:ext>
            </a:extLst>
          </p:cNvPr>
          <p:cNvPicPr>
            <a:picLocks noChangeAspect="1"/>
          </p:cNvPicPr>
          <p:nvPr/>
        </p:nvPicPr>
        <p:blipFill>
          <a:blip r:embed="rId2"/>
          <a:stretch>
            <a:fillRect/>
          </a:stretch>
        </p:blipFill>
        <p:spPr>
          <a:xfrm>
            <a:off x="0" y="-130629"/>
            <a:ext cx="12279086" cy="6988629"/>
          </a:xfrm>
          <a:prstGeom prst="rect">
            <a:avLst/>
          </a:prstGeom>
        </p:spPr>
      </p:pic>
      <p:sp>
        <p:nvSpPr>
          <p:cNvPr id="2" name="Заголовок 1">
            <a:extLst>
              <a:ext uri="{FF2B5EF4-FFF2-40B4-BE49-F238E27FC236}">
                <a16:creationId xmlns:a16="http://schemas.microsoft.com/office/drawing/2014/main" id="{4FBDC49E-11A4-4E67-8D2B-4D183E50F467}"/>
              </a:ext>
            </a:extLst>
          </p:cNvPr>
          <p:cNvSpPr>
            <a:spLocks noGrp="1"/>
          </p:cNvSpPr>
          <p:nvPr>
            <p:ph type="title"/>
          </p:nvPr>
        </p:nvSpPr>
        <p:spPr>
          <a:xfrm>
            <a:off x="677335" y="609600"/>
            <a:ext cx="11055486" cy="6248400"/>
          </a:xfrm>
        </p:spPr>
        <p:txBody>
          <a:bodyPr>
            <a:normAutofit/>
          </a:bodyPr>
          <a:lstStyle/>
          <a:p>
            <a:r>
              <a:rPr lang="ru-RU" sz="2200" dirty="0">
                <a:solidFill>
                  <a:schemeClr val="bg1"/>
                </a:solidFill>
              </a:rPr>
              <a:t>На основе АООП НОО (вариант 2.2) формируется социокультурная и образовательная среда в соответствии с общими и особыми образовательными потребностями данной категории обучающихся. Учитывается, что весь  образовательный процесс должен иметь образовательно-коррекционный характер, строиться на основе коммуникативно - деятельностного и личностно - ориентированного подходов при особом структурировании содержания обучения на основе усиления внимания к целенаправленному развитию словесной речи, формированию (социальной) жизненной компетенции, применении как общих, так и специальных методов и приемов обучения, обязательном включении специальных предметов коррекционно-развивающего направления. Образовательно – коррекционный процесс реализуется в условиях специально педагогически созданной слухоречевой среды, предполагающей, в том числе, постоянное использование обучающимися звукоусиливающей аппаратуры разных типов (индивидуальных слуховых аппаратов; стационарной аппаратуры коллективного и индивидуального пользования при необходимости с дополнительной комплектацией </a:t>
            </a:r>
            <a:r>
              <a:rPr lang="ru-RU" sz="2200" dirty="0" err="1">
                <a:solidFill>
                  <a:schemeClr val="bg1"/>
                </a:solidFill>
              </a:rPr>
              <a:t>вибротактильными</a:t>
            </a:r>
            <a:r>
              <a:rPr lang="ru-RU" sz="2200" dirty="0">
                <a:solidFill>
                  <a:schemeClr val="bg1"/>
                </a:solidFill>
              </a:rPr>
              <a:t> устройствами и др.) </a:t>
            </a:r>
            <a:br>
              <a:rPr lang="ru-RU" dirty="0"/>
            </a:br>
            <a:endParaRPr lang="ru-RU" dirty="0"/>
          </a:p>
        </p:txBody>
      </p:sp>
      <p:sp>
        <p:nvSpPr>
          <p:cNvPr id="3" name="Текст 2">
            <a:extLst>
              <a:ext uri="{FF2B5EF4-FFF2-40B4-BE49-F238E27FC236}">
                <a16:creationId xmlns:a16="http://schemas.microsoft.com/office/drawing/2014/main" id="{500B0045-F4AF-4E14-80FD-7B12818FF990}"/>
              </a:ext>
            </a:extLst>
          </p:cNvPr>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2311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8A365D-6763-4A70-812C-EA0471B7950C}"/>
              </a:ext>
            </a:extLst>
          </p:cNvPr>
          <p:cNvSpPr>
            <a:spLocks noGrp="1"/>
          </p:cNvSpPr>
          <p:nvPr>
            <p:ph type="title"/>
          </p:nvPr>
        </p:nvSpPr>
        <p:spPr/>
        <p:txBody>
          <a:bodyPr/>
          <a:lstStyle/>
          <a:p>
            <a:endParaRPr lang="ru-RU"/>
          </a:p>
        </p:txBody>
      </p:sp>
      <p:pic>
        <p:nvPicPr>
          <p:cNvPr id="4" name="Picture 2">
            <a:extLst>
              <a:ext uri="{FF2B5EF4-FFF2-40B4-BE49-F238E27FC236}">
                <a16:creationId xmlns:a16="http://schemas.microsoft.com/office/drawing/2014/main" id="{A274EB0B-680F-449B-B862-DA931C7B53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127"/>
            <a:ext cx="12191999" cy="704206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88E9FC6B-9542-4162-8847-1A3D045214F0}"/>
              </a:ext>
            </a:extLst>
          </p:cNvPr>
          <p:cNvSpPr/>
          <p:nvPr/>
        </p:nvSpPr>
        <p:spPr>
          <a:xfrm>
            <a:off x="807521" y="1443841"/>
            <a:ext cx="10925299" cy="3785652"/>
          </a:xfrm>
          <a:prstGeom prst="rect">
            <a:avLst/>
          </a:prstGeom>
        </p:spPr>
        <p:txBody>
          <a:bodyPr wrap="square">
            <a:spAutoFit/>
          </a:bodyPr>
          <a:lstStyle/>
          <a:p>
            <a:r>
              <a:rPr lang="ru-RU" sz="2400" dirty="0">
                <a:solidFill>
                  <a:schemeClr val="bg1"/>
                </a:solidFill>
              </a:rPr>
              <a:t>На основе АООП НОО (вариант 2.2) нормативный срок обучения составляет 5 лет во II отделении (1-5 классы). Указанный срок обучения во II отделении может быть увеличен до 6 лет за счёт введения первого дополнительного класса для детей не получивших дошкольного образования. Выбор продолжительности обучения (за счет введения первого дополнительного класса) остается за образовательной организацией. Определение варианта основной образовательной программы для слабослышащих и позднооглохших обучающихся осуществляется на основе рекомендаций ПМПК. Ранее срок обучения в начальной школе составлял 6 лет обучения.</a:t>
            </a:r>
          </a:p>
        </p:txBody>
      </p:sp>
    </p:spTree>
    <p:extLst>
      <p:ext uri="{BB962C8B-B14F-4D97-AF65-F5344CB8AC3E}">
        <p14:creationId xmlns:p14="http://schemas.microsoft.com/office/powerpoint/2010/main" val="420794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DCFCA1-AD01-459B-BE57-9800914DF694}"/>
              </a:ext>
            </a:extLst>
          </p:cNvPr>
          <p:cNvSpPr>
            <a:spLocks noGrp="1"/>
          </p:cNvSpPr>
          <p:nvPr>
            <p:ph type="title"/>
          </p:nvPr>
        </p:nvSpPr>
        <p:spPr/>
        <p:txBody>
          <a:bodyPr/>
          <a:lstStyle/>
          <a:p>
            <a:endParaRPr lang="ru-RU" dirty="0"/>
          </a:p>
        </p:txBody>
      </p:sp>
      <p:sp>
        <p:nvSpPr>
          <p:cNvPr id="3" name="Текст 2">
            <a:extLst>
              <a:ext uri="{FF2B5EF4-FFF2-40B4-BE49-F238E27FC236}">
                <a16:creationId xmlns:a16="http://schemas.microsoft.com/office/drawing/2014/main" id="{EEC586E4-7E16-4C39-881F-D147195F6855}"/>
              </a:ext>
            </a:extLst>
          </p:cNvPr>
          <p:cNvSpPr>
            <a:spLocks noGrp="1"/>
          </p:cNvSpPr>
          <p:nvPr>
            <p:ph type="body" idx="1"/>
          </p:nvPr>
        </p:nvSpPr>
        <p:spPr/>
        <p:txBody>
          <a:bodyPr/>
          <a:lstStyle/>
          <a:p>
            <a:endParaRPr lang="ru-RU"/>
          </a:p>
        </p:txBody>
      </p:sp>
      <p:pic>
        <p:nvPicPr>
          <p:cNvPr id="4" name="Picture 2">
            <a:extLst>
              <a:ext uri="{FF2B5EF4-FFF2-40B4-BE49-F238E27FC236}">
                <a16:creationId xmlns:a16="http://schemas.microsoft.com/office/drawing/2014/main" id="{73FD9BD1-1690-4979-9979-2FEA8E3D6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 y="-83126"/>
            <a:ext cx="12239501" cy="696787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5C707214-1DE4-4364-9884-7A582E37A41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6146" y="1133041"/>
            <a:ext cx="2414576" cy="3129932"/>
          </a:xfrm>
          <a:prstGeom prst="rect">
            <a:avLst/>
          </a:prstGeom>
          <a:noFill/>
          <a:ln>
            <a:noFill/>
          </a:ln>
        </p:spPr>
      </p:pic>
      <p:pic>
        <p:nvPicPr>
          <p:cNvPr id="6" name="Рисунок 5">
            <a:extLst>
              <a:ext uri="{FF2B5EF4-FFF2-40B4-BE49-F238E27FC236}">
                <a16:creationId xmlns:a16="http://schemas.microsoft.com/office/drawing/2014/main" id="{80ECBD32-7D6B-4E60-9E83-1699602C59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0243" y="1120114"/>
            <a:ext cx="2287218" cy="3129932"/>
          </a:xfrm>
          <a:prstGeom prst="rect">
            <a:avLst/>
          </a:prstGeom>
          <a:noFill/>
          <a:ln>
            <a:noFill/>
          </a:ln>
        </p:spPr>
      </p:pic>
      <p:pic>
        <p:nvPicPr>
          <p:cNvPr id="9" name="Рисунок 8">
            <a:extLst>
              <a:ext uri="{FF2B5EF4-FFF2-40B4-BE49-F238E27FC236}">
                <a16:creationId xmlns:a16="http://schemas.microsoft.com/office/drawing/2014/main" id="{81175209-4A94-4442-8EA9-ACA4A0B4DD2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6982" y="1090695"/>
            <a:ext cx="2414576" cy="3129932"/>
          </a:xfrm>
          <a:prstGeom prst="rect">
            <a:avLst/>
          </a:prstGeom>
          <a:noFill/>
          <a:ln>
            <a:noFill/>
          </a:ln>
        </p:spPr>
      </p:pic>
      <p:pic>
        <p:nvPicPr>
          <p:cNvPr id="10" name="Рисунок 9">
            <a:extLst>
              <a:ext uri="{FF2B5EF4-FFF2-40B4-BE49-F238E27FC236}">
                <a16:creationId xmlns:a16="http://schemas.microsoft.com/office/drawing/2014/main" id="{7096AC11-DDB9-45E9-8B98-D7070B7DA5A3}"/>
              </a:ext>
            </a:extLst>
          </p:cNvPr>
          <p:cNvPicPr>
            <a:picLocks noChangeAspect="1"/>
          </p:cNvPicPr>
          <p:nvPr/>
        </p:nvPicPr>
        <p:blipFill>
          <a:blip r:embed="rId6"/>
          <a:stretch>
            <a:fillRect/>
          </a:stretch>
        </p:blipFill>
        <p:spPr>
          <a:xfrm>
            <a:off x="8641280" y="1073647"/>
            <a:ext cx="2287218" cy="3189326"/>
          </a:xfrm>
          <a:prstGeom prst="rect">
            <a:avLst/>
          </a:prstGeom>
        </p:spPr>
      </p:pic>
    </p:spTree>
    <p:extLst>
      <p:ext uri="{BB962C8B-B14F-4D97-AF65-F5344CB8AC3E}">
        <p14:creationId xmlns:p14="http://schemas.microsoft.com/office/powerpoint/2010/main" val="346399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98880" y="386080"/>
            <a:ext cx="442976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786880" y="284480"/>
            <a:ext cx="4348480" cy="636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280" y="538480"/>
            <a:ext cx="442976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50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1886" y="306244"/>
            <a:ext cx="11364685" cy="630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740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3143" y="522514"/>
            <a:ext cx="11103428" cy="600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21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1" name="Picture 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440" y="426720"/>
            <a:ext cx="11399520" cy="615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47003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TotalTime>
  <Words>565</Words>
  <Application>Microsoft Office PowerPoint</Application>
  <PresentationFormat>Широкоэкранный</PresentationFormat>
  <Paragraphs>9</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Презентация PowerPoint</vt:lpstr>
      <vt:lpstr>Презентация PowerPoint</vt:lpstr>
      <vt:lpstr>На основе АООП НОО (вариант 2.2) формируется социокультурная и образовательная среда в соответствии с общими и особыми образовательными потребностями данной категории обучающихся. Учитывается, что весь  образовательный процесс должен иметь образовательно-коррекционный характер, строиться на основе коммуникативно - деятельностного и личностно - ориентированного подходов при особом структурировании содержания обучения на основе усиления внимания к целенаправленному развитию словесной речи, формированию (социальной) жизненной компетенции, применении как общих, так и специальных методов и приемов обучения, обязательном включении специальных предметов коррекционно-развивающего направления. Образовательно – коррекционный процесс реализуется в условиях специально педагогически созданной слухоречевой среды, предполагающей, в том числе, постоянное использование обучающимися звукоусиливающей аппаратуры разных типов (индивидуальных слуховых аппаратов; стационарной аппаратуры коллективного и индивидуального пользования при необходимости с дополнительной комплектацией вибротактильными устройствами и др.)  </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Достижение планируемых результатов освоения АООП НОО определяются по завершению обучения в начальной школе. Получая образование на основе АООП НОО (вариант 2.2) слабослышащий и позднооглохший обучающийся имеет право на прохождение текущей, промежуточной и государственной итоговой аттестации в иных формах, специальных условий.</vt:lpstr>
      <vt:lpstr>Овладение учащимися универсальными учебными действиями происходит в контексте разных учебных предметов. Каждый учебный предмет в зависимости от предметного содержания и способов организации учебной деятельности учащихся раскрывает определенные возможности для формирования универсальных учебных действий.  Сформированность универсальных учебных действий у слабослышащих и позднооглохших обучающихся в I отделении должна быть определена на этапе завершения обучения в начальной школе; во II отделении - на этапе завершения обучения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структуры и содержания рабочих программ учебных предметов как механизма реализации АООП НОО слабослышащих и позднооглохших обучающихся (5 класс, вариант 2.2).</dc:title>
  <dc:creator>Димон</dc:creator>
  <cp:lastModifiedBy>Димон</cp:lastModifiedBy>
  <cp:revision>24</cp:revision>
  <dcterms:created xsi:type="dcterms:W3CDTF">2020-10-14T16:41:20Z</dcterms:created>
  <dcterms:modified xsi:type="dcterms:W3CDTF">2020-10-20T13:36:04Z</dcterms:modified>
</cp:coreProperties>
</file>