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  <Override PartName="/ppt/charts/colors6.xml" ContentType="application/vnd.ms-office.chartcolorstyle+xml"/>
  <Override PartName="/ppt/charts/style6.xml" ContentType="application/vnd.ms-office.chartstyle+xml"/>
  <Override PartName="/ppt/charts/colors7.xml" ContentType="application/vnd.ms-office.chartcolorstyle+xml"/>
  <Override PartName="/ppt/charts/style7.xml" ContentType="application/vnd.ms-office.chartstyle+xml"/>
  <Override PartName="/ppt/charts/colors8.xml" ContentType="application/vnd.ms-office.chartcolorstyle+xml"/>
  <Override PartName="/ppt/charts/style8.xml" ContentType="application/vnd.ms-office.chartstyle+xml"/>
  <Override PartName="/ppt/charts/colors9.xml" ContentType="application/vnd.ms-office.chartcolorstyle+xml"/>
  <Override PartName="/ppt/charts/style9.xml" ContentType="application/vnd.ms-office.chartstyle+xml"/>
  <Override PartName="/ppt/charts/colors10.xml" ContentType="application/vnd.ms-office.chartcolorstyle+xml"/>
  <Override PartName="/ppt/charts/style10.xml" ContentType="application/vnd.ms-office.chartstyle+xml"/>
  <Override PartName="/ppt/charts/colors11.xml" ContentType="application/vnd.ms-office.chartcolorstyle+xml"/>
  <Override PartName="/ppt/charts/style11.xml" ContentType="application/vnd.ms-office.chartstyle+xml"/>
  <Override PartName="/ppt/charts/colors12.xml" ContentType="application/vnd.ms-office.chartcolorstyle+xml"/>
  <Override PartName="/ppt/charts/style12.xml" ContentType="application/vnd.ms-office.chartstyle+xml"/>
  <Override PartName="/ppt/charts/colors13.xml" ContentType="application/vnd.ms-office.chartcolorstyle+xml"/>
  <Override PartName="/ppt/charts/style13.xml" ContentType="application/vnd.ms-office.chartstyle+xml"/>
  <Override PartName="/ppt/charts/colors14.xml" ContentType="application/vnd.ms-office.chartcolorstyle+xml"/>
  <Override PartName="/ppt/charts/style14.xml" ContentType="application/vnd.ms-office.chartstyle+xml"/>
  <Override PartName="/ppt/charts/colors15.xml" ContentType="application/vnd.ms-office.chartcolorstyle+xml"/>
  <Override PartName="/ppt/charts/style15.xml" ContentType="application/vnd.ms-office.chartstyle+xml"/>
  <Override PartName="/ppt/charts/colors16.xml" ContentType="application/vnd.ms-office.chartcolorstyle+xml"/>
  <Override PartName="/ppt/charts/style16.xml" ContentType="application/vnd.ms-office.chartstyle+xml"/>
  <Override PartName="/ppt/charts/colors17.xml" ContentType="application/vnd.ms-office.chartcolorstyle+xml"/>
  <Override PartName="/ppt/charts/style17.xml" ContentType="application/vnd.ms-office.chartstyle+xml"/>
  <Override PartName="/ppt/charts/colors18.xml" ContentType="application/vnd.ms-office.chartcolorstyle+xml"/>
  <Override PartName="/ppt/charts/style18.xml" ContentType="application/vnd.ms-office.chartstyle+xml"/>
  <Override PartName="/ppt/charts/colors19.xml" ContentType="application/vnd.ms-office.chartcolorstyle+xml"/>
  <Override PartName="/ppt/charts/style19.xml" ContentType="application/vnd.ms-office.chartstyle+xml"/>
  <Override PartName="/ppt/charts/colors20.xml" ContentType="application/vnd.ms-office.chartcolorstyle+xml"/>
  <Override PartName="/ppt/charts/style20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02" r:id="rId2"/>
    <p:sldId id="281" r:id="rId3"/>
    <p:sldId id="258" r:id="rId4"/>
    <p:sldId id="279" r:id="rId5"/>
    <p:sldId id="282" r:id="rId6"/>
    <p:sldId id="283" r:id="rId7"/>
    <p:sldId id="284" r:id="rId8"/>
    <p:sldId id="285" r:id="rId9"/>
    <p:sldId id="286" r:id="rId10"/>
    <p:sldId id="287" r:id="rId11"/>
    <p:sldId id="289" r:id="rId12"/>
    <p:sldId id="288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9" r:id="rId21"/>
    <p:sldId id="297" r:id="rId22"/>
    <p:sldId id="298" r:id="rId23"/>
    <p:sldId id="300" r:id="rId24"/>
    <p:sldId id="301" r:id="rId25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33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85B"/>
    <a:srgbClr val="DEDE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67" autoAdjust="0"/>
    <p:restoredTop sz="97000" autoAdjust="0"/>
  </p:normalViewPr>
  <p:slideViewPr>
    <p:cSldViewPr>
      <p:cViewPr>
        <p:scale>
          <a:sx n="121" d="100"/>
          <a:sy n="121" d="100"/>
        </p:scale>
        <p:origin x="-438" y="-3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3414" y="-90"/>
      </p:cViewPr>
      <p:guideLst>
        <p:guide orient="horz" pos="31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User\Downloads\2024-08-22%20Anketa%20dlia%20setevykh%20ploshchadok%202024%20Universitetskogo%20okruga%20PGG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oleObject" Target="file:///C:\Users\User\Downloads\2024-08-22%20Anketa%20dlia%20setevykh%20ploshchadok%202024%20Universitetskogo%20okruga%20PGG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11.xml"/><Relationship Id="rId2" Type="http://schemas.microsoft.com/office/2011/relationships/chartColorStyle" Target="colors11.xml"/><Relationship Id="rId1" Type="http://schemas.openxmlformats.org/officeDocument/2006/relationships/oleObject" Target="file:///C:\Users\User\Downloads\2024-08-22%20Anketa%20dlia%20setevykh%20ploshchadok%202024%20Universitetskogo%20okruga%20PGG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Style" Target="style12.xml"/><Relationship Id="rId2" Type="http://schemas.microsoft.com/office/2011/relationships/chartColorStyle" Target="colors12.xml"/><Relationship Id="rId1" Type="http://schemas.openxmlformats.org/officeDocument/2006/relationships/oleObject" Target="file:///C:\Users\User\Downloads\2024-08-22%20Anketa%20dlia%20setevykh%20ploshchadok%202024%20Universitetskogo%20okruga%20PGG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microsoft.com/office/2011/relationships/chartStyle" Target="style13.xml"/><Relationship Id="rId2" Type="http://schemas.microsoft.com/office/2011/relationships/chartColorStyle" Target="colors13.xml"/><Relationship Id="rId1" Type="http://schemas.openxmlformats.org/officeDocument/2006/relationships/oleObject" Target="file:///C:\Users\User\Downloads\2024-08-22%20Anketa%20dlia%20setevykh%20ploshchadok%202024%20Universitetskogo%20okruga%20PGG.xlsx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microsoft.com/office/2011/relationships/chartStyle" Target="style14.xml"/><Relationship Id="rId2" Type="http://schemas.microsoft.com/office/2011/relationships/chartColorStyle" Target="colors14.xml"/><Relationship Id="rId1" Type="http://schemas.openxmlformats.org/officeDocument/2006/relationships/oleObject" Target="file:///C:\Users\User\Downloads\2024-08-22%20Anketa%20dlia%20setevykh%20ploshchadok%202024%20Universitetskogo%20okruga%20PGG.xlsx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microsoft.com/office/2011/relationships/chartStyle" Target="style15.xml"/><Relationship Id="rId2" Type="http://schemas.microsoft.com/office/2011/relationships/chartColorStyle" Target="colors15.xml"/><Relationship Id="rId1" Type="http://schemas.openxmlformats.org/officeDocument/2006/relationships/oleObject" Target="file:///C:\Users\User\Downloads\2024-08-22%20Anketa%20dlia%20setevykh%20ploshchadok%202024%20Universitetskogo%20okruga%20PGG.xlsx" TargetMode="External"/></Relationships>
</file>

<file path=ppt/charts/_rels/chart16.xml.rels><?xml version="1.0" encoding="UTF-8" standalone="yes"?>
<Relationships xmlns="http://schemas.openxmlformats.org/package/2006/relationships"><Relationship Id="rId3" Type="http://schemas.microsoft.com/office/2011/relationships/chartStyle" Target="style16.xml"/><Relationship Id="rId2" Type="http://schemas.microsoft.com/office/2011/relationships/chartColorStyle" Target="colors16.xml"/><Relationship Id="rId1" Type="http://schemas.openxmlformats.org/officeDocument/2006/relationships/oleObject" Target="file:///C:\Users\User\Downloads\2024-08-22%20Anketa%20dlia%20setevykh%20ploshchadok%202024%20Universitetskogo%20okruga%20PGG.xlsx" TargetMode="External"/></Relationships>
</file>

<file path=ppt/charts/_rels/chart17.xml.rels><?xml version="1.0" encoding="UTF-8" standalone="yes"?>
<Relationships xmlns="http://schemas.openxmlformats.org/package/2006/relationships"><Relationship Id="rId3" Type="http://schemas.microsoft.com/office/2011/relationships/chartStyle" Target="style17.xml"/><Relationship Id="rId2" Type="http://schemas.microsoft.com/office/2011/relationships/chartColorStyle" Target="colors17.xml"/><Relationship Id="rId1" Type="http://schemas.openxmlformats.org/officeDocument/2006/relationships/oleObject" Target="file:///C:\Users\User\Downloads\2024-08-22%20Anketa%20dlia%20setevykh%20ploshchadok%202024%20Universitetskogo%20okruga%20PGG.xlsx" TargetMode="External"/></Relationships>
</file>

<file path=ppt/charts/_rels/chart18.xml.rels><?xml version="1.0" encoding="UTF-8" standalone="yes"?>
<Relationships xmlns="http://schemas.openxmlformats.org/package/2006/relationships"><Relationship Id="rId3" Type="http://schemas.microsoft.com/office/2011/relationships/chartStyle" Target="style18.xml"/><Relationship Id="rId2" Type="http://schemas.microsoft.com/office/2011/relationships/chartColorStyle" Target="colors18.xml"/><Relationship Id="rId1" Type="http://schemas.openxmlformats.org/officeDocument/2006/relationships/oleObject" Target="file:///C:\Users\User\Downloads\2024-08-22%20Anketa%20dlia%20setevykh%20ploshchadok%202024%20Universitetskogo%20okruga%20PGG.xlsx" TargetMode="External"/></Relationships>
</file>

<file path=ppt/charts/_rels/chart19.xml.rels><?xml version="1.0" encoding="UTF-8" standalone="yes"?>
<Relationships xmlns="http://schemas.openxmlformats.org/package/2006/relationships"><Relationship Id="rId3" Type="http://schemas.microsoft.com/office/2011/relationships/chartStyle" Target="style19.xml"/><Relationship Id="rId2" Type="http://schemas.microsoft.com/office/2011/relationships/chartColorStyle" Target="colors19.xml"/><Relationship Id="rId1" Type="http://schemas.openxmlformats.org/officeDocument/2006/relationships/oleObject" Target="file:///C:\Users\User\Downloads\2024-08-22%20Anketa%20dlia%20setevykh%20ploshchadok%202024%20Universitetskogo%20okruga%20PGG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Excel1.xlsx"/></Relationships>
</file>

<file path=ppt/charts/_rels/chart20.xml.rels><?xml version="1.0" encoding="UTF-8" standalone="yes"?>
<Relationships xmlns="http://schemas.openxmlformats.org/package/2006/relationships"><Relationship Id="rId3" Type="http://schemas.microsoft.com/office/2011/relationships/chartStyle" Target="style20.xml"/><Relationship Id="rId2" Type="http://schemas.microsoft.com/office/2011/relationships/chartColorStyle" Target="colors20.xml"/><Relationship Id="rId1" Type="http://schemas.openxmlformats.org/officeDocument/2006/relationships/oleObject" Target="file:///C:\Users\User\Downloads\2024-08-22%20Anketa%20dlia%20setevykh%20ploshchadok%202024%20Universitetskogo%20okruga%20PGG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file:///C:\Users\User\Downloads\2024-08-22%20Anketa%20dlia%20setevykh%20ploshchadok%202024%20Universitetskogo%20okruga%20PGG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oleObject" Target="file:///C:\Users\User\Downloads\2024-08-22%20Anketa%20dlia%20setevykh%20ploshchadok%202024%20Universitetskogo%20okruga%20PGG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oleObject" Target="file:///C:\Users\User\Downloads\2024-08-22%20Anketa%20dlia%20setevykh%20ploshchadok%202024%20Universitetskogo%20okruga%20PGG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oleObject" Target="file:///C:\Users\User\Downloads\2024-08-22%20Anketa%20dlia%20setevykh%20ploshchadok%202024%20Universitetskogo%20okruga%20PGG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oleObject" Target="file:///C:\Users\User\Downloads\2024-08-22%20Anketa%20dlia%20setevykh%20ploshchadok%202024%20Universitetskogo%20okruga%20PGG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oleObject" Target="file:///C:\Users\User\Downloads\2024-08-22%20Anketa%20dlia%20setevykh%20ploshchadok%202024%20Universitetskogo%20okruga%20PGG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'6гр'!$A$33</c:f>
              <c:strCache>
                <c:ptCount val="1"/>
                <c:pt idx="0">
                  <c:v>Ответ выбран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'6гр'!$A$1:$Q$1</c:f>
              <c:strCache>
                <c:ptCount val="17"/>
                <c:pt idx="0">
                  <c:v>Технология системно-деятельностного метода</c:v>
                </c:pt>
                <c:pt idx="1">
                  <c:v>ехнологии поэтапного формирования умственных действий</c:v>
                </c:pt>
                <c:pt idx="2">
                  <c:v> Технология проблемного обучения</c:v>
                </c:pt>
                <c:pt idx="3">
                  <c:v>Технология организации проектной и исследовательской деятельности</c:v>
                </c:pt>
                <c:pt idx="4">
                  <c:v> Диалоговые образовательные технологии</c:v>
                </c:pt>
                <c:pt idx="5">
                  <c:v> Интерактивные технологии</c:v>
                </c:pt>
                <c:pt idx="6">
                  <c:v>Технология развития критического мышления</c:v>
                </c:pt>
                <c:pt idx="7">
                  <c:v> Технология критериального оценивания</c:v>
                </c:pt>
                <c:pt idx="8">
                  <c:v> Информационно-коммуникационные технологии</c:v>
                </c:pt>
                <c:pt idx="9">
                  <c:v> Дистанционные образовательные технологии</c:v>
                </c:pt>
                <c:pt idx="10">
                  <c:v> Технология смешанного обучения</c:v>
                </c:pt>
                <c:pt idx="11">
                  <c:v>Игровые технологии</c:v>
                </c:pt>
                <c:pt idx="12">
                  <c:v> Технологии развивающего обучения</c:v>
                </c:pt>
                <c:pt idx="13">
                  <c:v>Проектное обучение</c:v>
                </c:pt>
                <c:pt idx="14">
                  <c:v>STEM-технологии</c:v>
                </c:pt>
                <c:pt idx="15">
                  <c:v>цифровые образовательные технологии</c:v>
                </c:pt>
                <c:pt idx="16">
                  <c:v> "другое"</c:v>
                </c:pt>
              </c:strCache>
            </c:strRef>
          </c:cat>
          <c:val>
            <c:numRef>
              <c:f>'6гр'!$A$30:$Q$30</c:f>
              <c:numCache>
                <c:formatCode>General</c:formatCode>
                <c:ptCount val="17"/>
                <c:pt idx="0">
                  <c:v>23</c:v>
                </c:pt>
                <c:pt idx="1">
                  <c:v>4</c:v>
                </c:pt>
                <c:pt idx="2">
                  <c:v>23</c:v>
                </c:pt>
                <c:pt idx="3">
                  <c:v>14</c:v>
                </c:pt>
                <c:pt idx="4">
                  <c:v>10</c:v>
                </c:pt>
                <c:pt idx="5">
                  <c:v>17</c:v>
                </c:pt>
                <c:pt idx="6">
                  <c:v>18</c:v>
                </c:pt>
                <c:pt idx="7">
                  <c:v>14</c:v>
                </c:pt>
                <c:pt idx="8">
                  <c:v>16</c:v>
                </c:pt>
                <c:pt idx="9">
                  <c:v>16</c:v>
                </c:pt>
                <c:pt idx="10">
                  <c:v>10</c:v>
                </c:pt>
                <c:pt idx="11">
                  <c:v>19</c:v>
                </c:pt>
                <c:pt idx="12">
                  <c:v>10</c:v>
                </c:pt>
                <c:pt idx="13">
                  <c:v>4</c:v>
                </c:pt>
                <c:pt idx="14">
                  <c:v>1</c:v>
                </c:pt>
                <c:pt idx="15">
                  <c:v>16</c:v>
                </c:pt>
                <c:pt idx="16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6A1-4CA9-886E-B39A8B1A020D}"/>
            </c:ext>
          </c:extLst>
        </c:ser>
        <c:ser>
          <c:idx val="1"/>
          <c:order val="1"/>
          <c:tx>
            <c:strRef>
              <c:f>'6гр'!$A$34</c:f>
              <c:strCache>
                <c:ptCount val="1"/>
                <c:pt idx="0">
                  <c:v>Ответ не выбран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'6гр'!$A$1:$Q$1</c:f>
              <c:strCache>
                <c:ptCount val="17"/>
                <c:pt idx="0">
                  <c:v>Технология системно-деятельностного метода</c:v>
                </c:pt>
                <c:pt idx="1">
                  <c:v>ехнологии поэтапного формирования умственных действий</c:v>
                </c:pt>
                <c:pt idx="2">
                  <c:v> Технология проблемного обучения</c:v>
                </c:pt>
                <c:pt idx="3">
                  <c:v>Технология организации проектной и исследовательской деятельности</c:v>
                </c:pt>
                <c:pt idx="4">
                  <c:v> Диалоговые образовательные технологии</c:v>
                </c:pt>
                <c:pt idx="5">
                  <c:v> Интерактивные технологии</c:v>
                </c:pt>
                <c:pt idx="6">
                  <c:v>Технология развития критического мышления</c:v>
                </c:pt>
                <c:pt idx="7">
                  <c:v> Технология критериального оценивания</c:v>
                </c:pt>
                <c:pt idx="8">
                  <c:v> Информационно-коммуникационные технологии</c:v>
                </c:pt>
                <c:pt idx="9">
                  <c:v> Дистанционные образовательные технологии</c:v>
                </c:pt>
                <c:pt idx="10">
                  <c:v> Технология смешанного обучения</c:v>
                </c:pt>
                <c:pt idx="11">
                  <c:v>Игровые технологии</c:v>
                </c:pt>
                <c:pt idx="12">
                  <c:v> Технологии развивающего обучения</c:v>
                </c:pt>
                <c:pt idx="13">
                  <c:v>Проектное обучение</c:v>
                </c:pt>
                <c:pt idx="14">
                  <c:v>STEM-технологии</c:v>
                </c:pt>
                <c:pt idx="15">
                  <c:v>цифровые образовательные технологии</c:v>
                </c:pt>
                <c:pt idx="16">
                  <c:v> "другое"</c:v>
                </c:pt>
              </c:strCache>
            </c:strRef>
          </c:cat>
          <c:val>
            <c:numRef>
              <c:f>'6гр'!$A$31:$Q$31</c:f>
              <c:numCache>
                <c:formatCode>General</c:formatCode>
                <c:ptCount val="17"/>
                <c:pt idx="0">
                  <c:v>5</c:v>
                </c:pt>
                <c:pt idx="1">
                  <c:v>24</c:v>
                </c:pt>
                <c:pt idx="2">
                  <c:v>5</c:v>
                </c:pt>
                <c:pt idx="3">
                  <c:v>14</c:v>
                </c:pt>
                <c:pt idx="4">
                  <c:v>18</c:v>
                </c:pt>
                <c:pt idx="5">
                  <c:v>11</c:v>
                </c:pt>
                <c:pt idx="6">
                  <c:v>10</c:v>
                </c:pt>
                <c:pt idx="7">
                  <c:v>14</c:v>
                </c:pt>
                <c:pt idx="8">
                  <c:v>12</c:v>
                </c:pt>
                <c:pt idx="9">
                  <c:v>12</c:v>
                </c:pt>
                <c:pt idx="10">
                  <c:v>18</c:v>
                </c:pt>
                <c:pt idx="11">
                  <c:v>9</c:v>
                </c:pt>
                <c:pt idx="12">
                  <c:v>18</c:v>
                </c:pt>
                <c:pt idx="13">
                  <c:v>24</c:v>
                </c:pt>
                <c:pt idx="14">
                  <c:v>27</c:v>
                </c:pt>
                <c:pt idx="15">
                  <c:v>12</c:v>
                </c:pt>
                <c:pt idx="16">
                  <c:v>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6A1-4CA9-886E-B39A8B1A02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100160"/>
        <c:axId val="15106048"/>
      </c:barChart>
      <c:catAx>
        <c:axId val="151001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106048"/>
        <c:crosses val="autoZero"/>
        <c:auto val="1"/>
        <c:lblAlgn val="ctr"/>
        <c:lblOffset val="100"/>
        <c:noMultiLvlLbl val="0"/>
      </c:catAx>
      <c:valAx>
        <c:axId val="151060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100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018-45C1-A5D4-47D89D27FEE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018-45C1-A5D4-47D89D27FEE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018-45C1-A5D4-47D89D27FEE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'6гр'!$CM$1:$CO$1</c:f>
              <c:strCache>
                <c:ptCount val="3"/>
                <c:pt idx="0">
                  <c:v> да</c:v>
                </c:pt>
                <c:pt idx="1">
                  <c:v> нет</c:v>
                </c:pt>
                <c:pt idx="2">
                  <c:v>не могу ответить</c:v>
                </c:pt>
              </c:strCache>
            </c:strRef>
          </c:cat>
          <c:val>
            <c:numRef>
              <c:f>'6гр'!$CM$30:$CO$30</c:f>
              <c:numCache>
                <c:formatCode>General</c:formatCode>
                <c:ptCount val="3"/>
                <c:pt idx="0">
                  <c:v>15</c:v>
                </c:pt>
                <c:pt idx="1">
                  <c:v>3</c:v>
                </c:pt>
                <c:pt idx="2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C018-45C1-A5D4-47D89D27FEE2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4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B5C-470E-BD44-768E2E18504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B5C-470E-BD44-768E2E18504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B5C-470E-BD44-768E2E18504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'6гр'!$CP$1:$CR$1</c:f>
              <c:strCache>
                <c:ptCount val="3"/>
                <c:pt idx="0">
                  <c:v> да</c:v>
                </c:pt>
                <c:pt idx="1">
                  <c:v> нет</c:v>
                </c:pt>
                <c:pt idx="2">
                  <c:v>не могу ответить</c:v>
                </c:pt>
              </c:strCache>
            </c:strRef>
          </c:cat>
          <c:val>
            <c:numRef>
              <c:f>'6гр'!$CP$30:$CR$30</c:f>
              <c:numCache>
                <c:formatCode>General</c:formatCode>
                <c:ptCount val="3"/>
                <c:pt idx="0">
                  <c:v>23</c:v>
                </c:pt>
                <c:pt idx="1">
                  <c:v>0</c:v>
                </c:pt>
                <c:pt idx="2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BB5C-470E-BD44-768E2E185048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3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3D1-4089-8E23-96AF52364C3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3D1-4089-8E23-96AF52364C3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3D1-4089-8E23-96AF52364C3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3D1-4089-8E23-96AF52364C3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'6гр'!$CS$1:$CV$1</c:f>
              <c:strCache>
                <c:ptCount val="4"/>
                <c:pt idx="0">
                  <c:v> материальная (стимулирующая выплата)</c:v>
                </c:pt>
                <c:pt idx="1">
                  <c:v> нематериальная (оказание метод. помощи; дни отдыха и т.д.)</c:v>
                </c:pt>
                <c:pt idx="2">
                  <c:v> другое</c:v>
                </c:pt>
                <c:pt idx="3">
                  <c:v> системы мотивации нет</c:v>
                </c:pt>
              </c:strCache>
            </c:strRef>
          </c:cat>
          <c:val>
            <c:numRef>
              <c:f>'6гр'!$CS$30:$CV$30</c:f>
              <c:numCache>
                <c:formatCode>General</c:formatCode>
                <c:ptCount val="4"/>
                <c:pt idx="0">
                  <c:v>24</c:v>
                </c:pt>
                <c:pt idx="1">
                  <c:v>15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73D1-4089-8E23-96AF52364C33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9BA-43F4-A205-7F1AD028515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9BA-43F4-A205-7F1AD028515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9BA-43F4-A205-7F1AD028515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9BA-43F4-A205-7F1AD028515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9BA-43F4-A205-7F1AD028515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'6гр'!$CW$1:$DA$1</c:f>
              <c:strCache>
                <c:ptCount val="5"/>
                <c:pt idx="0">
                  <c:v>ВПР</c:v>
                </c:pt>
                <c:pt idx="1">
                  <c:v> ОГЭ</c:v>
                </c:pt>
                <c:pt idx="2">
                  <c:v> ЕГЭ</c:v>
                </c:pt>
                <c:pt idx="3">
                  <c:v> НИКО</c:v>
                </c:pt>
                <c:pt idx="4">
                  <c:v>другое</c:v>
                </c:pt>
              </c:strCache>
            </c:strRef>
          </c:cat>
          <c:val>
            <c:numRef>
              <c:f>'6гр'!$CW$30:$DA$30</c:f>
              <c:numCache>
                <c:formatCode>General</c:formatCode>
                <c:ptCount val="5"/>
                <c:pt idx="0">
                  <c:v>22</c:v>
                </c:pt>
                <c:pt idx="1">
                  <c:v>19</c:v>
                </c:pt>
                <c:pt idx="2">
                  <c:v>14</c:v>
                </c:pt>
                <c:pt idx="3">
                  <c:v>3</c:v>
                </c:pt>
                <c:pt idx="4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19BA-43F4-A205-7F1AD028515B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6617962598425193"/>
          <c:y val="0.20646364503803805"/>
          <c:w val="0.1723620406824147"/>
          <c:h val="0.5870725397769577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4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DFC-4576-8143-8CB970854BF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DFC-4576-8143-8CB970854BF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DFC-4576-8143-8CB970854BF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'6гр'!$DB$1:$DD$1</c:f>
              <c:strCache>
                <c:ptCount val="3"/>
                <c:pt idx="0">
                  <c:v> предметные</c:v>
                </c:pt>
                <c:pt idx="1">
                  <c:v> метапредметные</c:v>
                </c:pt>
                <c:pt idx="2">
                  <c:v> никакие</c:v>
                </c:pt>
              </c:strCache>
            </c:strRef>
          </c:cat>
          <c:val>
            <c:numRef>
              <c:f>'6гр'!$DB$30:$DD$30</c:f>
              <c:numCache>
                <c:formatCode>General</c:formatCode>
                <c:ptCount val="3"/>
                <c:pt idx="0">
                  <c:v>25</c:v>
                </c:pt>
                <c:pt idx="1">
                  <c:v>19</c:v>
                </c:pt>
                <c:pt idx="2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2DFC-4576-8143-8CB970854BF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3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DC3-4B04-B2EF-135DB9E1FD9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DC3-4B04-B2EF-135DB9E1FD91}"/>
              </c:ext>
            </c:extLst>
          </c:dPt>
          <c:dPt>
            <c:idx val="2"/>
            <c:bubble3D val="0"/>
            <c:explosion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DC3-4B04-B2EF-135DB9E1FD9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'6гр'!$DE$1:$DG$1</c:f>
              <c:strCache>
                <c:ptCount val="3"/>
                <c:pt idx="0">
                  <c:v> да</c:v>
                </c:pt>
                <c:pt idx="1">
                  <c:v> нет</c:v>
                </c:pt>
                <c:pt idx="2">
                  <c:v> не могу ответить</c:v>
                </c:pt>
              </c:strCache>
            </c:strRef>
          </c:cat>
          <c:val>
            <c:numRef>
              <c:f>'6гр'!$DE$30:$DG$30</c:f>
              <c:numCache>
                <c:formatCode>General</c:formatCode>
                <c:ptCount val="3"/>
                <c:pt idx="0">
                  <c:v>14</c:v>
                </c:pt>
                <c:pt idx="1">
                  <c:v>7</c:v>
                </c:pt>
                <c:pt idx="2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3DC3-4B04-B2EF-135DB9E1FD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230566974039917"/>
          <c:y val="0.72588983168536825"/>
          <c:w val="0.66484094359885937"/>
          <c:h val="0.2366316937006999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0AA-4D67-98A1-9E021DBD0164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0AA-4D67-98A1-9E021DBD0164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0AA-4D67-98A1-9E021DBD016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'6гр'!$DH$1:$DJ$1</c:f>
              <c:strCache>
                <c:ptCount val="3"/>
                <c:pt idx="0">
                  <c:v> предметный</c:v>
                </c:pt>
                <c:pt idx="1">
                  <c:v>метапредметный</c:v>
                </c:pt>
                <c:pt idx="2">
                  <c:v> другой</c:v>
                </c:pt>
              </c:strCache>
            </c:strRef>
          </c:cat>
          <c:val>
            <c:numRef>
              <c:f>'6гр'!$DH$30:$DJ$30</c:f>
              <c:numCache>
                <c:formatCode>General</c:formatCode>
                <c:ptCount val="3"/>
                <c:pt idx="0">
                  <c:v>8</c:v>
                </c:pt>
                <c:pt idx="1">
                  <c:v>12</c:v>
                </c:pt>
                <c:pt idx="2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D0AA-4D67-98A1-9E021DBD01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7D9-4C18-97A9-EE7F824787A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7D9-4C18-97A9-EE7F824787A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7D9-4C18-97A9-EE7F824787A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'6гр'!$DK$1:$DM$1</c:f>
              <c:strCache>
                <c:ptCount val="3"/>
                <c:pt idx="0">
                  <c:v>администрация ОУ</c:v>
                </c:pt>
                <c:pt idx="1">
                  <c:v> родители обучающихся</c:v>
                </c:pt>
                <c:pt idx="2">
                  <c:v> другое</c:v>
                </c:pt>
              </c:strCache>
            </c:strRef>
          </c:cat>
          <c:val>
            <c:numRef>
              <c:f>'6гр'!$DK$30:$DM$30</c:f>
              <c:numCache>
                <c:formatCode>General</c:formatCode>
                <c:ptCount val="3"/>
                <c:pt idx="0">
                  <c:v>13</c:v>
                </c:pt>
                <c:pt idx="1">
                  <c:v>1</c:v>
                </c:pt>
                <c:pt idx="2">
                  <c:v>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57D9-4C18-97A9-EE7F824787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3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4B9-4A8A-A00D-9A867861BC5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4B9-4A8A-A00D-9A867861BC5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4B9-4A8A-A00D-9A867861BC5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4B9-4A8A-A00D-9A867861BC5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'6гр'!$DM$1:$DQ$1</c:f>
              <c:strCache>
                <c:ptCount val="5"/>
                <c:pt idx="0">
                  <c:v> другое</c:v>
                </c:pt>
                <c:pt idx="1">
                  <c:v> индивидуальный прогресс ученика</c:v>
                </c:pt>
                <c:pt idx="2">
                  <c:v>место класса (школы) в рейтинге среди других классов (школ)</c:v>
                </c:pt>
                <c:pt idx="3">
                  <c:v> другое</c:v>
                </c:pt>
                <c:pt idx="4">
                  <c:v> не отслеживается</c:v>
                </c:pt>
              </c:strCache>
            </c:strRef>
          </c:cat>
          <c:val>
            <c:numRef>
              <c:f>'6гр'!$DN$30:$DQ$30</c:f>
              <c:numCache>
                <c:formatCode>General</c:formatCode>
                <c:ptCount val="4"/>
                <c:pt idx="0">
                  <c:v>15</c:v>
                </c:pt>
                <c:pt idx="1">
                  <c:v>9</c:v>
                </c:pt>
                <c:pt idx="2">
                  <c:v>7</c:v>
                </c:pt>
                <c:pt idx="3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14B9-4A8A-A00D-9A867861BC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801-4D8E-9598-4D9F612B7B6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801-4D8E-9598-4D9F612B7B6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801-4D8E-9598-4D9F612B7B6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801-4D8E-9598-4D9F612B7B6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801-4D8E-9598-4D9F612B7B6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'6гр'!$DR$1:$DV$1</c:f>
              <c:strCache>
                <c:ptCount val="5"/>
                <c:pt idx="0">
                  <c:v>в муниципальном</c:v>
                </c:pt>
                <c:pt idx="1">
                  <c:v> в региональном</c:v>
                </c:pt>
                <c:pt idx="2">
                  <c:v>в федеральном</c:v>
                </c:pt>
                <c:pt idx="3">
                  <c:v>в школе свой проект</c:v>
                </c:pt>
                <c:pt idx="4">
                  <c:v>не участвует</c:v>
                </c:pt>
              </c:strCache>
            </c:strRef>
          </c:cat>
          <c:val>
            <c:numRef>
              <c:f>'6гр'!$DR$30:$DV$30</c:f>
              <c:numCache>
                <c:formatCode>General</c:formatCode>
                <c:ptCount val="5"/>
                <c:pt idx="0">
                  <c:v>6</c:v>
                </c:pt>
                <c:pt idx="1">
                  <c:v>7</c:v>
                </c:pt>
                <c:pt idx="2">
                  <c:v>4</c:v>
                </c:pt>
                <c:pt idx="3">
                  <c:v>2</c:v>
                </c:pt>
                <c:pt idx="4">
                  <c:v>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E801-4D8E-9598-4D9F612B7B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3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'6гр'!$R$35</c:f>
              <c:strCache>
                <c:ptCount val="1"/>
                <c:pt idx="0">
                  <c:v>всегда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'6гр'!$R$1:$AK$1</c:f>
              <c:strCache>
                <c:ptCount val="20"/>
                <c:pt idx="0">
                  <c:v> 2.1. на каждом уроке есть этап, на котором обобщается содержание изученного материала</c:v>
                </c:pt>
                <c:pt idx="1">
                  <c:v> 2.2. я вместе с учениками ставлю цели в начале урока</c:v>
                </c:pt>
                <c:pt idx="2">
                  <c:v>2.3. я объясняю, что ожидаю от учащихся  на уроке</c:v>
                </c:pt>
                <c:pt idx="3">
                  <c:v>2.4. я объясняю, как соотносятся новая и изученная темы</c:v>
                </c:pt>
                <c:pt idx="4">
                  <c:v> 2.5. я предлагаю задачи, для которых нет очевидного решения</c:v>
                </c:pt>
                <c:pt idx="5">
                  <c:v> 2.6. я даю задачи, которые требуют от учащихся критического мышления</c:v>
                </c:pt>
                <c:pt idx="6">
                  <c:v> 2.7. я организую работу учащихся в малых группах для того, чтобы они пришли к совместному решению проблемы или задачи (сотрудничество)</c:v>
                </c:pt>
                <c:pt idx="7">
                  <c:v> 2.8. я прошу учащихся самостоятельно принять решение о процедуре для решения экспериментальных задач</c:v>
                </c:pt>
                <c:pt idx="8">
                  <c:v> 2.9. я говорю учащимся о необходимости соблюдения правил поведения в классе</c:v>
                </c:pt>
                <c:pt idx="9">
                  <c:v> 2.10. я говорю учащимся о необходимости слушать то, что я говорю</c:v>
                </c:pt>
                <c:pt idx="10">
                  <c:v> 2.11. я успокаиваю учеников, которые нарушают порядок</c:v>
                </c:pt>
                <c:pt idx="11">
                  <c:v> 2.12. я подвожу итоги урока совместно с детьми, организую рефлексию</c:v>
                </c:pt>
                <c:pt idx="12">
                  <c:v>2.13. я обращаюсь к проблемам из каждодневной жизни или работы, чтобы показать учащимся практическую значимость новых знаний</c:v>
                </c:pt>
                <c:pt idx="13">
                  <c:v>2.14. я не начинаю новую тему и решение сложных задач до тех пор, пока я не увижу, что учащиеся могут решать типовые задачи и понимают смысл темы</c:v>
                </c:pt>
                <c:pt idx="14">
                  <c:v> 2.15. я предлагаю учащимся проекты, которые требуют  на выполнение как минимум одной недели</c:v>
                </c:pt>
                <c:pt idx="15">
                  <c:v>2.16. я разрешаю учащимся использовать ИКТ (информационные и коммуникационные технологии) для выполнения проектно- исследовательской или лабораторной работы</c:v>
                </c:pt>
                <c:pt idx="16">
                  <c:v>2.17. я организую эффективную коммуникацию учащихся</c:v>
                </c:pt>
                <c:pt idx="17">
                  <c:v> 2.18. я организую исследовательскую и проектную  работу</c:v>
                </c:pt>
                <c:pt idx="18">
                  <c:v>2.19. я помогаю учащимся формировать навыки самоуправления</c:v>
                </c:pt>
                <c:pt idx="19">
                  <c:v>2.20. я занимаюсь развитием читательской грамотности при работе с различными дидактическими материалами</c:v>
                </c:pt>
              </c:strCache>
            </c:strRef>
          </c:cat>
          <c:val>
            <c:numRef>
              <c:f>'6гр'!$R$30:$AK$30</c:f>
              <c:numCache>
                <c:formatCode>General</c:formatCode>
                <c:ptCount val="20"/>
                <c:pt idx="0">
                  <c:v>13</c:v>
                </c:pt>
                <c:pt idx="1">
                  <c:v>13</c:v>
                </c:pt>
                <c:pt idx="2">
                  <c:v>12</c:v>
                </c:pt>
                <c:pt idx="3">
                  <c:v>16</c:v>
                </c:pt>
                <c:pt idx="4">
                  <c:v>4</c:v>
                </c:pt>
                <c:pt idx="5">
                  <c:v>2</c:v>
                </c:pt>
                <c:pt idx="6">
                  <c:v>2</c:v>
                </c:pt>
                <c:pt idx="7">
                  <c:v>4</c:v>
                </c:pt>
                <c:pt idx="8">
                  <c:v>19</c:v>
                </c:pt>
                <c:pt idx="9">
                  <c:v>10</c:v>
                </c:pt>
                <c:pt idx="10">
                  <c:v>9</c:v>
                </c:pt>
                <c:pt idx="11">
                  <c:v>16</c:v>
                </c:pt>
                <c:pt idx="12">
                  <c:v>7</c:v>
                </c:pt>
                <c:pt idx="13">
                  <c:v>11</c:v>
                </c:pt>
                <c:pt idx="14">
                  <c:v>2</c:v>
                </c:pt>
                <c:pt idx="15">
                  <c:v>11</c:v>
                </c:pt>
                <c:pt idx="16">
                  <c:v>8</c:v>
                </c:pt>
                <c:pt idx="17">
                  <c:v>3</c:v>
                </c:pt>
                <c:pt idx="18">
                  <c:v>7</c:v>
                </c:pt>
                <c:pt idx="19">
                  <c:v>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24B-4CAD-9C65-B18D4A47147D}"/>
            </c:ext>
          </c:extLst>
        </c:ser>
        <c:ser>
          <c:idx val="1"/>
          <c:order val="1"/>
          <c:tx>
            <c:strRef>
              <c:f>'6гр'!$R$36</c:f>
              <c:strCache>
                <c:ptCount val="1"/>
                <c:pt idx="0">
                  <c:v>часто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'6гр'!$R$1:$AK$1</c:f>
              <c:strCache>
                <c:ptCount val="20"/>
                <c:pt idx="0">
                  <c:v> 2.1. на каждом уроке есть этап, на котором обобщается содержание изученного материала</c:v>
                </c:pt>
                <c:pt idx="1">
                  <c:v> 2.2. я вместе с учениками ставлю цели в начале урока</c:v>
                </c:pt>
                <c:pt idx="2">
                  <c:v>2.3. я объясняю, что ожидаю от учащихся  на уроке</c:v>
                </c:pt>
                <c:pt idx="3">
                  <c:v>2.4. я объясняю, как соотносятся новая и изученная темы</c:v>
                </c:pt>
                <c:pt idx="4">
                  <c:v> 2.5. я предлагаю задачи, для которых нет очевидного решения</c:v>
                </c:pt>
                <c:pt idx="5">
                  <c:v> 2.6. я даю задачи, которые требуют от учащихся критического мышления</c:v>
                </c:pt>
                <c:pt idx="6">
                  <c:v> 2.7. я организую работу учащихся в малых группах для того, чтобы они пришли к совместному решению проблемы или задачи (сотрудничество)</c:v>
                </c:pt>
                <c:pt idx="7">
                  <c:v> 2.8. я прошу учащихся самостоятельно принять решение о процедуре для решения экспериментальных задач</c:v>
                </c:pt>
                <c:pt idx="8">
                  <c:v> 2.9. я говорю учащимся о необходимости соблюдения правил поведения в классе</c:v>
                </c:pt>
                <c:pt idx="9">
                  <c:v> 2.10. я говорю учащимся о необходимости слушать то, что я говорю</c:v>
                </c:pt>
                <c:pt idx="10">
                  <c:v> 2.11. я успокаиваю учеников, которые нарушают порядок</c:v>
                </c:pt>
                <c:pt idx="11">
                  <c:v> 2.12. я подвожу итоги урока совместно с детьми, организую рефлексию</c:v>
                </c:pt>
                <c:pt idx="12">
                  <c:v>2.13. я обращаюсь к проблемам из каждодневной жизни или работы, чтобы показать учащимся практическую значимость новых знаний</c:v>
                </c:pt>
                <c:pt idx="13">
                  <c:v>2.14. я не начинаю новую тему и решение сложных задач до тех пор, пока я не увижу, что учащиеся могут решать типовые задачи и понимают смысл темы</c:v>
                </c:pt>
                <c:pt idx="14">
                  <c:v> 2.15. я предлагаю учащимся проекты, которые требуют  на выполнение как минимум одной недели</c:v>
                </c:pt>
                <c:pt idx="15">
                  <c:v>2.16. я разрешаю учащимся использовать ИКТ (информационные и коммуникационные технологии) для выполнения проектно- исследовательской или лабораторной работы</c:v>
                </c:pt>
                <c:pt idx="16">
                  <c:v>2.17. я организую эффективную коммуникацию учащихся</c:v>
                </c:pt>
                <c:pt idx="17">
                  <c:v> 2.18. я организую исследовательскую и проектную  работу</c:v>
                </c:pt>
                <c:pt idx="18">
                  <c:v>2.19. я помогаю учащимся формировать навыки самоуправления</c:v>
                </c:pt>
                <c:pt idx="19">
                  <c:v>2.20. я занимаюсь развитием читательской грамотности при работе с различными дидактическими материалами</c:v>
                </c:pt>
              </c:strCache>
            </c:strRef>
          </c:cat>
          <c:val>
            <c:numRef>
              <c:f>'6гр'!$R$31:$AK$31</c:f>
              <c:numCache>
                <c:formatCode>General</c:formatCode>
                <c:ptCount val="20"/>
                <c:pt idx="0">
                  <c:v>12</c:v>
                </c:pt>
                <c:pt idx="1">
                  <c:v>9</c:v>
                </c:pt>
                <c:pt idx="2">
                  <c:v>13</c:v>
                </c:pt>
                <c:pt idx="3">
                  <c:v>9</c:v>
                </c:pt>
                <c:pt idx="4">
                  <c:v>7</c:v>
                </c:pt>
                <c:pt idx="5">
                  <c:v>17</c:v>
                </c:pt>
                <c:pt idx="6">
                  <c:v>16</c:v>
                </c:pt>
                <c:pt idx="7">
                  <c:v>10</c:v>
                </c:pt>
                <c:pt idx="8">
                  <c:v>5</c:v>
                </c:pt>
                <c:pt idx="9">
                  <c:v>10</c:v>
                </c:pt>
                <c:pt idx="10">
                  <c:v>8</c:v>
                </c:pt>
                <c:pt idx="11">
                  <c:v>11</c:v>
                </c:pt>
                <c:pt idx="12">
                  <c:v>18</c:v>
                </c:pt>
                <c:pt idx="13">
                  <c:v>11</c:v>
                </c:pt>
                <c:pt idx="14">
                  <c:v>9</c:v>
                </c:pt>
                <c:pt idx="15">
                  <c:v>13</c:v>
                </c:pt>
                <c:pt idx="16">
                  <c:v>16</c:v>
                </c:pt>
                <c:pt idx="17">
                  <c:v>13</c:v>
                </c:pt>
                <c:pt idx="18">
                  <c:v>16</c:v>
                </c:pt>
                <c:pt idx="19">
                  <c:v>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24B-4CAD-9C65-B18D4A47147D}"/>
            </c:ext>
          </c:extLst>
        </c:ser>
        <c:ser>
          <c:idx val="2"/>
          <c:order val="2"/>
          <c:tx>
            <c:strRef>
              <c:f>'6гр'!$R$37</c:f>
              <c:strCache>
                <c:ptCount val="1"/>
                <c:pt idx="0">
                  <c:v>иногда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'6гр'!$R$1:$AK$1</c:f>
              <c:strCache>
                <c:ptCount val="20"/>
                <c:pt idx="0">
                  <c:v> 2.1. на каждом уроке есть этап, на котором обобщается содержание изученного материала</c:v>
                </c:pt>
                <c:pt idx="1">
                  <c:v> 2.2. я вместе с учениками ставлю цели в начале урока</c:v>
                </c:pt>
                <c:pt idx="2">
                  <c:v>2.3. я объясняю, что ожидаю от учащихся  на уроке</c:v>
                </c:pt>
                <c:pt idx="3">
                  <c:v>2.4. я объясняю, как соотносятся новая и изученная темы</c:v>
                </c:pt>
                <c:pt idx="4">
                  <c:v> 2.5. я предлагаю задачи, для которых нет очевидного решения</c:v>
                </c:pt>
                <c:pt idx="5">
                  <c:v> 2.6. я даю задачи, которые требуют от учащихся критического мышления</c:v>
                </c:pt>
                <c:pt idx="6">
                  <c:v> 2.7. я организую работу учащихся в малых группах для того, чтобы они пришли к совместному решению проблемы или задачи (сотрудничество)</c:v>
                </c:pt>
                <c:pt idx="7">
                  <c:v> 2.8. я прошу учащихся самостоятельно принять решение о процедуре для решения экспериментальных задач</c:v>
                </c:pt>
                <c:pt idx="8">
                  <c:v> 2.9. я говорю учащимся о необходимости соблюдения правил поведения в классе</c:v>
                </c:pt>
                <c:pt idx="9">
                  <c:v> 2.10. я говорю учащимся о необходимости слушать то, что я говорю</c:v>
                </c:pt>
                <c:pt idx="10">
                  <c:v> 2.11. я успокаиваю учеников, которые нарушают порядок</c:v>
                </c:pt>
                <c:pt idx="11">
                  <c:v> 2.12. я подвожу итоги урока совместно с детьми, организую рефлексию</c:v>
                </c:pt>
                <c:pt idx="12">
                  <c:v>2.13. я обращаюсь к проблемам из каждодневной жизни или работы, чтобы показать учащимся практическую значимость новых знаний</c:v>
                </c:pt>
                <c:pt idx="13">
                  <c:v>2.14. я не начинаю новую тему и решение сложных задач до тех пор, пока я не увижу, что учащиеся могут решать типовые задачи и понимают смысл темы</c:v>
                </c:pt>
                <c:pt idx="14">
                  <c:v> 2.15. я предлагаю учащимся проекты, которые требуют  на выполнение как минимум одной недели</c:v>
                </c:pt>
                <c:pt idx="15">
                  <c:v>2.16. я разрешаю учащимся использовать ИКТ (информационные и коммуникационные технологии) для выполнения проектно- исследовательской или лабораторной работы</c:v>
                </c:pt>
                <c:pt idx="16">
                  <c:v>2.17. я организую эффективную коммуникацию учащихся</c:v>
                </c:pt>
                <c:pt idx="17">
                  <c:v> 2.18. я организую исследовательскую и проектную  работу</c:v>
                </c:pt>
                <c:pt idx="18">
                  <c:v>2.19. я помогаю учащимся формировать навыки самоуправления</c:v>
                </c:pt>
                <c:pt idx="19">
                  <c:v>2.20. я занимаюсь развитием читательской грамотности при работе с различными дидактическими материалами</c:v>
                </c:pt>
              </c:strCache>
            </c:strRef>
          </c:cat>
          <c:val>
            <c:numRef>
              <c:f>'6гр'!$R$32:$AK$32</c:f>
              <c:numCache>
                <c:formatCode>General</c:formatCode>
                <c:ptCount val="20"/>
                <c:pt idx="0">
                  <c:v>3</c:v>
                </c:pt>
                <c:pt idx="1">
                  <c:v>5</c:v>
                </c:pt>
                <c:pt idx="2">
                  <c:v>2</c:v>
                </c:pt>
                <c:pt idx="3">
                  <c:v>3</c:v>
                </c:pt>
                <c:pt idx="4">
                  <c:v>14</c:v>
                </c:pt>
                <c:pt idx="5">
                  <c:v>9</c:v>
                </c:pt>
                <c:pt idx="6">
                  <c:v>10</c:v>
                </c:pt>
                <c:pt idx="7">
                  <c:v>13</c:v>
                </c:pt>
                <c:pt idx="8">
                  <c:v>4</c:v>
                </c:pt>
                <c:pt idx="9">
                  <c:v>6</c:v>
                </c:pt>
                <c:pt idx="10">
                  <c:v>10</c:v>
                </c:pt>
                <c:pt idx="11">
                  <c:v>1</c:v>
                </c:pt>
                <c:pt idx="12">
                  <c:v>3</c:v>
                </c:pt>
                <c:pt idx="13">
                  <c:v>4</c:v>
                </c:pt>
                <c:pt idx="14">
                  <c:v>15</c:v>
                </c:pt>
                <c:pt idx="15">
                  <c:v>4</c:v>
                </c:pt>
                <c:pt idx="16">
                  <c:v>4</c:v>
                </c:pt>
                <c:pt idx="17">
                  <c:v>10</c:v>
                </c:pt>
                <c:pt idx="18">
                  <c:v>5</c:v>
                </c:pt>
                <c:pt idx="19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24B-4CAD-9C65-B18D4A47147D}"/>
            </c:ext>
          </c:extLst>
        </c:ser>
        <c:ser>
          <c:idx val="3"/>
          <c:order val="3"/>
          <c:tx>
            <c:strRef>
              <c:f>'6гр'!$R$38</c:f>
              <c:strCache>
                <c:ptCount val="1"/>
                <c:pt idx="0">
                  <c:v>никогда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'6гр'!$R$1:$AK$1</c:f>
              <c:strCache>
                <c:ptCount val="20"/>
                <c:pt idx="0">
                  <c:v> 2.1. на каждом уроке есть этап, на котором обобщается содержание изученного материала</c:v>
                </c:pt>
                <c:pt idx="1">
                  <c:v> 2.2. я вместе с учениками ставлю цели в начале урока</c:v>
                </c:pt>
                <c:pt idx="2">
                  <c:v>2.3. я объясняю, что ожидаю от учащихся  на уроке</c:v>
                </c:pt>
                <c:pt idx="3">
                  <c:v>2.4. я объясняю, как соотносятся новая и изученная темы</c:v>
                </c:pt>
                <c:pt idx="4">
                  <c:v> 2.5. я предлагаю задачи, для которых нет очевидного решения</c:v>
                </c:pt>
                <c:pt idx="5">
                  <c:v> 2.6. я даю задачи, которые требуют от учащихся критического мышления</c:v>
                </c:pt>
                <c:pt idx="6">
                  <c:v> 2.7. я организую работу учащихся в малых группах для того, чтобы они пришли к совместному решению проблемы или задачи (сотрудничество)</c:v>
                </c:pt>
                <c:pt idx="7">
                  <c:v> 2.8. я прошу учащихся самостоятельно принять решение о процедуре для решения экспериментальных задач</c:v>
                </c:pt>
                <c:pt idx="8">
                  <c:v> 2.9. я говорю учащимся о необходимости соблюдения правил поведения в классе</c:v>
                </c:pt>
                <c:pt idx="9">
                  <c:v> 2.10. я говорю учащимся о необходимости слушать то, что я говорю</c:v>
                </c:pt>
                <c:pt idx="10">
                  <c:v> 2.11. я успокаиваю учеников, которые нарушают порядок</c:v>
                </c:pt>
                <c:pt idx="11">
                  <c:v> 2.12. я подвожу итоги урока совместно с детьми, организую рефлексию</c:v>
                </c:pt>
                <c:pt idx="12">
                  <c:v>2.13. я обращаюсь к проблемам из каждодневной жизни или работы, чтобы показать учащимся практическую значимость новых знаний</c:v>
                </c:pt>
                <c:pt idx="13">
                  <c:v>2.14. я не начинаю новую тему и решение сложных задач до тех пор, пока я не увижу, что учащиеся могут решать типовые задачи и понимают смысл темы</c:v>
                </c:pt>
                <c:pt idx="14">
                  <c:v> 2.15. я предлагаю учащимся проекты, которые требуют  на выполнение как минимум одной недели</c:v>
                </c:pt>
                <c:pt idx="15">
                  <c:v>2.16. я разрешаю учащимся использовать ИКТ (информационные и коммуникационные технологии) для выполнения проектно- исследовательской или лабораторной работы</c:v>
                </c:pt>
                <c:pt idx="16">
                  <c:v>2.17. я организую эффективную коммуникацию учащихся</c:v>
                </c:pt>
                <c:pt idx="17">
                  <c:v> 2.18. я организую исследовательскую и проектную  работу</c:v>
                </c:pt>
                <c:pt idx="18">
                  <c:v>2.19. я помогаю учащимся формировать навыки самоуправления</c:v>
                </c:pt>
                <c:pt idx="19">
                  <c:v>2.20. я занимаюсь развитием читательской грамотности при работе с различными дидактическими материалами</c:v>
                </c:pt>
              </c:strCache>
            </c:strRef>
          </c:cat>
          <c:val>
            <c:numRef>
              <c:f>'6гр'!$R$33:$AK$33</c:f>
              <c:numCache>
                <c:formatCode>General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24B-4CAD-9C65-B18D4A4714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overlap val="100"/>
        <c:axId val="15127680"/>
        <c:axId val="15129216"/>
      </c:barChart>
      <c:catAx>
        <c:axId val="151276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129216"/>
        <c:crosses val="autoZero"/>
        <c:auto val="1"/>
        <c:lblAlgn val="ctr"/>
        <c:lblOffset val="100"/>
        <c:noMultiLvlLbl val="0"/>
      </c:catAx>
      <c:valAx>
        <c:axId val="151292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127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756-40F4-8237-3AE5D5544E5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756-40F4-8237-3AE5D5544E5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756-40F4-8237-3AE5D5544E5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'6гр'!$DW$1:$DY$1</c:f>
              <c:strCache>
                <c:ptCount val="3"/>
                <c:pt idx="0">
                  <c:v> да</c:v>
                </c:pt>
                <c:pt idx="1">
                  <c:v> нет</c:v>
                </c:pt>
                <c:pt idx="2">
                  <c:v>не могу ответить</c:v>
                </c:pt>
              </c:strCache>
            </c:strRef>
          </c:cat>
          <c:val>
            <c:numRef>
              <c:f>'6гр'!$DW$30:$DY$30</c:f>
              <c:numCache>
                <c:formatCode>General</c:formatCode>
                <c:ptCount val="3"/>
                <c:pt idx="0">
                  <c:v>2</c:v>
                </c:pt>
                <c:pt idx="1">
                  <c:v>15</c:v>
                </c:pt>
                <c:pt idx="2">
                  <c:v>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1756-40F4-8237-3AE5D5544E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3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37405027887139108"/>
          <c:y val="7.917647177473576E-2"/>
          <c:w val="0.4567247375328084"/>
          <c:h val="0.8713019054406583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'6гр'!$AL$34</c:f>
              <c:strCache>
                <c:ptCount val="1"/>
                <c:pt idx="0">
                  <c:v>нуждаюсь в определенной степени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'6гр'!$AL$1:$BA$1</c:f>
              <c:strCache>
                <c:ptCount val="16"/>
                <c:pt idx="0">
                  <c:v> 3.1. знание и понимание преподаваемой предметной области</c:v>
                </c:pt>
                <c:pt idx="1">
                  <c:v>3.2. знание теории и методики обучения предмету</c:v>
                </c:pt>
                <c:pt idx="2">
                  <c:v>3.3. знание планируемых результатов обучения</c:v>
                </c:pt>
                <c:pt idx="3">
                  <c:v>3.4. практики достижения планируемых результатов по предмету</c:v>
                </c:pt>
                <c:pt idx="4">
                  <c:v>3.5. практики оценки достижений учащихся по предмету</c:v>
                </c:pt>
                <c:pt idx="5">
                  <c:v>3.6. анализ и интерпретация результатов диагностики и мониторинга</c:v>
                </c:pt>
                <c:pt idx="6">
                  <c:v>3.7. практики развития функциональной (естественнонаучной) грамотности обучающихся</c:v>
                </c:pt>
                <c:pt idx="7">
                  <c:v>3.8. практики развития функциональной (читательской)  грамотности</c:v>
                </c:pt>
                <c:pt idx="8">
                  <c:v>3.9. использование новых приемов и способов обучения и взаимодействия с обучающимися</c:v>
                </c:pt>
                <c:pt idx="9">
                  <c:v> 3.10. использование в преподавании ИКТ, повышение цифровой грамотности</c:v>
                </c:pt>
                <c:pt idx="10">
                  <c:v>3.11. управление поведением учащихся</c:v>
                </c:pt>
                <c:pt idx="11">
                  <c:v> 3.12. управление школой</c:v>
                </c:pt>
                <c:pt idx="12">
                  <c:v>3.13. подходы к индивидуализации обучения</c:v>
                </c:pt>
                <c:pt idx="13">
                  <c:v>3.14. обучение детей со специальными образовательными нуждами</c:v>
                </c:pt>
                <c:pt idx="14">
                  <c:v> 3.15. обучение детей мигрантов или детей,  плохо владеющих русским языком</c:v>
                </c:pt>
                <c:pt idx="15">
                  <c:v> 3.16. исследовательская и проектная деятельность</c:v>
                </c:pt>
              </c:strCache>
            </c:strRef>
          </c:cat>
          <c:val>
            <c:numRef>
              <c:f>'6гр'!$AL$30:$BA$30</c:f>
              <c:numCache>
                <c:formatCode>General</c:formatCode>
                <c:ptCount val="16"/>
                <c:pt idx="0">
                  <c:v>14</c:v>
                </c:pt>
                <c:pt idx="1">
                  <c:v>15</c:v>
                </c:pt>
                <c:pt idx="2">
                  <c:v>15</c:v>
                </c:pt>
                <c:pt idx="3">
                  <c:v>16</c:v>
                </c:pt>
                <c:pt idx="4">
                  <c:v>17</c:v>
                </c:pt>
                <c:pt idx="5">
                  <c:v>12</c:v>
                </c:pt>
                <c:pt idx="6">
                  <c:v>18</c:v>
                </c:pt>
                <c:pt idx="7">
                  <c:v>16</c:v>
                </c:pt>
                <c:pt idx="8">
                  <c:v>17</c:v>
                </c:pt>
                <c:pt idx="9">
                  <c:v>13</c:v>
                </c:pt>
                <c:pt idx="10">
                  <c:v>12</c:v>
                </c:pt>
                <c:pt idx="11">
                  <c:v>10</c:v>
                </c:pt>
                <c:pt idx="12">
                  <c:v>17</c:v>
                </c:pt>
                <c:pt idx="13">
                  <c:v>14</c:v>
                </c:pt>
                <c:pt idx="14">
                  <c:v>9</c:v>
                </c:pt>
                <c:pt idx="15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A3E-4C6B-A853-E3DEC31C5B21}"/>
            </c:ext>
          </c:extLst>
        </c:ser>
        <c:ser>
          <c:idx val="1"/>
          <c:order val="1"/>
          <c:tx>
            <c:strRef>
              <c:f>'6гр'!$AL$35</c:f>
              <c:strCache>
                <c:ptCount val="1"/>
                <c:pt idx="0">
                  <c:v>не нуждаюсь в настоящее время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'6гр'!$AL$1:$BA$1</c:f>
              <c:strCache>
                <c:ptCount val="16"/>
                <c:pt idx="0">
                  <c:v> 3.1. знание и понимание преподаваемой предметной области</c:v>
                </c:pt>
                <c:pt idx="1">
                  <c:v>3.2. знание теории и методики обучения предмету</c:v>
                </c:pt>
                <c:pt idx="2">
                  <c:v>3.3. знание планируемых результатов обучения</c:v>
                </c:pt>
                <c:pt idx="3">
                  <c:v>3.4. практики достижения планируемых результатов по предмету</c:v>
                </c:pt>
                <c:pt idx="4">
                  <c:v>3.5. практики оценки достижений учащихся по предмету</c:v>
                </c:pt>
                <c:pt idx="5">
                  <c:v>3.6. анализ и интерпретация результатов диагностики и мониторинга</c:v>
                </c:pt>
                <c:pt idx="6">
                  <c:v>3.7. практики развития функциональной (естественнонаучной) грамотности обучающихся</c:v>
                </c:pt>
                <c:pt idx="7">
                  <c:v>3.8. практики развития функциональной (читательской)  грамотности</c:v>
                </c:pt>
                <c:pt idx="8">
                  <c:v>3.9. использование новых приемов и способов обучения и взаимодействия с обучающимися</c:v>
                </c:pt>
                <c:pt idx="9">
                  <c:v> 3.10. использование в преподавании ИКТ, повышение цифровой грамотности</c:v>
                </c:pt>
                <c:pt idx="10">
                  <c:v>3.11. управление поведением учащихся</c:v>
                </c:pt>
                <c:pt idx="11">
                  <c:v> 3.12. управление школой</c:v>
                </c:pt>
                <c:pt idx="12">
                  <c:v>3.13. подходы к индивидуализации обучения</c:v>
                </c:pt>
                <c:pt idx="13">
                  <c:v>3.14. обучение детей со специальными образовательными нуждами</c:v>
                </c:pt>
                <c:pt idx="14">
                  <c:v> 3.15. обучение детей мигрантов или детей,  плохо владеющих русским языком</c:v>
                </c:pt>
                <c:pt idx="15">
                  <c:v> 3.16. исследовательская и проектная деятельность</c:v>
                </c:pt>
              </c:strCache>
            </c:strRef>
          </c:cat>
          <c:val>
            <c:numRef>
              <c:f>'6гр'!$AL$31:$BA$31</c:f>
              <c:numCache>
                <c:formatCode>General</c:formatCode>
                <c:ptCount val="16"/>
                <c:pt idx="0">
                  <c:v>7</c:v>
                </c:pt>
                <c:pt idx="1">
                  <c:v>5</c:v>
                </c:pt>
                <c:pt idx="2">
                  <c:v>5</c:v>
                </c:pt>
                <c:pt idx="3">
                  <c:v>2</c:v>
                </c:pt>
                <c:pt idx="4">
                  <c:v>3</c:v>
                </c:pt>
                <c:pt idx="5">
                  <c:v>5</c:v>
                </c:pt>
                <c:pt idx="6">
                  <c:v>5</c:v>
                </c:pt>
                <c:pt idx="7">
                  <c:v>6</c:v>
                </c:pt>
                <c:pt idx="8">
                  <c:v>4</c:v>
                </c:pt>
                <c:pt idx="9">
                  <c:v>4</c:v>
                </c:pt>
                <c:pt idx="10">
                  <c:v>9</c:v>
                </c:pt>
                <c:pt idx="11">
                  <c:v>10</c:v>
                </c:pt>
                <c:pt idx="12">
                  <c:v>6</c:v>
                </c:pt>
                <c:pt idx="13">
                  <c:v>4</c:v>
                </c:pt>
                <c:pt idx="14">
                  <c:v>11</c:v>
                </c:pt>
                <c:pt idx="15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A3E-4C6B-A853-E3DEC31C5B21}"/>
            </c:ext>
          </c:extLst>
        </c:ser>
        <c:ser>
          <c:idx val="2"/>
          <c:order val="2"/>
          <c:tx>
            <c:strRef>
              <c:f>'6гр'!$AL$36</c:f>
              <c:strCache>
                <c:ptCount val="1"/>
                <c:pt idx="0">
                  <c:v>нуждаюсь в низкой степени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'6гр'!$AL$1:$BA$1</c:f>
              <c:strCache>
                <c:ptCount val="16"/>
                <c:pt idx="0">
                  <c:v> 3.1. знание и понимание преподаваемой предметной области</c:v>
                </c:pt>
                <c:pt idx="1">
                  <c:v>3.2. знание теории и методики обучения предмету</c:v>
                </c:pt>
                <c:pt idx="2">
                  <c:v>3.3. знание планируемых результатов обучения</c:v>
                </c:pt>
                <c:pt idx="3">
                  <c:v>3.4. практики достижения планируемых результатов по предмету</c:v>
                </c:pt>
                <c:pt idx="4">
                  <c:v>3.5. практики оценки достижений учащихся по предмету</c:v>
                </c:pt>
                <c:pt idx="5">
                  <c:v>3.6. анализ и интерпретация результатов диагностики и мониторинга</c:v>
                </c:pt>
                <c:pt idx="6">
                  <c:v>3.7. практики развития функциональной (естественнонаучной) грамотности обучающихся</c:v>
                </c:pt>
                <c:pt idx="7">
                  <c:v>3.8. практики развития функциональной (читательской)  грамотности</c:v>
                </c:pt>
                <c:pt idx="8">
                  <c:v>3.9. использование новых приемов и способов обучения и взаимодействия с обучающимися</c:v>
                </c:pt>
                <c:pt idx="9">
                  <c:v> 3.10. использование в преподавании ИКТ, повышение цифровой грамотности</c:v>
                </c:pt>
                <c:pt idx="10">
                  <c:v>3.11. управление поведением учащихся</c:v>
                </c:pt>
                <c:pt idx="11">
                  <c:v> 3.12. управление школой</c:v>
                </c:pt>
                <c:pt idx="12">
                  <c:v>3.13. подходы к индивидуализации обучения</c:v>
                </c:pt>
                <c:pt idx="13">
                  <c:v>3.14. обучение детей со специальными образовательными нуждами</c:v>
                </c:pt>
                <c:pt idx="14">
                  <c:v> 3.15. обучение детей мигрантов или детей,  плохо владеющих русским языком</c:v>
                </c:pt>
                <c:pt idx="15">
                  <c:v> 3.16. исследовательская и проектная деятельность</c:v>
                </c:pt>
              </c:strCache>
            </c:strRef>
          </c:cat>
          <c:val>
            <c:numRef>
              <c:f>'6гр'!$AL$32:$BA$32</c:f>
              <c:numCache>
                <c:formatCode>General</c:formatCode>
                <c:ptCount val="16"/>
                <c:pt idx="0">
                  <c:v>7</c:v>
                </c:pt>
                <c:pt idx="1">
                  <c:v>8</c:v>
                </c:pt>
                <c:pt idx="2">
                  <c:v>8</c:v>
                </c:pt>
                <c:pt idx="3">
                  <c:v>8</c:v>
                </c:pt>
                <c:pt idx="4">
                  <c:v>6</c:v>
                </c:pt>
                <c:pt idx="5">
                  <c:v>8</c:v>
                </c:pt>
                <c:pt idx="6">
                  <c:v>4</c:v>
                </c:pt>
                <c:pt idx="7">
                  <c:v>5</c:v>
                </c:pt>
                <c:pt idx="8">
                  <c:v>4</c:v>
                </c:pt>
                <c:pt idx="9">
                  <c:v>10</c:v>
                </c:pt>
                <c:pt idx="10">
                  <c:v>7</c:v>
                </c:pt>
                <c:pt idx="11">
                  <c:v>8</c:v>
                </c:pt>
                <c:pt idx="12">
                  <c:v>5</c:v>
                </c:pt>
                <c:pt idx="13">
                  <c:v>6</c:v>
                </c:pt>
                <c:pt idx="14">
                  <c:v>5</c:v>
                </c:pt>
                <c:pt idx="15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A3E-4C6B-A853-E3DEC31C5B21}"/>
            </c:ext>
          </c:extLst>
        </c:ser>
        <c:ser>
          <c:idx val="3"/>
          <c:order val="3"/>
          <c:tx>
            <c:strRef>
              <c:f>'6гр'!$AL$37</c:f>
              <c:strCache>
                <c:ptCount val="1"/>
                <c:pt idx="0">
                  <c:v>нуждаюсь в высокой степени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'6гр'!$AL$1:$BA$1</c:f>
              <c:strCache>
                <c:ptCount val="16"/>
                <c:pt idx="0">
                  <c:v> 3.1. знание и понимание преподаваемой предметной области</c:v>
                </c:pt>
                <c:pt idx="1">
                  <c:v>3.2. знание теории и методики обучения предмету</c:v>
                </c:pt>
                <c:pt idx="2">
                  <c:v>3.3. знание планируемых результатов обучения</c:v>
                </c:pt>
                <c:pt idx="3">
                  <c:v>3.4. практики достижения планируемых результатов по предмету</c:v>
                </c:pt>
                <c:pt idx="4">
                  <c:v>3.5. практики оценки достижений учащихся по предмету</c:v>
                </c:pt>
                <c:pt idx="5">
                  <c:v>3.6. анализ и интерпретация результатов диагностики и мониторинга</c:v>
                </c:pt>
                <c:pt idx="6">
                  <c:v>3.7. практики развития функциональной (естественнонаучной) грамотности обучающихся</c:v>
                </c:pt>
                <c:pt idx="7">
                  <c:v>3.8. практики развития функциональной (читательской)  грамотности</c:v>
                </c:pt>
                <c:pt idx="8">
                  <c:v>3.9. использование новых приемов и способов обучения и взаимодействия с обучающимися</c:v>
                </c:pt>
                <c:pt idx="9">
                  <c:v> 3.10. использование в преподавании ИКТ, повышение цифровой грамотности</c:v>
                </c:pt>
                <c:pt idx="10">
                  <c:v>3.11. управление поведением учащихся</c:v>
                </c:pt>
                <c:pt idx="11">
                  <c:v> 3.12. управление школой</c:v>
                </c:pt>
                <c:pt idx="12">
                  <c:v>3.13. подходы к индивидуализации обучения</c:v>
                </c:pt>
                <c:pt idx="13">
                  <c:v>3.14. обучение детей со специальными образовательными нуждами</c:v>
                </c:pt>
                <c:pt idx="14">
                  <c:v> 3.15. обучение детей мигрантов или детей,  плохо владеющих русским языком</c:v>
                </c:pt>
                <c:pt idx="15">
                  <c:v> 3.16. исследовательская и проектная деятельность</c:v>
                </c:pt>
              </c:strCache>
            </c:strRef>
          </c:cat>
          <c:val>
            <c:numRef>
              <c:f>'6гр'!$AL$33:$BA$33</c:f>
              <c:numCache>
                <c:formatCode>General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</c:v>
                </c:pt>
                <c:pt idx="4">
                  <c:v>2</c:v>
                </c:pt>
                <c:pt idx="5">
                  <c:v>3</c:v>
                </c:pt>
                <c:pt idx="6">
                  <c:v>1</c:v>
                </c:pt>
                <c:pt idx="7">
                  <c:v>1</c:v>
                </c:pt>
                <c:pt idx="8">
                  <c:v>3</c:v>
                </c:pt>
                <c:pt idx="9">
                  <c:v>1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4</c:v>
                </c:pt>
                <c:pt idx="14">
                  <c:v>3</c:v>
                </c:pt>
                <c:pt idx="15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A3E-4C6B-A853-E3DEC31C5B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3757952"/>
        <c:axId val="153759744"/>
      </c:barChart>
      <c:catAx>
        <c:axId val="1537579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3759744"/>
        <c:crosses val="autoZero"/>
        <c:auto val="1"/>
        <c:lblAlgn val="ctr"/>
        <c:lblOffset val="100"/>
        <c:noMultiLvlLbl val="0"/>
      </c:catAx>
      <c:valAx>
        <c:axId val="1537597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3757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5323334973753284"/>
          <c:y val="0.10978958798375604"/>
          <c:w val="0.14051665026246721"/>
          <c:h val="0.6653383266546540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186884842519687"/>
          <c:y val="2.3481833095769573E-2"/>
          <c:w val="0.47549991797900265"/>
          <c:h val="0.9269965441196245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'6гр'!$BB$35</c:f>
              <c:strCache>
                <c:ptCount val="1"/>
                <c:pt idx="0">
                  <c:v>необходимы умения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'6гр'!$BB$1:$BL$1</c:f>
              <c:strCache>
                <c:ptCount val="11"/>
                <c:pt idx="0">
                  <c:v> 4.1. повышение уровня учебной мотивации обучающегося</c:v>
                </c:pt>
                <c:pt idx="1">
                  <c:v> 4.2. повышение уровня предметных результатов обучающихся</c:v>
                </c:pt>
                <c:pt idx="2">
                  <c:v> 4.3. повышение уровня метапредметных результатов обучающихся</c:v>
                </c:pt>
                <c:pt idx="3">
                  <c:v> 4.4. развитие познавательных процессов, интеллектуальных возможностей обучающихся</c:v>
                </c:pt>
                <c:pt idx="4">
                  <c:v> 4.5. формирование навыков саморегуляции и самообладания у обучающихся, управление эмоциональным состоянием обучающихся</c:v>
                </c:pt>
                <c:pt idx="5">
                  <c:v> 4.6. предотвращение и разрешение конфликтов между обучающимися</c:v>
                </c:pt>
                <c:pt idx="6">
                  <c:v> 4.7. учет возрастных психологических особенностей в учебном процессе</c:v>
                </c:pt>
                <c:pt idx="7">
                  <c:v> 4.8. диагностика причин нарушений поведения и трудностей в обучении</c:v>
                </c:pt>
                <c:pt idx="8">
                  <c:v> 4.9. обучение детей со специальными образовательными нуждами</c:v>
                </c:pt>
                <c:pt idx="9">
                  <c:v>4.10. проектирование ИОМ, ИОТ, программы,  уч. плана в соотв. с потребностями и возможностями обуч-ся</c:v>
                </c:pt>
                <c:pt idx="10">
                  <c:v> 4.11. организация исследовательской и проектной деятельности  учащихся в цифровом формате</c:v>
                </c:pt>
              </c:strCache>
            </c:strRef>
          </c:cat>
          <c:val>
            <c:numRef>
              <c:f>'6гр'!$BB$30:$BL$30</c:f>
              <c:numCache>
                <c:formatCode>General</c:formatCode>
                <c:ptCount val="11"/>
                <c:pt idx="0">
                  <c:v>12</c:v>
                </c:pt>
                <c:pt idx="1">
                  <c:v>15</c:v>
                </c:pt>
                <c:pt idx="2">
                  <c:v>15</c:v>
                </c:pt>
                <c:pt idx="3">
                  <c:v>16</c:v>
                </c:pt>
                <c:pt idx="4">
                  <c:v>14</c:v>
                </c:pt>
                <c:pt idx="5">
                  <c:v>14</c:v>
                </c:pt>
                <c:pt idx="6">
                  <c:v>11</c:v>
                </c:pt>
                <c:pt idx="7">
                  <c:v>10</c:v>
                </c:pt>
                <c:pt idx="8">
                  <c:v>11</c:v>
                </c:pt>
                <c:pt idx="9">
                  <c:v>13</c:v>
                </c:pt>
                <c:pt idx="10">
                  <c:v>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25B-4269-A033-7C3BC1C19C36}"/>
            </c:ext>
          </c:extLst>
        </c:ser>
        <c:ser>
          <c:idx val="1"/>
          <c:order val="1"/>
          <c:tx>
            <c:strRef>
              <c:f>'6гр'!$BB$36</c:f>
              <c:strCache>
                <c:ptCount val="1"/>
                <c:pt idx="0">
                  <c:v>необходимы знания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'6гр'!$BB$1:$BL$1</c:f>
              <c:strCache>
                <c:ptCount val="11"/>
                <c:pt idx="0">
                  <c:v> 4.1. повышение уровня учебной мотивации обучающегося</c:v>
                </c:pt>
                <c:pt idx="1">
                  <c:v> 4.2. повышение уровня предметных результатов обучающихся</c:v>
                </c:pt>
                <c:pt idx="2">
                  <c:v> 4.3. повышение уровня метапредметных результатов обучающихся</c:v>
                </c:pt>
                <c:pt idx="3">
                  <c:v> 4.4. развитие познавательных процессов, интеллектуальных возможностей обучающихся</c:v>
                </c:pt>
                <c:pt idx="4">
                  <c:v> 4.5. формирование навыков саморегуляции и самообладания у обучающихся, управление эмоциональным состоянием обучающихся</c:v>
                </c:pt>
                <c:pt idx="5">
                  <c:v> 4.6. предотвращение и разрешение конфликтов между обучающимися</c:v>
                </c:pt>
                <c:pt idx="6">
                  <c:v> 4.7. учет возрастных психологических особенностей в учебном процессе</c:v>
                </c:pt>
                <c:pt idx="7">
                  <c:v> 4.8. диагностика причин нарушений поведения и трудностей в обучении</c:v>
                </c:pt>
                <c:pt idx="8">
                  <c:v> 4.9. обучение детей со специальными образовательными нуждами</c:v>
                </c:pt>
                <c:pt idx="9">
                  <c:v>4.10. проектирование ИОМ, ИОТ, программы,  уч. плана в соотв. с потребностями и возможностями обуч-ся</c:v>
                </c:pt>
                <c:pt idx="10">
                  <c:v> 4.11. организация исследовательской и проектной деятельности  учащихся в цифровом формате</c:v>
                </c:pt>
              </c:strCache>
            </c:strRef>
          </c:cat>
          <c:val>
            <c:numRef>
              <c:f>'6гр'!$BB$31:$BL$31</c:f>
              <c:numCache>
                <c:formatCode>General</c:formatCode>
                <c:ptCount val="11"/>
                <c:pt idx="0">
                  <c:v>4</c:v>
                </c:pt>
                <c:pt idx="1">
                  <c:v>4</c:v>
                </c:pt>
                <c:pt idx="2">
                  <c:v>5</c:v>
                </c:pt>
                <c:pt idx="3">
                  <c:v>4</c:v>
                </c:pt>
                <c:pt idx="4">
                  <c:v>5</c:v>
                </c:pt>
                <c:pt idx="5">
                  <c:v>2</c:v>
                </c:pt>
                <c:pt idx="6">
                  <c:v>4</c:v>
                </c:pt>
                <c:pt idx="7">
                  <c:v>6</c:v>
                </c:pt>
                <c:pt idx="8">
                  <c:v>5</c:v>
                </c:pt>
                <c:pt idx="9">
                  <c:v>3</c:v>
                </c:pt>
                <c:pt idx="10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25B-4269-A033-7C3BC1C19C36}"/>
            </c:ext>
          </c:extLst>
        </c:ser>
        <c:ser>
          <c:idx val="2"/>
          <c:order val="2"/>
          <c:tx>
            <c:strRef>
              <c:f>'6гр'!$BB$37</c:f>
              <c:strCache>
                <c:ptCount val="1"/>
                <c:pt idx="0">
                  <c:v>нет необходимости, успешно решаю эту задачу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'6гр'!$BB$1:$BL$1</c:f>
              <c:strCache>
                <c:ptCount val="11"/>
                <c:pt idx="0">
                  <c:v> 4.1. повышение уровня учебной мотивации обучающегося</c:v>
                </c:pt>
                <c:pt idx="1">
                  <c:v> 4.2. повышение уровня предметных результатов обучающихся</c:v>
                </c:pt>
                <c:pt idx="2">
                  <c:v> 4.3. повышение уровня метапредметных результатов обучающихся</c:v>
                </c:pt>
                <c:pt idx="3">
                  <c:v> 4.4. развитие познавательных процессов, интеллектуальных возможностей обучающихся</c:v>
                </c:pt>
                <c:pt idx="4">
                  <c:v> 4.5. формирование навыков саморегуляции и самообладания у обучающихся, управление эмоциональным состоянием обучающихся</c:v>
                </c:pt>
                <c:pt idx="5">
                  <c:v> 4.6. предотвращение и разрешение конфликтов между обучающимися</c:v>
                </c:pt>
                <c:pt idx="6">
                  <c:v> 4.7. учет возрастных психологических особенностей в учебном процессе</c:v>
                </c:pt>
                <c:pt idx="7">
                  <c:v> 4.8. диагностика причин нарушений поведения и трудностей в обучении</c:v>
                </c:pt>
                <c:pt idx="8">
                  <c:v> 4.9. обучение детей со специальными образовательными нуждами</c:v>
                </c:pt>
                <c:pt idx="9">
                  <c:v>4.10. проектирование ИОМ, ИОТ, программы,  уч. плана в соотв. с потребностями и возможностями обуч-ся</c:v>
                </c:pt>
                <c:pt idx="10">
                  <c:v> 4.11. организация исследовательской и проектной деятельности  учащихся в цифровом формате</c:v>
                </c:pt>
              </c:strCache>
            </c:strRef>
          </c:cat>
          <c:val>
            <c:numRef>
              <c:f>'6гр'!$BB$32:$BL$32</c:f>
              <c:numCache>
                <c:formatCode>General</c:formatCode>
                <c:ptCount val="11"/>
                <c:pt idx="0">
                  <c:v>7</c:v>
                </c:pt>
                <c:pt idx="1">
                  <c:v>6</c:v>
                </c:pt>
                <c:pt idx="2">
                  <c:v>5</c:v>
                </c:pt>
                <c:pt idx="3">
                  <c:v>6</c:v>
                </c:pt>
                <c:pt idx="4">
                  <c:v>6</c:v>
                </c:pt>
                <c:pt idx="5">
                  <c:v>10</c:v>
                </c:pt>
                <c:pt idx="6">
                  <c:v>11</c:v>
                </c:pt>
                <c:pt idx="7">
                  <c:v>8</c:v>
                </c:pt>
                <c:pt idx="8">
                  <c:v>7</c:v>
                </c:pt>
                <c:pt idx="9">
                  <c:v>7</c:v>
                </c:pt>
                <c:pt idx="10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25B-4269-A033-7C3BC1C19C36}"/>
            </c:ext>
          </c:extLst>
        </c:ser>
        <c:ser>
          <c:idx val="3"/>
          <c:order val="3"/>
          <c:tx>
            <c:strRef>
              <c:f>'6гр'!$BB$38</c:f>
              <c:strCache>
                <c:ptCount val="1"/>
                <c:pt idx="0">
                  <c:v>большая необходимость в знаниях и умениях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'6гр'!$BB$1:$BL$1</c:f>
              <c:strCache>
                <c:ptCount val="11"/>
                <c:pt idx="0">
                  <c:v> 4.1. повышение уровня учебной мотивации обучающегося</c:v>
                </c:pt>
                <c:pt idx="1">
                  <c:v> 4.2. повышение уровня предметных результатов обучающихся</c:v>
                </c:pt>
                <c:pt idx="2">
                  <c:v> 4.3. повышение уровня метапредметных результатов обучающихся</c:v>
                </c:pt>
                <c:pt idx="3">
                  <c:v> 4.4. развитие познавательных процессов, интеллектуальных возможностей обучающихся</c:v>
                </c:pt>
                <c:pt idx="4">
                  <c:v> 4.5. формирование навыков саморегуляции и самообладания у обучающихся, управление эмоциональным состоянием обучающихся</c:v>
                </c:pt>
                <c:pt idx="5">
                  <c:v> 4.6. предотвращение и разрешение конфликтов между обучающимися</c:v>
                </c:pt>
                <c:pt idx="6">
                  <c:v> 4.7. учет возрастных психологических особенностей в учебном процессе</c:v>
                </c:pt>
                <c:pt idx="7">
                  <c:v> 4.8. диагностика причин нарушений поведения и трудностей в обучении</c:v>
                </c:pt>
                <c:pt idx="8">
                  <c:v> 4.9. обучение детей со специальными образовательными нуждами</c:v>
                </c:pt>
                <c:pt idx="9">
                  <c:v>4.10. проектирование ИОМ, ИОТ, программы,  уч. плана в соотв. с потребностями и возможностями обуч-ся</c:v>
                </c:pt>
                <c:pt idx="10">
                  <c:v> 4.11. организация исследовательской и проектной деятельности  учащихся в цифровом формате</c:v>
                </c:pt>
              </c:strCache>
            </c:strRef>
          </c:cat>
          <c:val>
            <c:numRef>
              <c:f>'6гр'!$BB$33:$BL$33</c:f>
              <c:numCache>
                <c:formatCode>General</c:formatCode>
                <c:ptCount val="11"/>
                <c:pt idx="0">
                  <c:v>5</c:v>
                </c:pt>
                <c:pt idx="1">
                  <c:v>3</c:v>
                </c:pt>
                <c:pt idx="2">
                  <c:v>3</c:v>
                </c:pt>
                <c:pt idx="3">
                  <c:v>2</c:v>
                </c:pt>
                <c:pt idx="4">
                  <c:v>3</c:v>
                </c:pt>
                <c:pt idx="5">
                  <c:v>2</c:v>
                </c:pt>
                <c:pt idx="6">
                  <c:v>2</c:v>
                </c:pt>
                <c:pt idx="7">
                  <c:v>4</c:v>
                </c:pt>
                <c:pt idx="8">
                  <c:v>5</c:v>
                </c:pt>
                <c:pt idx="9">
                  <c:v>5</c:v>
                </c:pt>
                <c:pt idx="10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25B-4269-A033-7C3BC1C19C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6910336"/>
        <c:axId val="156911872"/>
      </c:barChart>
      <c:catAx>
        <c:axId val="1569103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6911872"/>
        <c:crosses val="autoZero"/>
        <c:auto val="1"/>
        <c:lblAlgn val="ctr"/>
        <c:lblOffset val="100"/>
        <c:noMultiLvlLbl val="0"/>
      </c:catAx>
      <c:valAx>
        <c:axId val="1569118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6910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1316043307086616"/>
          <c:y val="0.26552759325498215"/>
          <c:w val="0.18058956692913383"/>
          <c:h val="0.5948928273673452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'6гр'!$BM$35</c:f>
              <c:strCache>
                <c:ptCount val="1"/>
                <c:pt idx="0">
                  <c:v>Ответ выбран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'6гр'!$BM$1:$BU$1</c:f>
              <c:strCache>
                <c:ptCount val="9"/>
                <c:pt idx="0">
                  <c:v> Низкая мотивацию к обучению</c:v>
                </c:pt>
                <c:pt idx="1">
                  <c:v> Недостаточное количество часов по предмету</c:v>
                </c:pt>
                <c:pt idx="2">
                  <c:v>Слабая математическая подготовка обучающихся</c:v>
                </c:pt>
                <c:pt idx="3">
                  <c:v>Недостаточная самоорганизация обучающихся</c:v>
                </c:pt>
                <c:pt idx="4">
                  <c:v> Отсутствие возможности реализации индивидуального подхода</c:v>
                </c:pt>
                <c:pt idx="5">
                  <c:v> Недостаточная материально-техническая оснащенность учреждения</c:v>
                </c:pt>
                <c:pt idx="6">
                  <c:v>Высокая сложность диагностических материалов</c:v>
                </c:pt>
                <c:pt idx="7">
                  <c:v>Высокая вариативность заданий второй части (ОГЭ, ЕГЭ по предмету)</c:v>
                </c:pt>
                <c:pt idx="8">
                  <c:v> Отсутствие адекватных учебников, учебных пособий</c:v>
                </c:pt>
              </c:strCache>
            </c:strRef>
          </c:cat>
          <c:val>
            <c:numRef>
              <c:f>'6гр'!$BM$30:$BU$30</c:f>
              <c:numCache>
                <c:formatCode>General</c:formatCode>
                <c:ptCount val="9"/>
                <c:pt idx="0">
                  <c:v>25</c:v>
                </c:pt>
                <c:pt idx="1">
                  <c:v>3</c:v>
                </c:pt>
                <c:pt idx="2">
                  <c:v>6</c:v>
                </c:pt>
                <c:pt idx="3">
                  <c:v>24</c:v>
                </c:pt>
                <c:pt idx="4">
                  <c:v>11</c:v>
                </c:pt>
                <c:pt idx="5">
                  <c:v>5</c:v>
                </c:pt>
                <c:pt idx="6">
                  <c:v>4</c:v>
                </c:pt>
                <c:pt idx="7">
                  <c:v>7</c:v>
                </c:pt>
                <c:pt idx="8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39B-4970-9E41-D729533D0401}"/>
            </c:ext>
          </c:extLst>
        </c:ser>
        <c:ser>
          <c:idx val="1"/>
          <c:order val="1"/>
          <c:tx>
            <c:strRef>
              <c:f>'6гр'!$BM$36</c:f>
              <c:strCache>
                <c:ptCount val="1"/>
                <c:pt idx="0">
                  <c:v>Ответ не выбран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'6гр'!$BM$1:$BU$1</c:f>
              <c:strCache>
                <c:ptCount val="9"/>
                <c:pt idx="0">
                  <c:v> Низкая мотивацию к обучению</c:v>
                </c:pt>
                <c:pt idx="1">
                  <c:v> Недостаточное количество часов по предмету</c:v>
                </c:pt>
                <c:pt idx="2">
                  <c:v>Слабая математическая подготовка обучающихся</c:v>
                </c:pt>
                <c:pt idx="3">
                  <c:v>Недостаточная самоорганизация обучающихся</c:v>
                </c:pt>
                <c:pt idx="4">
                  <c:v> Отсутствие возможности реализации индивидуального подхода</c:v>
                </c:pt>
                <c:pt idx="5">
                  <c:v> Недостаточная материально-техническая оснащенность учреждения</c:v>
                </c:pt>
                <c:pt idx="6">
                  <c:v>Высокая сложность диагностических материалов</c:v>
                </c:pt>
                <c:pt idx="7">
                  <c:v>Высокая вариативность заданий второй части (ОГЭ, ЕГЭ по предмету)</c:v>
                </c:pt>
                <c:pt idx="8">
                  <c:v> Отсутствие адекватных учебников, учебных пособий</c:v>
                </c:pt>
              </c:strCache>
            </c:strRef>
          </c:cat>
          <c:val>
            <c:numRef>
              <c:f>'6гр'!$BM$31:$BU$31</c:f>
              <c:numCache>
                <c:formatCode>General</c:formatCode>
                <c:ptCount val="9"/>
                <c:pt idx="0">
                  <c:v>3</c:v>
                </c:pt>
                <c:pt idx="1">
                  <c:v>25</c:v>
                </c:pt>
                <c:pt idx="2">
                  <c:v>22</c:v>
                </c:pt>
                <c:pt idx="3">
                  <c:v>4</c:v>
                </c:pt>
                <c:pt idx="4">
                  <c:v>17</c:v>
                </c:pt>
                <c:pt idx="5">
                  <c:v>23</c:v>
                </c:pt>
                <c:pt idx="6">
                  <c:v>24</c:v>
                </c:pt>
                <c:pt idx="7">
                  <c:v>21</c:v>
                </c:pt>
                <c:pt idx="8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39B-4970-9E41-D729533D04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6930432"/>
        <c:axId val="156931968"/>
      </c:barChart>
      <c:catAx>
        <c:axId val="1569304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6931968"/>
        <c:crosses val="autoZero"/>
        <c:auto val="1"/>
        <c:lblAlgn val="ctr"/>
        <c:lblOffset val="100"/>
        <c:noMultiLvlLbl val="0"/>
      </c:catAx>
      <c:valAx>
        <c:axId val="1569319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6930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566855314960628"/>
          <c:y val="7.6208717693569641E-2"/>
          <c:w val="0.40437314085739284"/>
          <c:h val="0.841674686497521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'6гр'!$BV$35</c:f>
              <c:strCache>
                <c:ptCount val="1"/>
                <c:pt idx="0">
                  <c:v>Ответ выбран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'6гр'!$BV$1:$BY$1</c:f>
              <c:strCache>
                <c:ptCount val="4"/>
                <c:pt idx="0">
                  <c:v>Теоретическое обсуждение наиболее трудных для понимания и объяснения процессов и явлений</c:v>
                </c:pt>
                <c:pt idx="1">
                  <c:v> Методику изучения отдельных тем курса предмета</c:v>
                </c:pt>
                <c:pt idx="2">
                  <c:v>Алгоритмы решения задач повышенной сложности по предмету</c:v>
                </c:pt>
                <c:pt idx="3">
                  <c:v> Методику обучения решению задач по предмету</c:v>
                </c:pt>
              </c:strCache>
            </c:strRef>
          </c:cat>
          <c:val>
            <c:numRef>
              <c:f>'6гр'!$BV$30:$BY$30</c:f>
              <c:numCache>
                <c:formatCode>General</c:formatCode>
                <c:ptCount val="4"/>
                <c:pt idx="0">
                  <c:v>16</c:v>
                </c:pt>
                <c:pt idx="1">
                  <c:v>8</c:v>
                </c:pt>
                <c:pt idx="2">
                  <c:v>13</c:v>
                </c:pt>
                <c:pt idx="3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03C-4AD8-97E6-6F474FB68909}"/>
            </c:ext>
          </c:extLst>
        </c:ser>
        <c:ser>
          <c:idx val="1"/>
          <c:order val="1"/>
          <c:tx>
            <c:strRef>
              <c:f>'6гр'!$BV$36</c:f>
              <c:strCache>
                <c:ptCount val="1"/>
                <c:pt idx="0">
                  <c:v>Ответ не выбран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'6гр'!$BV$1:$BY$1</c:f>
              <c:strCache>
                <c:ptCount val="4"/>
                <c:pt idx="0">
                  <c:v>Теоретическое обсуждение наиболее трудных для понимания и объяснения процессов и явлений</c:v>
                </c:pt>
                <c:pt idx="1">
                  <c:v> Методику изучения отдельных тем курса предмета</c:v>
                </c:pt>
                <c:pt idx="2">
                  <c:v>Алгоритмы решения задач повышенной сложности по предмету</c:v>
                </c:pt>
                <c:pt idx="3">
                  <c:v> Методику обучения решению задач по предмету</c:v>
                </c:pt>
              </c:strCache>
            </c:strRef>
          </c:cat>
          <c:val>
            <c:numRef>
              <c:f>'6гр'!$BV$31:$BY$31</c:f>
              <c:numCache>
                <c:formatCode>General</c:formatCode>
                <c:ptCount val="4"/>
                <c:pt idx="0">
                  <c:v>12</c:v>
                </c:pt>
                <c:pt idx="1">
                  <c:v>20</c:v>
                </c:pt>
                <c:pt idx="2">
                  <c:v>15</c:v>
                </c:pt>
                <c:pt idx="3">
                  <c:v>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03C-4AD8-97E6-6F474FB689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6959104"/>
        <c:axId val="156960640"/>
      </c:barChart>
      <c:catAx>
        <c:axId val="1569591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6960640"/>
        <c:crosses val="autoZero"/>
        <c:auto val="1"/>
        <c:lblAlgn val="ctr"/>
        <c:lblOffset val="100"/>
        <c:noMultiLvlLbl val="0"/>
      </c:catAx>
      <c:valAx>
        <c:axId val="1569606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6959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AB7-4A5D-BB04-1214A187DEE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AB7-4A5D-BB04-1214A187DEE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AB7-4A5D-BB04-1214A187DEE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'6гр'!$BZ$1:$CB$1</c:f>
              <c:strCache>
                <c:ptCount val="3"/>
                <c:pt idx="0">
                  <c:v>да</c:v>
                </c:pt>
                <c:pt idx="1">
                  <c:v> нет</c:v>
                </c:pt>
                <c:pt idx="2">
                  <c:v> не могу ответить</c:v>
                </c:pt>
              </c:strCache>
            </c:strRef>
          </c:cat>
          <c:val>
            <c:numRef>
              <c:f>'6гр'!$BZ$30:$CB$30</c:f>
              <c:numCache>
                <c:formatCode>General</c:formatCode>
                <c:ptCount val="3"/>
                <c:pt idx="0">
                  <c:v>27</c:v>
                </c:pt>
                <c:pt idx="1">
                  <c:v>0</c:v>
                </c:pt>
                <c:pt idx="2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9AB7-4A5D-BB04-1214A187DEE2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4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776-4B88-AA61-A76C3BDDC8D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776-4B88-AA61-A76C3BDDC8D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776-4B88-AA61-A76C3BDDC8D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'6гр'!$CC$1:$CE$1</c:f>
              <c:strCache>
                <c:ptCount val="3"/>
                <c:pt idx="0">
                  <c:v> да</c:v>
                </c:pt>
                <c:pt idx="1">
                  <c:v> нет</c:v>
                </c:pt>
                <c:pt idx="2">
                  <c:v> не могу ответить</c:v>
                </c:pt>
              </c:strCache>
            </c:strRef>
          </c:cat>
          <c:val>
            <c:numRef>
              <c:f>'6гр'!$CC$30:$CE$30</c:f>
              <c:numCache>
                <c:formatCode>General</c:formatCode>
                <c:ptCount val="3"/>
                <c:pt idx="0">
                  <c:v>27</c:v>
                </c:pt>
                <c:pt idx="1">
                  <c:v>0</c:v>
                </c:pt>
                <c:pt idx="2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2776-4B88-AA61-A76C3BDDC8D0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4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1FA-4237-B634-43C88494EAC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1FA-4237-B634-43C88494EAC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1FA-4237-B634-43C88494EAC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1FA-4237-B634-43C88494EAC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'6гр'!$CI$1:$CL$1</c:f>
              <c:strCache>
                <c:ptCount val="4"/>
                <c:pt idx="0">
                  <c:v> 1 раз в год</c:v>
                </c:pt>
                <c:pt idx="1">
                  <c:v> 1 раз в четверть</c:v>
                </c:pt>
                <c:pt idx="2">
                  <c:v>1 раз в полугодие</c:v>
                </c:pt>
                <c:pt idx="3">
                  <c:v> другое</c:v>
                </c:pt>
              </c:strCache>
            </c:strRef>
          </c:cat>
          <c:val>
            <c:numRef>
              <c:f>'6гр'!$CI$30:$CL$30</c:f>
              <c:numCache>
                <c:formatCode>General</c:formatCode>
                <c:ptCount val="4"/>
                <c:pt idx="0">
                  <c:v>2</c:v>
                </c:pt>
                <c:pt idx="1">
                  <c:v>12</c:v>
                </c:pt>
                <c:pt idx="2">
                  <c:v>14</c:v>
                </c:pt>
                <c:pt idx="3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D1FA-4237-B634-43C88494EAC2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4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D7D2A2-CF5F-4E2F-A2C7-75108D42F18C}" type="datetimeFigureOut">
              <a:rPr lang="ru-RU" smtClean="0"/>
              <a:pPr/>
              <a:t>27.08.2024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AF0915-2E87-4BCC-9E57-DAF740CD50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19C8F0-A855-425F-9B68-94EAD3EF2AB6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009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388F86E9-370D-4951-B364-1D15CA2F81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4293096"/>
            <a:ext cx="8534400" cy="187220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21" name="Заголовок 20"/>
          <p:cNvSpPr>
            <a:spLocks noGrp="1"/>
          </p:cNvSpPr>
          <p:nvPr>
            <p:ph type="title"/>
          </p:nvPr>
        </p:nvSpPr>
        <p:spPr>
          <a:xfrm>
            <a:off x="623392" y="2358007"/>
            <a:ext cx="10945216" cy="1744037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2" name="Дата 2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C5F37FA-8518-4AE6-B463-18B8F8B8392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 dirty="0"/>
          </a:p>
        </p:txBody>
      </p:sp>
    </p:spTree>
  </p:cSld>
  <p:clrMapOvr>
    <a:masterClrMapping/>
  </p:clrMapOvr>
  <p:transition spd="med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C0-4C83-4F55-B80D-765FCA0C860E}" type="datetimeFigureOut">
              <a:rPr lang="ru-RU" smtClean="0"/>
              <a:pPr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7FA-8518-4AE6-B463-18B8F8B83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C0-4C83-4F55-B80D-765FCA0C860E}" type="datetimeFigureOut">
              <a:rPr lang="ru-RU" smtClean="0"/>
              <a:pPr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7FA-8518-4AE6-B463-18B8F8B83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392" y="1052736"/>
            <a:ext cx="10945216" cy="1152128"/>
          </a:xfrm>
        </p:spPr>
        <p:txBody>
          <a:bodyPr>
            <a:noAutofit/>
          </a:bodyPr>
          <a:lstStyle>
            <a:lvl1pPr>
              <a:defRPr sz="4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2276872"/>
            <a:ext cx="10972800" cy="3849296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C0-4C83-4F55-B80D-765FCA0C860E}" type="datetimeFigureOut">
              <a:rPr lang="ru-RU" smtClean="0"/>
              <a:pPr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7FA-8518-4AE6-B463-18B8F8B83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4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20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C0-4C83-4F55-B80D-765FCA0C860E}" type="datetimeFigureOut">
              <a:rPr lang="ru-RU" smtClean="0"/>
              <a:pPr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7FA-8518-4AE6-B463-18B8F8B83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2204864"/>
            <a:ext cx="5384800" cy="3921305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2204864"/>
            <a:ext cx="5384800" cy="3921305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C0-4C83-4F55-B80D-765FCA0C860E}" type="datetimeFigureOut">
              <a:rPr lang="ru-RU" smtClean="0"/>
              <a:pPr/>
              <a:t>27.08.2024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7FA-8518-4AE6-B463-18B8F8B83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393" y="764707"/>
            <a:ext cx="11041227" cy="1070992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396" y="1916836"/>
            <a:ext cx="5386917" cy="56775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4" y="2564908"/>
            <a:ext cx="5386917" cy="3561259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022" y="1916836"/>
            <a:ext cx="5389033" cy="56775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77" y="2564908"/>
            <a:ext cx="5389033" cy="3561259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C0-4C83-4F55-B80D-765FCA0C860E}" type="datetimeFigureOut">
              <a:rPr lang="ru-RU" smtClean="0"/>
              <a:pPr/>
              <a:t>27.08.2024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7FA-8518-4AE6-B463-18B8F8B83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C0-4C83-4F55-B80D-765FCA0C860E}" type="datetimeFigureOut">
              <a:rPr lang="ru-RU" smtClean="0"/>
              <a:pPr/>
              <a:t>27.08.2024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7FA-8518-4AE6-B463-18B8F8B83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C0-4C83-4F55-B80D-765FCA0C860E}" type="datetimeFigureOut">
              <a:rPr lang="ru-RU" smtClean="0"/>
              <a:pPr/>
              <a:t>27.08.2024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7FA-8518-4AE6-B463-18B8F8B83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3447" y="1042813"/>
            <a:ext cx="10561173" cy="946027"/>
          </a:xfrm>
        </p:spPr>
        <p:txBody>
          <a:bodyPr anchor="b">
            <a:normAutofit/>
          </a:bodyPr>
          <a:lstStyle>
            <a:lvl1pPr algn="ctr">
              <a:defRPr sz="4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42" y="2060848"/>
            <a:ext cx="6815668" cy="4065319"/>
          </a:xfrm>
        </p:spPr>
        <p:txBody>
          <a:bodyPr/>
          <a:lstStyle>
            <a:lvl1pPr>
              <a:defRPr sz="3200">
                <a:solidFill>
                  <a:srgbClr val="4D485B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rgbClr val="4D485B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rgbClr val="4D485B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rgbClr val="4D485B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rgbClr val="4D485B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10" y="2060848"/>
            <a:ext cx="4011084" cy="4065321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C0-4C83-4F55-B80D-765FCA0C860E}" type="datetimeFigureOut">
              <a:rPr lang="ru-RU" smtClean="0"/>
              <a:pPr/>
              <a:t>27.08.2024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7FA-8518-4AE6-B463-18B8F8B83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4"/>
            <a:ext cx="7315200" cy="566739"/>
          </a:xfrm>
        </p:spPr>
        <p:txBody>
          <a:bodyPr anchor="b"/>
          <a:lstStyle>
            <a:lvl1pPr algn="l"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44"/>
            <a:ext cx="7315200" cy="804863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C0-4C83-4F55-B80D-765FCA0C860E}" type="datetimeFigureOut">
              <a:rPr lang="ru-RU" smtClean="0"/>
              <a:pPr/>
              <a:t>27.08.2024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7FA-8518-4AE6-B463-18B8F8B8392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6" descr="C:\Users\днс\Documents\PR\Семинар по медиаплану\Рисунок2.jpg"/>
          <p:cNvPicPr>
            <a:picLocks noChangeAspect="1" noChangeArrowheads="1"/>
          </p:cNvPicPr>
          <p:nvPr userDrawn="1"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 flipV="1">
            <a:off x="0" y="908721"/>
            <a:ext cx="12192000" cy="1008112"/>
          </a:xfrm>
          <a:prstGeom prst="rect">
            <a:avLst/>
          </a:prstGeom>
          <a:noFill/>
        </p:spPr>
      </p:pic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1052741"/>
            <a:ext cx="7315200" cy="36748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7BDAB1D4-9D11-4A0A-803F-BD2443E7A85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97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392" y="989856"/>
            <a:ext cx="109452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2276872"/>
            <a:ext cx="10972800" cy="38492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DE7C0-4C83-4F55-B80D-765FCA0C860E}" type="datetimeFigureOut">
              <a:rPr lang="ru-RU" smtClean="0"/>
              <a:pPr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F37FA-8518-4AE6-B463-18B8F8B8392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DEDEDD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4D485B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4D485B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4D485B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4D485B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4D485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9376" y="2304672"/>
            <a:ext cx="11383983" cy="863600"/>
          </a:xfrm>
        </p:spPr>
        <p:txBody>
          <a:bodyPr>
            <a:normAutofit fontScale="90000"/>
          </a:bodyPr>
          <a:lstStyle/>
          <a:p>
            <a:pPr algn="l"/>
            <a:r>
              <a:rPr lang="ru-RU" sz="4400" dirty="0">
                <a:solidFill>
                  <a:schemeClr val="bg1"/>
                </a:solidFill>
                <a:latin typeface="Golos Text DemiBold" panose="020B0703020202020204" pitchFamily="34" charset="-52"/>
                <a:cs typeface="Golos Text DemiBold" panose="020B0703020202020204" pitchFamily="34" charset="-52"/>
              </a:rPr>
              <a:t/>
            </a:r>
            <a:br>
              <a:rPr lang="ru-RU" sz="4400" dirty="0">
                <a:solidFill>
                  <a:schemeClr val="bg1"/>
                </a:solidFill>
                <a:latin typeface="Golos Text DemiBold" panose="020B0703020202020204" pitchFamily="34" charset="-52"/>
                <a:cs typeface="Golos Text DemiBold" panose="020B0703020202020204" pitchFamily="34" charset="-52"/>
              </a:rPr>
            </a:br>
            <a:r>
              <a:rPr lang="ru-RU" sz="4400" dirty="0">
                <a:solidFill>
                  <a:schemeClr val="bg1"/>
                </a:solidFill>
                <a:latin typeface="Golos Text DemiBold" panose="020B0703020202020204" pitchFamily="34" charset="-52"/>
                <a:cs typeface="Golos Text DemiBold" panose="020B0703020202020204" pitchFamily="34" charset="-52"/>
              </a:rPr>
              <a:t>Сетевая рабочая группа:</a:t>
            </a:r>
            <a:br>
              <a:rPr lang="ru-RU" sz="4400" dirty="0">
                <a:solidFill>
                  <a:schemeClr val="bg1"/>
                </a:solidFill>
                <a:latin typeface="Golos Text DemiBold" panose="020B0703020202020204" pitchFamily="34" charset="-52"/>
                <a:cs typeface="Golos Text DemiBold" panose="020B0703020202020204" pitchFamily="34" charset="-52"/>
              </a:rPr>
            </a:br>
            <a:r>
              <a:rPr lang="ru-RU" dirty="0" smtClean="0">
                <a:solidFill>
                  <a:schemeClr val="bg1"/>
                </a:solidFill>
                <a:latin typeface="Golos Text DemiBold" panose="020B0703020202020204" pitchFamily="34" charset="-52"/>
                <a:cs typeface="Golos Text DemiBold" panose="020B0703020202020204" pitchFamily="34" charset="-52"/>
              </a:rPr>
              <a:t>«</a:t>
            </a:r>
            <a:r>
              <a:rPr lang="ru-RU" dirty="0">
                <a:solidFill>
                  <a:schemeClr val="bg1"/>
                </a:solidFill>
                <a:latin typeface="Golos Text DemiBold" panose="020B0703020202020204" pitchFamily="34" charset="-52"/>
                <a:cs typeface="Golos Text DemiBold" panose="020B0703020202020204" pitchFamily="34" charset="-52"/>
              </a:rPr>
              <a:t>Организация проектно-исследовательской деятельности учащихся »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906526" y="3844881"/>
            <a:ext cx="4878106" cy="1115811"/>
          </a:xfrm>
        </p:spPr>
        <p:txBody>
          <a:bodyPr>
            <a:noAutofit/>
          </a:bodyPr>
          <a:lstStyle/>
          <a:p>
            <a:pPr algn="l">
              <a:lnSpc>
                <a:spcPct val="120000"/>
              </a:lnSpc>
            </a:pPr>
            <a:r>
              <a:rPr lang="ru-RU" sz="2000" dirty="0">
                <a:solidFill>
                  <a:schemeClr val="bg1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Научный консультант:</a:t>
            </a:r>
          </a:p>
          <a:p>
            <a:pPr algn="l">
              <a:lnSpc>
                <a:spcPct val="120000"/>
              </a:lnSpc>
            </a:pPr>
            <a:r>
              <a:rPr lang="ru-RU" sz="2000" dirty="0" err="1">
                <a:solidFill>
                  <a:schemeClr val="bg1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Краузе</a:t>
            </a:r>
            <a:r>
              <a:rPr lang="ru-RU" sz="2000" dirty="0">
                <a:solidFill>
                  <a:schemeClr val="bg1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 Александра Анатольевна,</a:t>
            </a:r>
            <a:br>
              <a:rPr lang="ru-RU" sz="2000" dirty="0">
                <a:solidFill>
                  <a:schemeClr val="bg1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</a:br>
            <a:r>
              <a:rPr lang="ru-RU" sz="2000" dirty="0">
                <a:solidFill>
                  <a:schemeClr val="bg1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ученая степень, ученое звание</a:t>
            </a:r>
            <a:br>
              <a:rPr lang="ru-RU" sz="2000" dirty="0">
                <a:solidFill>
                  <a:schemeClr val="bg1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</a:br>
            <a:endParaRPr lang="ru-RU" sz="2000" dirty="0">
              <a:solidFill>
                <a:schemeClr val="bg1"/>
              </a:solidFill>
              <a:latin typeface="Golos Text" panose="020B0503020202020204" pitchFamily="34" charset="-52"/>
              <a:cs typeface="Golos Text" panose="020B0503020202020204" pitchFamily="34" charset="-5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AEEAEE8-8C93-4812-8E62-596F93B05038}"/>
              </a:ext>
            </a:extLst>
          </p:cNvPr>
          <p:cNvSpPr txBox="1"/>
          <p:nvPr/>
        </p:nvSpPr>
        <p:spPr>
          <a:xfrm>
            <a:off x="3572759" y="464379"/>
            <a:ext cx="76168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Golos Text DemiBold" panose="020B0703020202020204" pitchFamily="34" charset="-52"/>
                <a:ea typeface="+mj-ea"/>
              </a:rPr>
              <a:t>Университетский округ ПГГПУ - 2024</a:t>
            </a:r>
          </a:p>
        </p:txBody>
      </p:sp>
    </p:spTree>
    <p:extLst>
      <p:ext uri="{BB962C8B-B14F-4D97-AF65-F5344CB8AC3E}">
        <p14:creationId xmlns:p14="http://schemas.microsoft.com/office/powerpoint/2010/main" val="1626764078"/>
      </p:ext>
    </p:extLst>
  </p:cSld>
  <p:clrMapOvr>
    <a:masterClrMapping/>
  </p:clrMapOvr>
  <p:transition spd="med"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8480" y="214290"/>
            <a:ext cx="89535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8. Знакомы ли Вы с положением о формах, порядке, периодичности текущего контроля и промежуточной аттестации в Вашей школе? (В среднем по группе )</a:t>
            </a:r>
          </a:p>
          <a:p>
            <a:endParaRPr lang="ru-RU" b="1" dirty="0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4924355"/>
              </p:ext>
            </p:extLst>
          </p:nvPr>
        </p:nvGraphicFramePr>
        <p:xfrm>
          <a:off x="0" y="836712"/>
          <a:ext cx="12192000" cy="602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66646" y="1214422"/>
            <a:ext cx="1181104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Качество знаний,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обученность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по предмету.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Оценка уровня достижения предметных результатов,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метапредметных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результатов;оценка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уровня профессионального мастерства учителя; результаты олимпиад и конкурсов, ГИА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метапредметные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динамика развития ребенка, смысловое чтение, вычислительные навыки, сдача нормативов, степень адаптации, успеваемость, качество, предметные,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метапредметные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личностные результаты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ВПР. контр работы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Текущая успеваемость, входная диагностика, промежуточная аттестация, итоговые оценки за четверть, итоговые годовые оценки, контрольные работы.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Текущая успеваемость, промежуточная успеваемость по итогам года, результат внешнего мониторинга, входная диагностика.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успеваемость, качество  успеваемости  по предмету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личностные,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метапредметные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предметные результаты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Итоги четверти, итоги года, ВПР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Успеваемость, качество обучения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24166" y="428604"/>
            <a:ext cx="5812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9.1. Виды контроля в 1-4 классах: (В среднем по группе)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24166" y="428604"/>
            <a:ext cx="5929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9.2. Виды контроля в 5-9 классах: (В среднем по группе)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9522" y="1071546"/>
            <a:ext cx="1188247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dirty="0" smtClean="0"/>
              <a:t>Качество знаний, </a:t>
            </a:r>
            <a:r>
              <a:rPr lang="ru-RU" sz="2000" dirty="0" err="1" smtClean="0"/>
              <a:t>обученность</a:t>
            </a:r>
            <a:r>
              <a:rPr lang="ru-RU" sz="2000" dirty="0" smtClean="0"/>
              <a:t> по предмету.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Оценка уровня достижения предметных результатов, </a:t>
            </a:r>
            <a:r>
              <a:rPr lang="ru-RU" sz="2000" dirty="0" err="1" smtClean="0"/>
              <a:t>метапредметных</a:t>
            </a:r>
            <a:r>
              <a:rPr lang="ru-RU" sz="2000" dirty="0" smtClean="0"/>
              <a:t> результатов;</a:t>
            </a:r>
            <a:br>
              <a:rPr lang="ru-RU" sz="2000" dirty="0" smtClean="0"/>
            </a:br>
            <a:r>
              <a:rPr lang="ru-RU" sz="2000" dirty="0" smtClean="0"/>
              <a:t>оценка уровня профессионального мастерства учителя; результаты олимпиад и конкурсов, ГИА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err="1" smtClean="0"/>
              <a:t>сформированность</a:t>
            </a:r>
            <a:r>
              <a:rPr lang="ru-RU" sz="2000" dirty="0" smtClean="0"/>
              <a:t> УУД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смысловое чтение, вычислительные навыки,  базовые предметные навыки, сдача нормативов, успеваемость, качество, переводной экзамен, успеваемость, качество, предметные, </a:t>
            </a:r>
            <a:r>
              <a:rPr lang="ru-RU" sz="2000" dirty="0" err="1" smtClean="0"/>
              <a:t>метапредметные</a:t>
            </a:r>
            <a:r>
              <a:rPr lang="ru-RU" sz="2000" dirty="0" smtClean="0"/>
              <a:t>, личностные результаты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ВПР,  ОГЭ контр работы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 Средний балл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контрольные работы, </a:t>
            </a:r>
            <a:r>
              <a:rPr lang="ru-RU" sz="2000" dirty="0" err="1" smtClean="0"/>
              <a:t>впр</a:t>
            </a:r>
            <a:endParaRPr lang="ru-RU" sz="2000" dirty="0" smtClean="0"/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Текущая успеваемость, входная диагностика, промежуточная аттестация, итоговые оценки за четверть, итоговые годовые оценки, контрольные работы.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Текущая успеваемость, </a:t>
            </a:r>
            <a:r>
              <a:rPr lang="ru-RU" sz="2000" dirty="0" err="1" smtClean="0"/>
              <a:t>промежуточная,результаты</a:t>
            </a:r>
            <a:r>
              <a:rPr lang="ru-RU" sz="2000" dirty="0" smtClean="0"/>
              <a:t> внешнего мониторинга (ВПР),входная диагностика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успеваемость, качество  успеваемости  по предмету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личностные, </a:t>
            </a:r>
            <a:r>
              <a:rPr lang="ru-RU" sz="2000" dirty="0" err="1" smtClean="0"/>
              <a:t>метапредметные</a:t>
            </a:r>
            <a:r>
              <a:rPr lang="ru-RU" sz="2000" dirty="0" smtClean="0"/>
              <a:t>, предметные результаты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ОГЭ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Итоговые оценки, четвертые оценки, ВПР, ОГЭ, ГИА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Успеваемость, качество обучения</a:t>
            </a:r>
            <a:endParaRPr lang="ru-RU" sz="2000" dirty="0"/>
          </a:p>
        </p:txBody>
      </p:sp>
    </p:spTree>
  </p:cSld>
  <p:clrMapOvr>
    <a:masterClrMapping/>
  </p:clrMapOvr>
  <p:transition spd="med"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24166" y="428604"/>
            <a:ext cx="61639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9.3. Виды контроля в 10-11 классах: (В среднем по группе)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2398" y="1214422"/>
            <a:ext cx="1173960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dirty="0" smtClean="0"/>
              <a:t>Качество знаний.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Оценка уровня достижения предметных результатов, </a:t>
            </a:r>
            <a:r>
              <a:rPr lang="ru-RU" sz="2000" dirty="0" err="1" smtClean="0"/>
              <a:t>метапредметных</a:t>
            </a:r>
            <a:r>
              <a:rPr lang="ru-RU" sz="2000" dirty="0" smtClean="0"/>
              <a:t> результатов;</a:t>
            </a:r>
            <a:br>
              <a:rPr lang="ru-RU" sz="2000" dirty="0" smtClean="0"/>
            </a:br>
            <a:r>
              <a:rPr lang="ru-RU" sz="2000" dirty="0" smtClean="0"/>
              <a:t>оценка уровня профессионального мастерства учителя; результаты олимпиад и конкурсов, ЕГЭ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предметные знания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сдача нормативов, успеваемость, качество,  успеваемость, качество, предметные, </a:t>
            </a:r>
            <a:r>
              <a:rPr lang="ru-RU" sz="2000" dirty="0" err="1" smtClean="0"/>
              <a:t>метапредметные</a:t>
            </a:r>
            <a:r>
              <a:rPr lang="ru-RU" sz="2000" dirty="0" smtClean="0"/>
              <a:t>, личностные результаты, проф. компетентность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ВПР, ЕГЭ контр работы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контрольные работы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Текущая успеваемость, входная диагностика, промежуточная </a:t>
            </a:r>
            <a:r>
              <a:rPr lang="ru-RU" sz="2000" dirty="0" err="1" smtClean="0"/>
              <a:t>аттестация,итоговые</a:t>
            </a:r>
            <a:r>
              <a:rPr lang="ru-RU" sz="2000" dirty="0" smtClean="0"/>
              <a:t> оценки за четверть, итоговые годовые оценки, контрольные работы.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Текущая </a:t>
            </a:r>
            <a:r>
              <a:rPr lang="ru-RU" sz="2000" dirty="0" err="1" smtClean="0"/>
              <a:t>успеваемость,промежуточная,результаты</a:t>
            </a:r>
            <a:r>
              <a:rPr lang="ru-RU" sz="2000" dirty="0" smtClean="0"/>
              <a:t> внешнего мониторинга (ВПР),входная </a:t>
            </a:r>
            <a:r>
              <a:rPr lang="ru-RU" sz="2000" dirty="0" err="1" smtClean="0"/>
              <a:t>диагностика,итоговая</a:t>
            </a:r>
            <a:r>
              <a:rPr lang="ru-RU" sz="2000" dirty="0" smtClean="0"/>
              <a:t> аттестация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успеваемость, качество  успеваемости  по предмету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личностные, </a:t>
            </a:r>
            <a:r>
              <a:rPr lang="ru-RU" sz="2000" dirty="0" err="1" smtClean="0"/>
              <a:t>метапредметные</a:t>
            </a:r>
            <a:r>
              <a:rPr lang="ru-RU" sz="2000" dirty="0" smtClean="0"/>
              <a:t>, предметные результаты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ЕГЭ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Нет 10 и 11 классов</a:t>
            </a:r>
            <a:endParaRPr lang="ru-RU" dirty="0"/>
          </a:p>
        </p:txBody>
      </p:sp>
    </p:spTree>
  </p:cSld>
  <p:clrMapOvr>
    <a:masterClrMapping/>
  </p:clrMapOvr>
  <p:transition spd="med"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81356" y="357166"/>
            <a:ext cx="79245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10.С какой периодичностью проводится  мониторинг? </a:t>
            </a:r>
            <a:r>
              <a:rPr lang="ru-RU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(В среднем по группе)</a:t>
            </a:r>
            <a:endParaRPr lang="ru-RU" b="1" dirty="0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8362156"/>
              </p:ext>
            </p:extLst>
          </p:nvPr>
        </p:nvGraphicFramePr>
        <p:xfrm>
          <a:off x="119336" y="908720"/>
          <a:ext cx="12072664" cy="5949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81290" y="142852"/>
            <a:ext cx="90726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11.Существует ли в Вашей образовательной организации  система сбалансированных показателей </a:t>
            </a:r>
            <a:r>
              <a:rPr lang="ru-RU" b="1" dirty="0" err="1" smtClean="0"/>
              <a:t>внутришкольного</a:t>
            </a:r>
            <a:r>
              <a:rPr lang="ru-RU" b="1" dirty="0" smtClean="0"/>
              <a:t> мониторинга? </a:t>
            </a:r>
            <a:r>
              <a:rPr lang="ru-RU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(В среднем по группе)</a:t>
            </a:r>
            <a:endParaRPr lang="ru-RU" b="1" dirty="0" smtClean="0"/>
          </a:p>
          <a:p>
            <a:r>
              <a:rPr lang="ru-RU" b="1" dirty="0" smtClean="0"/>
              <a:t> </a:t>
            </a:r>
            <a:endParaRPr lang="ru-RU" b="1" dirty="0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3132566"/>
              </p:ext>
            </p:extLst>
          </p:nvPr>
        </p:nvGraphicFramePr>
        <p:xfrm>
          <a:off x="0" y="980728"/>
          <a:ext cx="12192000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09918" y="142852"/>
            <a:ext cx="86439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/>
              <a:t>12.Установлены ли в Вашем образовательном учреждении показатели результативности деятельности педагогов? </a:t>
            </a:r>
            <a:r>
              <a:rPr lang="ru-RU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(В среднем по группе)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endParaRPr lang="ru-RU" b="1" dirty="0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3598087"/>
              </p:ext>
            </p:extLst>
          </p:nvPr>
        </p:nvGraphicFramePr>
        <p:xfrm>
          <a:off x="0" y="908720"/>
          <a:ext cx="12192000" cy="5949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95604" y="214290"/>
            <a:ext cx="82153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/>
              <a:t>13.Существует ли система мотивации кадров к повышению результативности? Какая? </a:t>
            </a:r>
            <a:r>
              <a:rPr lang="ru-RU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(В среднем по группе)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endParaRPr lang="ru-RU" b="1" dirty="0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3552577"/>
              </p:ext>
            </p:extLst>
          </p:nvPr>
        </p:nvGraphicFramePr>
        <p:xfrm>
          <a:off x="0" y="980728"/>
          <a:ext cx="12192000" cy="5877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wipe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52794" y="214290"/>
            <a:ext cx="78581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/>
              <a:t>14. Какие результаты федеральной системы мониторинга учитываются при оценке Вашей работы. </a:t>
            </a:r>
            <a:r>
              <a:rPr lang="ru-RU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(В среднем по группе)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endParaRPr lang="ru-RU" b="1" dirty="0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3339484"/>
              </p:ext>
            </p:extLst>
          </p:nvPr>
        </p:nvGraphicFramePr>
        <p:xfrm>
          <a:off x="0" y="980728"/>
          <a:ext cx="12192000" cy="5877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wipe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09918" y="285728"/>
            <a:ext cx="88820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/>
              <a:t>15.Какие региональные (муниципальные) системы мониторинга системы образования  учитываются при оценке Вашей работы </a:t>
            </a:r>
            <a:r>
              <a:rPr lang="ru-RU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(В среднем по группе)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endParaRPr lang="ru-RU" b="1" dirty="0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5886961"/>
              </p:ext>
            </p:extLst>
          </p:nvPr>
        </p:nvGraphicFramePr>
        <p:xfrm>
          <a:off x="0" y="980728"/>
          <a:ext cx="12192000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241" y="5450545"/>
            <a:ext cx="4718226" cy="694463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DA574126-8E3D-A9CD-7593-2937C854EA1B}"/>
              </a:ext>
            </a:extLst>
          </p:cNvPr>
          <p:cNvSpPr txBox="1">
            <a:spLocks/>
          </p:cNvSpPr>
          <p:nvPr/>
        </p:nvSpPr>
        <p:spPr>
          <a:xfrm>
            <a:off x="550863" y="728663"/>
            <a:ext cx="757237" cy="4313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800" dirty="0">
              <a:latin typeface="Golos Text DemiBold" panose="020B0703020202020204" pitchFamily="34" charset="-52"/>
              <a:cs typeface="Golos Text DemiBold" panose="020B0703020202020204" pitchFamily="34" charset="-52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F47A0F3-8016-42BC-8E0C-4B3C65A2F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278" y="944336"/>
            <a:ext cx="4516279" cy="1325563"/>
          </a:xfrm>
        </p:spPr>
        <p:txBody>
          <a:bodyPr/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1.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Участники:</a:t>
            </a:r>
            <a:r>
              <a:rPr lang="ru-RU" dirty="0"/>
              <a:t> 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xmlns="" id="{02C9DBE9-46BD-4D84-8981-42EFEE20FD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81554" y="1428736"/>
            <a:ext cx="6715172" cy="5096608"/>
          </a:xfrm>
        </p:spPr>
        <p:txBody>
          <a:bodyPr>
            <a:noAutofit/>
          </a:bodyPr>
          <a:lstStyle/>
          <a:p>
            <a:r>
              <a:rPr lang="ru-RU" sz="3200" dirty="0"/>
              <a:t>МБОУ «</a:t>
            </a:r>
            <a:r>
              <a:rPr lang="ru-RU" sz="3200" dirty="0" err="1"/>
              <a:t>Касибская</a:t>
            </a:r>
            <a:r>
              <a:rPr lang="ru-RU" sz="3200" dirty="0"/>
              <a:t> СОШ»</a:t>
            </a:r>
          </a:p>
          <a:p>
            <a:r>
              <a:rPr lang="ru-RU" sz="3200" dirty="0" err="1"/>
              <a:t>МБОУ"Сульмашинская</a:t>
            </a:r>
            <a:r>
              <a:rPr lang="ru-RU" sz="3200" dirty="0"/>
              <a:t> ООШ"</a:t>
            </a:r>
          </a:p>
          <a:p>
            <a:r>
              <a:rPr lang="ru-RU" sz="3200" dirty="0"/>
              <a:t>МАОУ "Многопрофильная школа "Приоритет" </a:t>
            </a:r>
            <a:r>
              <a:rPr lang="ru-RU" sz="3200" dirty="0" err="1"/>
              <a:t>г.Перми</a:t>
            </a:r>
            <a:endParaRPr lang="ru-RU" sz="3200" dirty="0"/>
          </a:p>
          <a:p>
            <a:r>
              <a:rPr lang="ru-RU" sz="3200" dirty="0"/>
              <a:t>МБОУ "</a:t>
            </a:r>
            <a:r>
              <a:rPr lang="ru-RU" sz="3200" dirty="0" err="1"/>
              <a:t>Очерская</a:t>
            </a:r>
            <a:r>
              <a:rPr lang="ru-RU" sz="3200" dirty="0"/>
              <a:t> средняя общеобразовательная школа №2"</a:t>
            </a:r>
          </a:p>
          <a:p>
            <a:r>
              <a:rPr lang="ru-RU" sz="3200" dirty="0"/>
              <a:t>МАОУ  "СОШ 123"</a:t>
            </a:r>
          </a:p>
          <a:p>
            <a:r>
              <a:rPr lang="ru-RU" sz="3200" dirty="0"/>
              <a:t>МАОУ  "СОШ 47"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113394695"/>
      </p:ext>
    </p:extLst>
  </p:cSld>
  <p:clrMapOvr>
    <a:masterClrMapping/>
  </p:clrMapOvr>
  <p:transition spd="med">
    <p:wipe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09918" y="214290"/>
            <a:ext cx="80724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/>
              <a:t>16. Проводится ли в Вашей школе дополнительный внешний мониторинг (независимая оценка) образования? </a:t>
            </a:r>
            <a:r>
              <a:rPr lang="ru-RU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(В среднем по группе)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95802" y="1857364"/>
            <a:ext cx="70009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16.1. Если Вы выбрали вариант "да", то какой:</a:t>
            </a:r>
            <a:endParaRPr lang="ru-RU" b="1" dirty="0"/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9423640"/>
              </p:ext>
            </p:extLst>
          </p:nvPr>
        </p:nvGraphicFramePr>
        <p:xfrm>
          <a:off x="191344" y="980728"/>
          <a:ext cx="3240360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9954339"/>
              </p:ext>
            </p:extLst>
          </p:nvPr>
        </p:nvGraphicFramePr>
        <p:xfrm>
          <a:off x="4007768" y="2348880"/>
          <a:ext cx="8184231" cy="450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wipe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8480" y="214290"/>
            <a:ext cx="80724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/>
              <a:t>17. Кто заказывает и оплачивает  дополнительный внешний мониторинг (независимую оценку качества образования) </a:t>
            </a:r>
            <a:r>
              <a:rPr lang="ru-RU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(В среднем по группе)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endParaRPr lang="ru-RU" b="1" dirty="0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1739574"/>
              </p:ext>
            </p:extLst>
          </p:nvPr>
        </p:nvGraphicFramePr>
        <p:xfrm>
          <a:off x="0" y="980728"/>
          <a:ext cx="12192000" cy="5877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wipe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95604" y="214290"/>
            <a:ext cx="82153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/>
              <a:t>18. Как отслеживается динамика результатов в Вашей образовательной организации? </a:t>
            </a:r>
            <a:r>
              <a:rPr lang="ru-RU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(В среднем по группе)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endParaRPr lang="ru-RU" b="1" dirty="0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0241033"/>
              </p:ext>
            </p:extLst>
          </p:nvPr>
        </p:nvGraphicFramePr>
        <p:xfrm>
          <a:off x="0" y="908720"/>
          <a:ext cx="12192000" cy="5949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wipe dir="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52728" y="0"/>
            <a:ext cx="88583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/>
              <a:t>19. Участвует ли Ваша образовательная организация в каком-либо проекте, направленном на развитие системы менеджмента качества образования? </a:t>
            </a:r>
            <a:r>
              <a:rPr lang="ru-RU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(В среднем по группе)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endParaRPr lang="ru-RU" b="1" dirty="0"/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991448"/>
              </p:ext>
            </p:extLst>
          </p:nvPr>
        </p:nvGraphicFramePr>
        <p:xfrm>
          <a:off x="0" y="908720"/>
          <a:ext cx="12192000" cy="5949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wipe dir="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67042" y="0"/>
            <a:ext cx="90249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/>
              <a:t>20. Является ли Ваша образовательная организация участником проекта «Кластер качества ПГГПУ» (педагогическая диагностика учебных достижений учащихся)? </a:t>
            </a:r>
            <a:r>
              <a:rPr lang="ru-RU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(В среднем по группе)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endParaRPr lang="ru-RU" b="1" dirty="0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5899208"/>
              </p:ext>
            </p:extLst>
          </p:nvPr>
        </p:nvGraphicFramePr>
        <p:xfrm>
          <a:off x="0" y="980728"/>
          <a:ext cx="12192000" cy="5877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095604" y="214290"/>
            <a:ext cx="90963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1.	Какими образовательными технологиями Вы пользуетесь в своей профессиональной деятельности? (В среднем по группе )</a:t>
            </a: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6094168"/>
              </p:ext>
            </p:extLst>
          </p:nvPr>
        </p:nvGraphicFramePr>
        <p:xfrm>
          <a:off x="0" y="980728"/>
          <a:ext cx="12192000" cy="5877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24166" y="142852"/>
            <a:ext cx="85011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2. Как часто в процессе преподавания Вы делаете следующее:</a:t>
            </a:r>
          </a:p>
          <a:p>
            <a:pPr algn="ctr"/>
            <a:r>
              <a:rPr lang="ru-RU" sz="2000" b="1" dirty="0" smtClean="0"/>
              <a:t>(В среднем по группе )</a:t>
            </a:r>
            <a:endParaRPr lang="ru-RU" sz="2000" b="1" dirty="0"/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1354827"/>
              </p:ext>
            </p:extLst>
          </p:nvPr>
        </p:nvGraphicFramePr>
        <p:xfrm>
          <a:off x="0" y="980728"/>
          <a:ext cx="12192000" cy="5877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74099121"/>
      </p:ext>
    </p:extLst>
  </p:cSld>
  <p:clrMapOvr>
    <a:masterClrMapping/>
  </p:clrMapOvr>
  <p:transition spd="med"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95604" y="214290"/>
            <a:ext cx="82153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3. Для каждой строки ниже укажите, насколько Вы нуждаетесь в профессиональном развитии по данному направлению (В среднем по группе )</a:t>
            </a:r>
          </a:p>
          <a:p>
            <a:endParaRPr lang="ru-RU" b="1" dirty="0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7906400"/>
              </p:ext>
            </p:extLst>
          </p:nvPr>
        </p:nvGraphicFramePr>
        <p:xfrm>
          <a:off x="0" y="908720"/>
          <a:ext cx="12192000" cy="5949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67042" y="214290"/>
            <a:ext cx="82153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4. Испытываете ли Вы необходимость в приобретении знаний и освоении методов/технологий/приемов в следующих областях: (В среднем по группе )</a:t>
            </a:r>
          </a:p>
          <a:p>
            <a:endParaRPr lang="ru-RU" b="1" dirty="0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7476738"/>
              </p:ext>
            </p:extLst>
          </p:nvPr>
        </p:nvGraphicFramePr>
        <p:xfrm>
          <a:off x="0" y="908720"/>
          <a:ext cx="12192000" cy="5949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67042" y="214290"/>
            <a:ext cx="81439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5. В чем Вы видите основную проблему низких показателей обучающихся по предмету? (В среднем по группе )</a:t>
            </a:r>
          </a:p>
          <a:p>
            <a:endParaRPr lang="ru-RU" b="1" dirty="0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4184563"/>
              </p:ext>
            </p:extLst>
          </p:nvPr>
        </p:nvGraphicFramePr>
        <p:xfrm>
          <a:off x="0" y="980728"/>
          <a:ext cx="12192000" cy="5877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24166" y="214290"/>
            <a:ext cx="81439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6. Проводите ли Вы дополнительные занятия с обучающимися по подготовке к ОГЭ,  ЕГЭ? (В среднем по группе )</a:t>
            </a:r>
          </a:p>
          <a:p>
            <a:endParaRPr lang="ru-RU" b="1" dirty="0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0253416"/>
              </p:ext>
            </p:extLst>
          </p:nvPr>
        </p:nvGraphicFramePr>
        <p:xfrm>
          <a:off x="0" y="905775"/>
          <a:ext cx="12192000" cy="5949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09918" y="285728"/>
            <a:ext cx="80724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7. Проводится ли в Вашей образовательной организации  </a:t>
            </a:r>
            <a:r>
              <a:rPr lang="ru-RU" b="1" dirty="0" err="1" smtClean="0"/>
              <a:t>внутришкольный</a:t>
            </a:r>
            <a:r>
              <a:rPr lang="ru-RU" b="1" dirty="0" smtClean="0"/>
              <a:t> мониторинг качества образования? (В среднем по группе )</a:t>
            </a:r>
          </a:p>
          <a:p>
            <a:endParaRPr lang="ru-RU" b="1" dirty="0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8163534"/>
              </p:ext>
            </p:extLst>
          </p:nvPr>
        </p:nvGraphicFramePr>
        <p:xfrm>
          <a:off x="0" y="908720"/>
          <a:ext cx="12192000" cy="5949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wipe dir="d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2368</TotalTime>
  <Words>507</Words>
  <Application>Microsoft Office PowerPoint</Application>
  <PresentationFormat>Произвольный</PresentationFormat>
  <Paragraphs>77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 Сетевая рабочая группа: «Организация проектно-исследовательской деятельности учащихся » </vt:lpstr>
      <vt:lpstr>1. Участники: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DG Win&amp;Soft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днс</dc:creator>
  <cp:lastModifiedBy>Шаяхметова Венера Рузальевна</cp:lastModifiedBy>
  <cp:revision>253</cp:revision>
  <dcterms:created xsi:type="dcterms:W3CDTF">2013-10-16T06:54:36Z</dcterms:created>
  <dcterms:modified xsi:type="dcterms:W3CDTF">2024-08-27T12:45:52Z</dcterms:modified>
</cp:coreProperties>
</file>