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1" r:id="rId6"/>
    <p:sldId id="264" r:id="rId7"/>
    <p:sldId id="266" r:id="rId8"/>
    <p:sldId id="267" r:id="rId9"/>
    <p:sldId id="268" r:id="rId10"/>
    <p:sldId id="270" r:id="rId11"/>
    <p:sldId id="271" r:id="rId12"/>
    <p:sldId id="269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2D47-A2E4-4FA8-8A19-8869247F33A0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88A2-F8EC-4230-B9B5-71EFF9CB09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1282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2D47-A2E4-4FA8-8A19-8869247F33A0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88A2-F8EC-4230-B9B5-71EFF9CB09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1408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2D47-A2E4-4FA8-8A19-8869247F33A0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88A2-F8EC-4230-B9B5-71EFF9CB0995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591967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2D47-A2E4-4FA8-8A19-8869247F33A0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88A2-F8EC-4230-B9B5-71EFF9CB09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12232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2D47-A2E4-4FA8-8A19-8869247F33A0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88A2-F8EC-4230-B9B5-71EFF9CB0995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75935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2D47-A2E4-4FA8-8A19-8869247F33A0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88A2-F8EC-4230-B9B5-71EFF9CB09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86440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2D47-A2E4-4FA8-8A19-8869247F33A0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88A2-F8EC-4230-B9B5-71EFF9CB09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8381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2D47-A2E4-4FA8-8A19-8869247F33A0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88A2-F8EC-4230-B9B5-71EFF9CB09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2797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2D47-A2E4-4FA8-8A19-8869247F33A0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88A2-F8EC-4230-B9B5-71EFF9CB09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3722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2D47-A2E4-4FA8-8A19-8869247F33A0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88A2-F8EC-4230-B9B5-71EFF9CB09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2651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2D47-A2E4-4FA8-8A19-8869247F33A0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88A2-F8EC-4230-B9B5-71EFF9CB09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0967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2D47-A2E4-4FA8-8A19-8869247F33A0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88A2-F8EC-4230-B9B5-71EFF9CB09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01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2D47-A2E4-4FA8-8A19-8869247F33A0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88A2-F8EC-4230-B9B5-71EFF9CB09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765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2D47-A2E4-4FA8-8A19-8869247F33A0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88A2-F8EC-4230-B9B5-71EFF9CB09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644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2D47-A2E4-4FA8-8A19-8869247F33A0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88A2-F8EC-4230-B9B5-71EFF9CB09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3282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2D47-A2E4-4FA8-8A19-8869247F33A0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88A2-F8EC-4230-B9B5-71EFF9CB09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6366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02D47-A2E4-4FA8-8A19-8869247F33A0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82988A2-F8EC-4230-B9B5-71EFF9CB09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2097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png"/><Relationship Id="rId5" Type="http://schemas.openxmlformats.org/officeDocument/2006/relationships/oleObject" Target="../embeddings/oleObject4.bin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41522" y="668662"/>
            <a:ext cx="9144000" cy="2387600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занятий адаптивной физической культурой со слепыми и слабовидящими обучающимися пятого года обучения (вариант 3)</a:t>
            </a:r>
            <a:endParaRPr lang="ru-RU" sz="4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88523" y="3892183"/>
            <a:ext cx="4903548" cy="2262431"/>
          </a:xfrm>
        </p:spPr>
        <p:txBody>
          <a:bodyPr/>
          <a:lstStyle/>
          <a:p>
            <a:pPr algn="l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Жукова Анна Владимировна </a:t>
            </a:r>
          </a:p>
          <a:p>
            <a:pPr algn="l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адаптивной физической культуры ГКБОУ «Общеобразовательная школа-интернат Пермского края».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258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1670" y="281126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сохранных анализаторов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12233"/>
            <a:ext cx="10060008" cy="4645767"/>
          </a:xfrm>
        </p:spPr>
      </p:pic>
    </p:spTree>
    <p:extLst>
      <p:ext uri="{BB962C8B-B14F-4D97-AF65-F5344CB8AC3E}">
        <p14:creationId xmlns:p14="http://schemas.microsoft.com/office/powerpoint/2010/main" val="19118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Заголовок 8"/>
          <p:cNvSpPr>
            <a:spLocks noGrp="1"/>
          </p:cNvSpPr>
          <p:nvPr>
            <p:ph type="title"/>
          </p:nvPr>
        </p:nvSpPr>
        <p:spPr>
          <a:xfrm>
            <a:off x="1143001" y="0"/>
            <a:ext cx="4981575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Диагностика детей с нарушением зрения 7 – 8 лет 2016 – 2017 учебный год </a:t>
            </a:r>
          </a:p>
        </p:txBody>
      </p:sp>
      <p:graphicFrame>
        <p:nvGraphicFramePr>
          <p:cNvPr id="3074" name="Содержимое 7"/>
          <p:cNvGraphicFramePr>
            <a:graphicFrameLocks noGrp="1"/>
          </p:cNvGraphicFramePr>
          <p:nvPr>
            <p:ph sz="half" idx="1"/>
          </p:nvPr>
        </p:nvGraphicFramePr>
        <p:xfrm>
          <a:off x="1143000" y="1600200"/>
          <a:ext cx="4870450" cy="525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r:id="rId3" imgW="4871126" imgH="5255207" progId="Excel.Chart.8">
                  <p:embed/>
                </p:oleObj>
              </mc:Choice>
              <mc:Fallback>
                <p:oleObj r:id="rId3" imgW="4871126" imgH="5255207" progId="Excel.Chart.8">
                  <p:embed/>
                  <p:pic>
                    <p:nvPicPr>
                      <p:cNvPr id="3074" name="Содержимое 7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600200"/>
                        <a:ext cx="4870450" cy="525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Содержимое 11"/>
          <p:cNvGraphicFramePr>
            <a:graphicFrameLocks noGrp="1"/>
          </p:cNvGraphicFramePr>
          <p:nvPr>
            <p:ph sz="half" idx="2"/>
          </p:nvPr>
        </p:nvGraphicFramePr>
        <p:xfrm>
          <a:off x="6096000" y="1500188"/>
          <a:ext cx="4953000" cy="5357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r:id="rId5" imgW="4950381" imgH="5358848" progId="Excel.Chart.8">
                  <p:embed/>
                </p:oleObj>
              </mc:Choice>
              <mc:Fallback>
                <p:oleObj r:id="rId5" imgW="4950381" imgH="5358848" progId="Excel.Chart.8">
                  <p:embed/>
                  <p:pic>
                    <p:nvPicPr>
                      <p:cNvPr id="3075" name="Содержимое 11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1500188"/>
                        <a:ext cx="4953000" cy="5357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EAC13F7-AB83-49EB-9D24-3FC2386CB5D2}" type="slidenum">
              <a:rPr lang="ru-RU" altLang="ru-RU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11</a:t>
            </a:fld>
            <a:endParaRPr lang="ru-RU" altLang="ru-RU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3078" name="Прямоугольник 12"/>
          <p:cNvSpPr>
            <a:spLocks noChangeArrowheads="1"/>
          </p:cNvSpPr>
          <p:nvPr/>
        </p:nvSpPr>
        <p:spPr bwMode="auto">
          <a:xfrm>
            <a:off x="6096000" y="0"/>
            <a:ext cx="4953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Диагностика детей с нарушением зрения 10 – 11 лет 2019 – 2020 учебный год 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4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4780085"/>
          </a:xfrm>
        </p:spPr>
        <p:txBody>
          <a:bodyPr>
            <a:normAutofit/>
          </a:bodyPr>
          <a:lstStyle/>
          <a:p>
            <a:pPr algn="ctr"/>
            <a:r>
              <a:rPr lang="ru-RU" sz="8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8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50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задачи </a:t>
            </a: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предмета «Физическая культура»</a:t>
            </a: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Укрепление </a:t>
            </a: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здоровья</a:t>
            </a:r>
          </a:p>
          <a:p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основных физических качеств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остаточного </a:t>
            </a: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зрения</a:t>
            </a:r>
          </a:p>
          <a:p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мобильности</a:t>
            </a:r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10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задачи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коррекционного курса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"Адаптивная физическая культура (АФК)":</a:t>
            </a: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888557"/>
            <a:ext cx="8596668" cy="3880773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Преодоление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отклонений</a:t>
            </a:r>
          </a:p>
          <a:p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жизненно необходимых двигательных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навыков</a:t>
            </a:r>
          </a:p>
          <a:p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Исправление неправильной осанки,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походки</a:t>
            </a:r>
          </a:p>
          <a:p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Коррекция навязчивых стереотипных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движений</a:t>
            </a:r>
          </a:p>
          <a:p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компенсаторных возможностей</a:t>
            </a:r>
          </a:p>
        </p:txBody>
      </p:sp>
    </p:spTree>
    <p:extLst>
      <p:ext uri="{BB962C8B-B14F-4D97-AF65-F5344CB8AC3E}">
        <p14:creationId xmlns:p14="http://schemas.microsoft.com/office/powerpoint/2010/main" val="281001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Содержимое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843569071"/>
              </p:ext>
            </p:extLst>
          </p:nvPr>
        </p:nvGraphicFramePr>
        <p:xfrm>
          <a:off x="413238" y="-214313"/>
          <a:ext cx="4906108" cy="735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r:id="rId3" imgW="5285690" imgH="7358510" progId="Excel.Chart.8">
                  <p:embed/>
                </p:oleObj>
              </mc:Choice>
              <mc:Fallback>
                <p:oleObj r:id="rId3" imgW="5285690" imgH="7358510" progId="Excel.Chart.8">
                  <p:embed/>
                  <p:pic>
                    <p:nvPicPr>
                      <p:cNvPr id="1026" name="Содержимое 5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238" y="-214313"/>
                        <a:ext cx="4906108" cy="7358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Содержимое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16291367"/>
              </p:ext>
            </p:extLst>
          </p:nvPr>
        </p:nvGraphicFramePr>
        <p:xfrm>
          <a:off x="5081954" y="47626"/>
          <a:ext cx="5393696" cy="682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Диаграмма" r:id="rId5" imgW="5657961" imgH="6248422" progId="Excel.Chart.8">
                  <p:embed/>
                </p:oleObj>
              </mc:Choice>
              <mc:Fallback>
                <p:oleObj name="Диаграмма" r:id="rId5" imgW="5657961" imgH="6248422" progId="Excel.Chart.8">
                  <p:embed/>
                  <p:pic>
                    <p:nvPicPr>
                      <p:cNvPr id="1027" name="Содержимое 6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1954" y="47626"/>
                        <a:ext cx="5393696" cy="682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538F3C5-BF4A-406C-BD70-C5D195B46030}" type="slidenum">
              <a:rPr lang="ru-RU" altLang="ru-RU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4</a:t>
            </a:fld>
            <a:endParaRPr lang="ru-RU" altLang="ru-RU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6" name="Заголовок 5"/>
          <p:cNvSpPr txBox="1">
            <a:spLocks/>
          </p:cNvSpPr>
          <p:nvPr/>
        </p:nvSpPr>
        <p:spPr bwMode="auto">
          <a:xfrm>
            <a:off x="7877176" y="0"/>
            <a:ext cx="31718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3" rIns="91427" bIns="45713" anchor="ctr"/>
          <a:lstStyle/>
          <a:p>
            <a:pPr algn="ctr">
              <a:defRPr/>
            </a:pPr>
            <a:r>
              <a:rPr lang="ru-RU" sz="4400" dirty="0">
                <a:latin typeface="+mj-lt"/>
                <a:ea typeface="+mj-ea"/>
                <a:cs typeface="+mj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2955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75140194"/>
              </p:ext>
            </p:extLst>
          </p:nvPr>
        </p:nvGraphicFramePr>
        <p:xfrm>
          <a:off x="1143000" y="1571626"/>
          <a:ext cx="4238626" cy="52863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9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9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54390">
                <a:tc>
                  <a:txBody>
                    <a:bodyPr/>
                    <a:lstStyle/>
                    <a:p>
                      <a:pPr marL="0" marR="0" indent="0" algn="l" defTabSz="9142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Офтальмологическое заключение</a:t>
                      </a:r>
                      <a:endParaRPr lang="ru-RU" sz="18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2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Противопоказания</a:t>
                      </a:r>
                      <a:endParaRPr lang="ru-RU" sz="18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4390">
                <a:tc>
                  <a:txBody>
                    <a:bodyPr/>
                    <a:lstStyle/>
                    <a:p>
                      <a:pPr fontAlgn="t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Миопия слабой</a:t>
                      </a:r>
                      <a:endParaRPr lang="ru-RU" sz="18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fontAlgn="t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степени;</a:t>
                      </a:r>
                      <a:endParaRPr lang="ru-RU" sz="18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fontAlgn="t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-Большие прыжки</a:t>
                      </a:r>
                      <a:endParaRPr lang="ru-RU" sz="18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fontAlgn="t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-Поднятие тяжестей</a:t>
                      </a:r>
                      <a:endParaRPr lang="ru-RU" sz="18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fontAlgn="t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-Игры соревновательного характера</a:t>
                      </a:r>
                      <a:endParaRPr lang="ru-RU" sz="18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fontAlgn="t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-Висы</a:t>
                      </a:r>
                    </a:p>
                    <a:p>
                      <a:pPr fontAlgn="t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-Кувырки</a:t>
                      </a:r>
                    </a:p>
                    <a:p>
                      <a:pPr fontAlgn="t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-Бег с ускорением</a:t>
                      </a:r>
                    </a:p>
                    <a:p>
                      <a:pPr fontAlgn="t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-Наклоны</a:t>
                      </a:r>
                      <a:endParaRPr lang="ru-RU" sz="18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4390">
                <a:tc>
                  <a:txBody>
                    <a:bodyPr/>
                    <a:lstStyle/>
                    <a:p>
                      <a:pPr marL="0" marR="0" indent="0" algn="l" defTabSz="9142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2.Гиперметропия ;</a:t>
                      </a:r>
                      <a:endParaRPr lang="ru-RU" sz="18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4390">
                <a:tc>
                  <a:txBody>
                    <a:bodyPr/>
                    <a:lstStyle/>
                    <a:p>
                      <a:pPr marL="0" marR="0" indent="0" algn="l" defTabSz="9142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ru-RU" sz="1800" b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Ретинопатия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недоношенных</a:t>
                      </a:r>
                      <a:endParaRPr lang="ru-RU" sz="18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8813">
                <a:tc>
                  <a:txBody>
                    <a:bodyPr/>
                    <a:lstStyle/>
                    <a:p>
                      <a:pPr marL="0" marR="0" indent="0" algn="l" defTabSz="9142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ЧАЗН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259" name="Содержимое 3"/>
          <p:cNvSpPr>
            <a:spLocks noGrp="1"/>
          </p:cNvSpPr>
          <p:nvPr>
            <p:ph sz="half" idx="2"/>
          </p:nvPr>
        </p:nvSpPr>
        <p:spPr>
          <a:xfrm>
            <a:off x="5381626" y="0"/>
            <a:ext cx="5667375" cy="6858000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Миопия - </a:t>
            </a: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 дефект зрения, при котором изображение формируется не на сетчатке глаза, а перед ней.</a:t>
            </a:r>
          </a:p>
          <a:p>
            <a:pPr eaLnBrk="1" hangingPunct="1"/>
            <a:r>
              <a:rPr lang="ru-RU" alt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Гиперметропия - </a:t>
            </a: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 нарушение рефракции при котором лучи света, отраженные от предмета, фокусируются за сетчаткой.</a:t>
            </a:r>
          </a:p>
          <a:p>
            <a:pPr eaLnBrk="1" hangingPunct="1"/>
            <a:r>
              <a:rPr lang="ru-RU" alt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Ретинопатиия</a:t>
            </a:r>
            <a:r>
              <a:rPr lang="ru-RU" alt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недоношенных — </a:t>
            </a: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тяжёлое заболевание глаз, развивающееся преимущественно у </a:t>
            </a:r>
            <a:r>
              <a:rPr lang="ru-RU" alt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глубоконедоношенных</a:t>
            </a: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детей, сопровождающееся изменениями в сетчатке и стекловидном теле.</a:t>
            </a:r>
          </a:p>
          <a:p>
            <a:pPr eaLnBrk="1" hangingPunct="1"/>
            <a:r>
              <a:rPr lang="ru-RU" alt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Атрофия зрительного нерва – </a:t>
            </a: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 такое состояние, при котором происходит частичное, либо полное разрушение нервных волокон и замена их плотными соединительнотканными элементами.</a:t>
            </a:r>
          </a:p>
          <a:p>
            <a:pPr eaLnBrk="1" hangingPunct="1"/>
            <a:r>
              <a:rPr lang="ru-RU" alt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Альбинизм  — </a:t>
            </a: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врождённое отсутствие пигмента меланина, который придаёт окраску коже, волосам, радужной и пигментной оболочкам глаза.</a:t>
            </a:r>
          </a:p>
        </p:txBody>
      </p:sp>
      <p:sp>
        <p:nvSpPr>
          <p:cNvPr id="10260" name="Прямоугольник 6"/>
          <p:cNvSpPr>
            <a:spLocks noChangeArrowheads="1"/>
          </p:cNvSpPr>
          <p:nvPr/>
        </p:nvSpPr>
        <p:spPr bwMode="auto">
          <a:xfrm>
            <a:off x="1143000" y="0"/>
            <a:ext cx="466725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ФИЗИЧЕСКИЕ НАГРУЗКИ ДЛЯ ДЕТЕЙ С НАРУШЕНИЯМИ ЗРЕНИЯ (пример</a:t>
            </a: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977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Содержимое 2"/>
          <p:cNvSpPr>
            <a:spLocks noGrp="1"/>
          </p:cNvSpPr>
          <p:nvPr>
            <p:ph idx="1"/>
          </p:nvPr>
        </p:nvSpPr>
        <p:spPr>
          <a:xfrm>
            <a:off x="1010701" y="468040"/>
            <a:ext cx="7119937" cy="5688623"/>
          </a:xfrm>
        </p:spPr>
        <p:txBody>
          <a:bodyPr>
            <a:normAutofit/>
          </a:bodyPr>
          <a:lstStyle/>
          <a:p>
            <a:pPr marL="0" indent="0" algn="ctr" eaLnBrk="1" hangingPunct="1">
              <a:buNone/>
            </a:pPr>
            <a:r>
              <a:rPr lang="ru-RU" altLang="ru-RU" sz="3600" b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адаптивного физического воспитания должен начинаться:</a:t>
            </a:r>
          </a:p>
          <a:p>
            <a:pPr algn="ctr" eaLnBrk="1" hangingPunct="1"/>
            <a:endParaRPr lang="ru-RU" alt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ru-RU" alt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ознакомления предметов, наполняющих окружающее пространство;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ru-RU" alt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ru-RU" alt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коррекции зрительного восприятия; </a:t>
            </a:r>
          </a:p>
          <a:p>
            <a:pPr algn="ctr" eaLnBrk="1" hangingPunct="1"/>
            <a:endParaRPr lang="ru-RU" alt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ru-RU" alt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освоения навыков пространственной ориентировки.</a:t>
            </a:r>
          </a:p>
        </p:txBody>
      </p:sp>
    </p:spTree>
    <p:extLst>
      <p:ext uri="{BB962C8B-B14F-4D97-AF65-F5344CB8AC3E}">
        <p14:creationId xmlns:p14="http://schemas.microsoft.com/office/powerpoint/2010/main" val="192045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08015" y="76933"/>
            <a:ext cx="4881562" cy="785813"/>
          </a:xfrm>
        </p:spPr>
        <p:txBody>
          <a:bodyPr rtlCol="0">
            <a:normAutofit fontScale="90000"/>
          </a:bodyPr>
          <a:lstStyle/>
          <a:p>
            <a:pPr defTabSz="914270">
              <a:defRPr/>
            </a:pPr>
            <a:r>
              <a:rPr lang="ru-RU" sz="2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требования для детей 7-8 лет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67" name="Содержимое 2"/>
          <p:cNvSpPr>
            <a:spLocks noGrp="1"/>
          </p:cNvSpPr>
          <p:nvPr>
            <p:ph sz="half" idx="1"/>
          </p:nvPr>
        </p:nvSpPr>
        <p:spPr>
          <a:xfrm>
            <a:off x="228600" y="0"/>
            <a:ext cx="5024438" cy="6858000"/>
          </a:xfrm>
        </p:spPr>
        <p:txBody>
          <a:bodyPr>
            <a:normAutofit/>
          </a:bodyPr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ru-RU" alt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(экспресс-тесты) для оценки физической подготовленности детей с нарушением зрения.</a:t>
            </a:r>
          </a:p>
          <a:p>
            <a:pPr eaLnBrk="1" hangingPunct="1"/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alt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Динамометрия.</a:t>
            </a: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Сила мышц кисти измеряется ручным динамометром из положения стоя, рука прямая в сторону. Измерения производят на правой и левой руке.</a:t>
            </a:r>
          </a:p>
          <a:p>
            <a:pPr eaLnBrk="1" hangingPunct="1"/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alt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Гибкость.</a:t>
            </a: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Определяется по степени наклона туловища вниз, стоя на скамейке или сидя на ровной поверхности (ноги должны быть прямые).</a:t>
            </a:r>
          </a:p>
          <a:p>
            <a:pPr eaLnBrk="1" hangingPunct="1"/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alt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Равновесие.</a:t>
            </a: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Функция равновесия — по времени стояния на одной ноге, вторая нога согнута  и касается коленного сустава опорной ноги, руки в стороны. Измерения проводят на правой и левой ноге.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ru-RU" alt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94350220"/>
              </p:ext>
            </p:extLst>
          </p:nvPr>
        </p:nvGraphicFramePr>
        <p:xfrm>
          <a:off x="5508015" y="1074310"/>
          <a:ext cx="4881562" cy="3714750"/>
        </p:xfrm>
        <a:graphic>
          <a:graphicData uri="http://schemas.openxmlformats.org/drawingml/2006/table">
            <a:tbl>
              <a:tblPr/>
              <a:tblGrid>
                <a:gridCol w="742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5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34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5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50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92150"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Динамометрия</a:t>
                      </a:r>
                    </a:p>
                  </a:txBody>
                  <a:tcPr marL="71755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Правая рука</a:t>
                      </a:r>
                    </a:p>
                  </a:txBody>
                  <a:tcPr marL="71755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Более 8</a:t>
                      </a:r>
                    </a:p>
                  </a:txBody>
                  <a:tcPr marL="71755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7-8</a:t>
                      </a:r>
                    </a:p>
                  </a:txBody>
                  <a:tcPr marL="71755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Менее 7</a:t>
                      </a:r>
                    </a:p>
                  </a:txBody>
                  <a:tcPr marL="71755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56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Левая рука</a:t>
                      </a:r>
                    </a:p>
                  </a:txBody>
                  <a:tcPr marL="71755" marR="68580" marT="0" marB="0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Более 8</a:t>
                      </a:r>
                    </a:p>
                  </a:txBody>
                  <a:tcPr marL="71755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7-8</a:t>
                      </a:r>
                    </a:p>
                  </a:txBody>
                  <a:tcPr marL="71755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Менее 7</a:t>
                      </a:r>
                    </a:p>
                  </a:txBody>
                  <a:tcPr marL="71755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56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Гибкость</a:t>
                      </a:r>
                    </a:p>
                  </a:txBody>
                  <a:tcPr marL="71755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Менее 10</a:t>
                      </a:r>
                    </a:p>
                  </a:txBody>
                  <a:tcPr marL="71755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71755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Более 10</a:t>
                      </a:r>
                    </a:p>
                  </a:txBody>
                  <a:tcPr marL="71755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5650"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Равновесие</a:t>
                      </a:r>
                    </a:p>
                  </a:txBody>
                  <a:tcPr marL="71755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Правая нога</a:t>
                      </a:r>
                    </a:p>
                  </a:txBody>
                  <a:tcPr marL="71755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Более 6</a:t>
                      </a:r>
                    </a:p>
                  </a:txBody>
                  <a:tcPr marL="71755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4-6</a:t>
                      </a:r>
                    </a:p>
                  </a:txBody>
                  <a:tcPr marL="71755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Менее 4</a:t>
                      </a:r>
                    </a:p>
                  </a:txBody>
                  <a:tcPr marL="71755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56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Левая нога</a:t>
                      </a:r>
                    </a:p>
                  </a:txBody>
                  <a:tcPr marL="71755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Более 6</a:t>
                      </a:r>
                    </a:p>
                  </a:txBody>
                  <a:tcPr marL="71755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4-6</a:t>
                      </a:r>
                    </a:p>
                  </a:txBody>
                  <a:tcPr marL="71755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Менее 4</a:t>
                      </a:r>
                    </a:p>
                  </a:txBody>
                  <a:tcPr marL="71755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422746B-B3B8-41AB-A3DA-9DF9AE67B544}" type="slidenum">
              <a:rPr lang="ru-RU" altLang="ru-RU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7</a:t>
            </a:fld>
            <a:endParaRPr lang="ru-RU" altLang="ru-RU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11308" name="Прямоугольник 6"/>
          <p:cNvSpPr>
            <a:spLocks noChangeArrowheads="1"/>
          </p:cNvSpPr>
          <p:nvPr/>
        </p:nvSpPr>
        <p:spPr bwMode="auto">
          <a:xfrm>
            <a:off x="5508015" y="4828633"/>
            <a:ext cx="4810125" cy="13843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b="1" dirty="0">
                <a:solidFill>
                  <a:srgbClr val="66FF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В/н — выше нормы</a:t>
            </a:r>
          </a:p>
          <a:p>
            <a:pPr eaLnBrk="1" hangingPunct="1"/>
            <a:r>
              <a:rPr lang="ru-RU" alt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 — норма</a:t>
            </a:r>
          </a:p>
          <a:p>
            <a:pPr eaLnBrk="1" hangingPunct="1"/>
            <a:r>
              <a:rPr lang="ru-RU" altLang="ru-RU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Н/н — ниже нормы</a:t>
            </a:r>
          </a:p>
        </p:txBody>
      </p:sp>
    </p:spTree>
    <p:extLst>
      <p:ext uri="{BB962C8B-B14F-4D97-AF65-F5344CB8AC3E}">
        <p14:creationId xmlns:p14="http://schemas.microsoft.com/office/powerpoint/2010/main" val="245604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099712" cy="1320800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Согласованность работы рук и ног</a:t>
            </a:r>
            <a:endParaRPr lang="ru-RU" sz="4400" b="1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616" y="2031023"/>
            <a:ext cx="9337430" cy="4826977"/>
          </a:xfrm>
        </p:spPr>
      </p:pic>
    </p:spTree>
    <p:extLst>
      <p:ext uri="{BB962C8B-B14F-4D97-AF65-F5344CB8AC3E}">
        <p14:creationId xmlns:p14="http://schemas.microsoft.com/office/powerpoint/2010/main" val="278487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29959" y="4653491"/>
            <a:ext cx="7766936" cy="1096899"/>
          </a:xfrm>
        </p:spPr>
        <p:txBody>
          <a:bodyPr/>
          <a:lstStyle/>
          <a:p>
            <a:r>
              <a:rPr lang="ru-RU" dirty="0" err="1" smtClean="0"/>
              <a:t>ДеледДеление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431" y="0"/>
            <a:ext cx="8008938" cy="3698875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4863" y="3359150"/>
            <a:ext cx="7577137" cy="3498850"/>
          </a:xfrm>
        </p:spPr>
      </p:pic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0" y="4653491"/>
            <a:ext cx="4519246" cy="1646302"/>
          </a:xfrm>
          <a:solidFill>
            <a:schemeClr val="bg1"/>
          </a:solidFill>
        </p:spPr>
        <p:txBody>
          <a:bodyPr/>
          <a:lstStyle/>
          <a:p>
            <a:pPr algn="ctr"/>
            <a:r>
              <a:rPr lang="ru-RU" b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Деление упражнения на части</a:t>
            </a:r>
            <a:endParaRPr lang="ru-RU" b="1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77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251</TotalTime>
  <Words>360</Words>
  <Application>Microsoft Office PowerPoint</Application>
  <PresentationFormat>Широкоэкранный</PresentationFormat>
  <Paragraphs>83</Paragraphs>
  <Slides>12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Calibri</vt:lpstr>
      <vt:lpstr>Times New Roman</vt:lpstr>
      <vt:lpstr>Trebuchet MS</vt:lpstr>
      <vt:lpstr>Wingdings 3</vt:lpstr>
      <vt:lpstr>Аспект</vt:lpstr>
      <vt:lpstr>Диаграмма Microsoft Excel</vt:lpstr>
      <vt:lpstr>Диаграмма</vt:lpstr>
      <vt:lpstr>Организация занятий адаптивной физической культурой со слепыми и слабовидящими обучающимися пятого года обучения (вариант 3)</vt:lpstr>
      <vt:lpstr>Основные задачи предмета «Физическая культура»</vt:lpstr>
      <vt:lpstr>Основные задачи коррекционного курса "Адаптивная физическая культура (АФК)": </vt:lpstr>
      <vt:lpstr>Презентация PowerPoint</vt:lpstr>
      <vt:lpstr>Презентация PowerPoint</vt:lpstr>
      <vt:lpstr>Презентация PowerPoint</vt:lpstr>
      <vt:lpstr>Нормативные требования для детей 7-8 лет. </vt:lpstr>
      <vt:lpstr>Согласованность работы рук и ног</vt:lpstr>
      <vt:lpstr>Деление упражнения на части</vt:lpstr>
      <vt:lpstr>Использование сохранных анализаторов</vt:lpstr>
      <vt:lpstr>Диагностика детей с нарушением зрения 7 – 8 лет 2016 – 2017 учебный год 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8</cp:revision>
  <dcterms:created xsi:type="dcterms:W3CDTF">2020-10-13T05:22:13Z</dcterms:created>
  <dcterms:modified xsi:type="dcterms:W3CDTF">2020-10-13T09:43:06Z</dcterms:modified>
</cp:coreProperties>
</file>