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6" r:id="rId10"/>
    <p:sldId id="267" r:id="rId11"/>
    <p:sldId id="268" r:id="rId12"/>
    <p:sldId id="269" r:id="rId13"/>
    <p:sldId id="270" r:id="rId14"/>
    <p:sldId id="271" r:id="rId15"/>
    <p:sldId id="273" r:id="rId16"/>
    <p:sldId id="272" r:id="rId17"/>
    <p:sldId id="274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85D90D-9790-46B5-B6AB-1ADF487E3163}" type="datetimeFigureOut">
              <a:rPr lang="ru-RU" smtClean="0"/>
              <a:t>13.10.2022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C8AC01-F741-47CB-ACB6-063E95491A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8337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1B522-4A50-48DA-B20F-0DC33522DDD8}" type="datetimeFigureOut">
              <a:rPr lang="ru-RU" smtClean="0"/>
              <a:t>13.10.2022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A370-81A2-4019-AB38-31B1E6D564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3195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1B522-4A50-48DA-B20F-0DC33522DDD8}" type="datetimeFigureOut">
              <a:rPr lang="ru-RU" smtClean="0"/>
              <a:t>13.10.2022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A370-81A2-4019-AB38-31B1E6D564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658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1B522-4A50-48DA-B20F-0DC33522DDD8}" type="datetimeFigureOut">
              <a:rPr lang="ru-RU" smtClean="0"/>
              <a:t>13.10.2022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A370-81A2-4019-AB38-31B1E6D564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8242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1B522-4A50-48DA-B20F-0DC33522DDD8}" type="datetimeFigureOut">
              <a:rPr lang="ru-RU" smtClean="0"/>
              <a:t>13.10.2022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A370-81A2-4019-AB38-31B1E6D564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0593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1B522-4A50-48DA-B20F-0DC33522DDD8}" type="datetimeFigureOut">
              <a:rPr lang="ru-RU" smtClean="0"/>
              <a:t>13.10.2022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A370-81A2-4019-AB38-31B1E6D564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35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1B522-4A50-48DA-B20F-0DC33522DDD8}" type="datetimeFigureOut">
              <a:rPr lang="ru-RU" smtClean="0"/>
              <a:t>13.10.2022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A370-81A2-4019-AB38-31B1E6D564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2006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1B522-4A50-48DA-B20F-0DC33522DDD8}" type="datetimeFigureOut">
              <a:rPr lang="ru-RU" smtClean="0"/>
              <a:t>13.10.2022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A370-81A2-4019-AB38-31B1E6D564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418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1B522-4A50-48DA-B20F-0DC33522DDD8}" type="datetimeFigureOut">
              <a:rPr lang="ru-RU" smtClean="0"/>
              <a:t>13.10.2022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A370-81A2-4019-AB38-31B1E6D564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3913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1B522-4A50-48DA-B20F-0DC33522DDD8}" type="datetimeFigureOut">
              <a:rPr lang="ru-RU" smtClean="0"/>
              <a:t>13.10.2022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A370-81A2-4019-AB38-31B1E6D564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9702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1B522-4A50-48DA-B20F-0DC33522DDD8}" type="datetimeFigureOut">
              <a:rPr lang="ru-RU" smtClean="0"/>
              <a:t>13.10.2022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A370-81A2-4019-AB38-31B1E6D564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622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1B522-4A50-48DA-B20F-0DC33522DDD8}" type="datetimeFigureOut">
              <a:rPr lang="ru-RU" smtClean="0"/>
              <a:t>13.10.2022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A370-81A2-4019-AB38-31B1E6D564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399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1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91B522-4A50-48DA-B20F-0DC33522DDD8}" type="datetimeFigureOut">
              <a:rPr lang="ru-RU" smtClean="0"/>
              <a:t>13.10.2022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FA370-81A2-4019-AB38-31B1E6D564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9094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3148" y="5154564"/>
            <a:ext cx="2908852" cy="17034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12066103" cy="1331843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 </a:t>
            </a:r>
            <a:br>
              <a:rPr lang="ru-RU" dirty="0"/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ФГБОУ ВО Пермский государственный гуманитарно-педагогический университет»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День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сетевых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видеоконсультаций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теме: 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«Коррекционная работа и психолого-педагогическое сопровождение детей с ОВЗ, в том числе нуждающихся в длительном лечении»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607126"/>
            <a:ext cx="12192000" cy="5250873"/>
          </a:xfrm>
        </p:spPr>
        <p:txBody>
          <a:bodyPr>
            <a:normAutofit fontScale="85000" lnSpcReduction="20000"/>
          </a:bodyPr>
          <a:lstStyle/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Подходы к разработке коррекционно-развивающего занятия учителя-дефектолога: структура и содержание.</a:t>
            </a:r>
          </a:p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Подготовила: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</a:t>
            </a:r>
            <a:r>
              <a:rPr lang="ru-RU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Мазунина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К.В.,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учитель – дефектолог высшей   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квалификационной категории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МБОУ «Специальная (коррекционная)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общеобразовательная школа - интернат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.Оса</a:t>
            </a:r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2022 г.</a:t>
            </a:r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779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5771" y="130629"/>
            <a:ext cx="11713029" cy="6516914"/>
          </a:xfrm>
        </p:spPr>
        <p:txBody>
          <a:bodyPr>
            <a:normAutofit fontScale="90000"/>
          </a:bodyPr>
          <a:lstStyle/>
          <a:p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озможными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причинами затруднений при письме под диктовку могут быть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-недоразвитие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фонематического восприятия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(обучающийся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затрудняется в различении фонем на слух), что выражается при письме в заменах по фонематическому признаку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несформированность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процессов фонемного анализа и синтеза (трудности вычленения в составе слова всех его звуковых элементов или трудности анализа последовательности звуков в слове), что выражается в пропусках или перестановках букв в слове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несформированность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приемов самоконтроля, что выражается в наличии различных видов ошибок, в том числе пропусках и перестановках букв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-малый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слухоречевой памяти, что выражается в том, что ребенок медленно пишет, пропускает буквы и слова, не дописывает фразы, допускает ошибки при хорошем знании правил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-медленный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темп деятельности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-недоразвитие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тонкой моторики руки, что будет затруднять реализацию в заданном темпе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графомоторной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деятельности, и др.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85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24361"/>
          </a:xfrm>
        </p:spPr>
        <p:txBody>
          <a:bodyPr>
            <a:normAutofit/>
          </a:bodyPr>
          <a:lstStyle/>
          <a:p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чителю-дефектологу </a:t>
            </a:r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важно определить </a:t>
            </a:r>
            <a:r>
              <a:rPr lang="ru-RU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причину </a:t>
            </a:r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трудностей формирования того или иного школьного навыка у каждого </a:t>
            </a:r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обучающегося,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 есть выявить обусловливающую эти трудности или несформированную (либо нарушенную) школьно-значимую психическую функцию, и/или компонент учебной деятельности и/или базовые умения (количественные, графические и т. д.). Это и определит направленность требующейся ученику помощи.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781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42875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59679" y="1501053"/>
            <a:ext cx="5157787" cy="539523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Результатом учебно-воспитательной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на уроках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овладение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обучающимися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определенным объемом знаний, умений и навыков по темам учебного предмета. 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03273" y="1396775"/>
            <a:ext cx="5952115" cy="859408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КОРРЕКЦИОННО-РАЗВИВАЮЩЕЕ ЗАНЯТИЕ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коррекционной работы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обучающихся с ОВЗ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формируются обобщенные умения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«проблемной» области развития (восприятия, речи, памяти, мышления или др.),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 повышают уровень успешности ребенка при выполнении учебных заданий различного предметного содержания. </a:t>
            </a:r>
          </a:p>
        </p:txBody>
      </p:sp>
      <p:sp>
        <p:nvSpPr>
          <p:cNvPr id="7" name="Стрелка вниз 6"/>
          <p:cNvSpPr/>
          <p:nvPr/>
        </p:nvSpPr>
        <p:spPr>
          <a:xfrm>
            <a:off x="3021496" y="2040576"/>
            <a:ext cx="318052" cy="5932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8478078" y="2146853"/>
            <a:ext cx="327993" cy="51653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9002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585732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Действенный план коррекционной работы, а соответственно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коррекционно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развивающие занятия могут быть составлены учителем-дефектологом только на основе точного выявления проблем в развитии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обучащихся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затрудняющих их учебную деятельность.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961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672818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Коррекционно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развивающие занятия предполагают:</a:t>
            </a:r>
            <a:b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-частую смену видов деятельности;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ередование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подвижных и малоподвижных заданий и упражнений, проведение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физкультминуток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-чередование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письменных и устных форм работы.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Эти условия являются обязательными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работе с обучающимися с ОВЗ, интеллектуальными нарушениями, так как это позволяет сделать работу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 динамичной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насыщенной и менее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утомительной.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270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451" y="139148"/>
            <a:ext cx="11986591" cy="6718851"/>
          </a:xfrm>
        </p:spPr>
        <p:txBody>
          <a:bodyPr>
            <a:normAutofit fontScale="90000"/>
          </a:bodyPr>
          <a:lstStyle/>
          <a:p>
            <a:pPr defTabSz="0">
              <a:lnSpc>
                <a:spcPct val="100000"/>
              </a:lnSpc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Собственно структура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коррекционно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развивающего занятия учителя-дефектолога: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-Цель</a:t>
            </a:r>
            <a:b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-Задачи: </a:t>
            </a:r>
            <a:b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Коррекционно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образовательные;</a:t>
            </a:r>
            <a:b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Коррекционно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развивающие;</a:t>
            </a:r>
            <a:b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Коррекционно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развивающие.</a:t>
            </a:r>
            <a:b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Оборудование, раздаточный материал.</a:t>
            </a:r>
            <a:b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1.Вводная часть (организационный момент)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эмоционально положительного фона;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Настрой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 на совместную работу, установление эмоционального контакта между обучающимися и педагогом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Актуализация имеющихся знаний.</a:t>
            </a:r>
            <a:r>
              <a:rPr lang="ru-RU" dirty="0"/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правильности и осознанности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усвоения коррекционно-развивающего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материала, выявление пробелов и неверных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представлений.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.Основная часть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Коррекция и развитие познавательных и психических процессов, работа над устранением причин учебных затруднений. Формирование, закрепление полученных знаний, умений, навыков (в зависимости от типа занятия) .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4.Заключительная часть.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и упражнения для логического завершение занятия.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5.Итог </a:t>
            </a:r>
            <a:r>
              <a:rPr lang="ru-RU" sz="1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подведение итогов, обратная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связь.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занятиях осуществляются </a:t>
            </a:r>
            <a:r>
              <a:rPr lang="ru-RU" sz="1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межпредметные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связи. Материал должен быть доступным, связан с жизнью и опираться на прошлый опыт обучающихся с ОВЗ. Обязательно учитываются возможности и особенности каждого ребёнка.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4590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6492875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Качественное осуществление коррекционной работы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способствует: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-улучшению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показателей способностей детей к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обучению;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-повышению качества образования обучающихся с ОВЗ;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-успешной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самореализации, а также социализации и интеграции в общество, что и является целью специального образования.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67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478" y="2355574"/>
            <a:ext cx="11065566" cy="1501845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636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091" y="180110"/>
            <a:ext cx="11776364" cy="6414654"/>
          </a:xfrm>
        </p:spPr>
        <p:txBody>
          <a:bodyPr>
            <a:normAutofit/>
          </a:bodyPr>
          <a:lstStyle/>
          <a:p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Коррекционно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развивающая работа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это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медицинских, педагогических, психологических мероприятий (воздействий), способствующих полноценному развитию детей, преодолению отклонений в их развитии и служащих целям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абилитации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реабилитации детей с ограниченными возможностями здоровья и детей, испытывающих трудности в обучении и в социальной адаптации.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821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885748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форма организации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–коррекционной работы в образовательном учреждении – это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коррекционно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развивающее занятие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279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78351" y="181565"/>
            <a:ext cx="4855856" cy="692499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6078351" y="338617"/>
            <a:ext cx="485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Коррекционно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развивающее занятие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50977" y="1488544"/>
            <a:ext cx="3745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- дефектолог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472090" y="1712839"/>
            <a:ext cx="4590473" cy="84856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7571387" y="1803518"/>
            <a:ext cx="3879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Специальные приёмы и методы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4463800" y="2671109"/>
            <a:ext cx="2303648" cy="17618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4781052" y="2845189"/>
            <a:ext cx="166914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Обучающиеся с ОВЗ, умственной отсталостью (ИН)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3436808" y="471595"/>
            <a:ext cx="4173848" cy="229985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6958161" y="933672"/>
            <a:ext cx="5184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познавательной деятельности и психических процессов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022065" y="884185"/>
            <a:ext cx="4623873" cy="828654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3918857" y="4318992"/>
            <a:ext cx="4587422" cy="1054678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4257097" y="4396256"/>
            <a:ext cx="39109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Перенос формируемых знаний, умений, навыков в учебную работу и применение в жизни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455293" y="642192"/>
            <a:ext cx="3175551" cy="846352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455293" y="707949"/>
            <a:ext cx="3040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Коррекционно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развивающие программы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177483" y="5489297"/>
            <a:ext cx="3389720" cy="1088571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259432" y="5571917"/>
            <a:ext cx="31447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АООП НОО,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АООП ОО .. (программный, учебный материал)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Двойная стрелка вверх/вниз 31"/>
          <p:cNvSpPr/>
          <p:nvPr/>
        </p:nvSpPr>
        <p:spPr>
          <a:xfrm>
            <a:off x="1335314" y="1554301"/>
            <a:ext cx="856343" cy="3852375"/>
          </a:xfrm>
          <a:prstGeom prst="upDownArrow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520432" y="1593282"/>
            <a:ext cx="461665" cy="365701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Взаимосвязь, но Не дублирование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7371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427" y="0"/>
            <a:ext cx="11234057" cy="6539948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Недостаточное понимание сути педагогической работы в рамках коррекционного компонента (как у самих учителей – дефектологов, так и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лиц, контролирующих их деятельность (и не всегда имеющих специальное дефектологическое образование),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приводит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ее приравниванию к работе учителя по учебному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предмету.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298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5086" y="0"/>
            <a:ext cx="10758714" cy="64008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Неверно предполагать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что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коррекционно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развивающая работа заключается в: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-восполнении пробелов предметных ЗУН у обучающихся с ОВЗ по тем или иным учебным темам;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-повторно либо опережающем объяснении «разжевывании» обучающимся тот или иной материал.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таком понимании коррекционной работы учитель-дефектолог выполняет функцию дополнительного учителя (учителя №2, репетитора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соответственно отсутствуют различия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педагогической деятельности на уроках и на коррекционных занятиях.</a:t>
            </a:r>
            <a:r>
              <a:rPr lang="ru-RU" dirty="0"/>
              <a:t/>
            </a:r>
            <a:br>
              <a:rPr lang="ru-RU" dirty="0"/>
            </a:b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319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2857" y="365125"/>
            <a:ext cx="10990943" cy="4656818"/>
          </a:xfrm>
        </p:spPr>
        <p:txBody>
          <a:bodyPr>
            <a:normAutofit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Коррекция</a:t>
            </a:r>
            <a:r>
              <a:rPr lang="ru-RU" i="1" dirty="0"/>
              <a:t> (от лат. </a:t>
            </a:r>
            <a:r>
              <a:rPr lang="en-US" i="1" dirty="0" err="1"/>
              <a:t>correctio</a:t>
            </a:r>
            <a:r>
              <a:rPr lang="ru-RU" i="1" dirty="0"/>
              <a:t> - исправление, поправка) - система педагогических и лечебных мероприятий, направленных на преодоление или ослабление недостатков психического и физического </a:t>
            </a:r>
            <a:r>
              <a:rPr lang="ru-RU" i="1" dirty="0" smtClean="0"/>
              <a:t>развития.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571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232229"/>
            <a:ext cx="10515600" cy="1448934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 </a:t>
            </a:r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педагогической деятельностью на уроках государственного компонента учебного плана и педагогическим процессом на </a:t>
            </a:r>
            <a:r>
              <a:rPr lang="ru-RU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коррекционно</a:t>
            </a:r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развивающих занятиях существуют значимые различия, и прежде всего - в целях.</a:t>
            </a:r>
            <a:r>
              <a:rPr lang="ru-RU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Целью учебно-воспитательной работы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уроках (в том числе в специальной школе) является формирование знаний, умений и навыков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ЗУНов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у детей с ОВЗ, интеллектуальными нарушениями по учебным предметам в соответствии с принятым содержанием обучения. 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909988"/>
            <a:ext cx="5183188" cy="731611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КОРРЕКЦИОННО-РАЗВИВАЮЩЕЕ ЗАНЯТИЕ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Целью коррекционно-развивающей работы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является устранение причин, из-за которых дети испытывают трудности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усвоении тех или иных предметных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ЗУНов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50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8113" y="188687"/>
            <a:ext cx="11708295" cy="100148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Пример: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уроках русского языка обучающийся испытывает трудности при письме под диктовку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1248" y="2138747"/>
            <a:ext cx="5157787" cy="1068161"/>
          </a:xfrm>
        </p:spPr>
        <p:txBody>
          <a:bodyPr>
            <a:noAutofit/>
          </a:bodyPr>
          <a:lstStyle/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Предложенный учителем путь (симптоматическая коррекция)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является продуктивным путём решения проблемы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1248" y="3459232"/>
            <a:ext cx="5157787" cy="3684588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Занимаемся на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коррекционно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–развивающих занятиях письмом под диктовку;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Плохо читает – читаем;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Плохо решает задачи – будем решать задачи.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62260" y="2325757"/>
            <a:ext cx="5183188" cy="556591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Истинная коррекционная работа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62260" y="3459232"/>
            <a:ext cx="5183188" cy="3684588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 и устранение причины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 или иных учебных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затруднений.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2822713" y="3110948"/>
            <a:ext cx="357428" cy="5466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8169965" y="3001617"/>
            <a:ext cx="308113" cy="5764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2907005" y="2325757"/>
            <a:ext cx="188843" cy="27829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916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</TotalTime>
  <Words>515</Words>
  <Application>Microsoft Office PowerPoint</Application>
  <PresentationFormat>Широкоэкранный</PresentationFormat>
  <Paragraphs>61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Тема Office</vt:lpstr>
      <vt:lpstr>   ФГБОУ ВО Пермский государственный гуманитарно-педагогический университет»   День сетевых видеоконсультаций по теме:  «Коррекционная работа и психолого-педагогическое сопровождение детей с ОВЗ, в том числе нуждающихся в длительном лечении» </vt:lpstr>
      <vt:lpstr>Коррекционно - развивающая работа - это система медицинских, педагогических, психологических мероприятий (воздействий), способствующих полноценному развитию детей, преодолению отклонений в их развитии и служащих целям абилитации и реабилитации детей с ограниченными возможностями здоровья и детей, испытывающих трудности в обучении и в социальной адаптации. </vt:lpstr>
      <vt:lpstr>Основная форма организации учебно –коррекционной работы в образовательном учреждении – это коррекционно – развивающее занятие.</vt:lpstr>
      <vt:lpstr>Презентация PowerPoint</vt:lpstr>
      <vt:lpstr>  Недостаточное понимание сути педагогической работы в рамках коррекционного компонента (как у самих учителей – дефектологов, так и у лиц, контролирующих их деятельность (и не всегда имеющих специальное дефектологическое образование), приводит к ее приравниванию к работе учителя по учебному предмету.  </vt:lpstr>
      <vt:lpstr>Неверно предполагать, что коррекционно - развивающая работа заключается в: -восполнении пробелов предметных ЗУН у обучающихся с ОВЗ по тем или иным учебным темам; -повторно либо опережающем объяснении «разжевывании» обучающимся тот или иной материал.  При таком понимании коррекционной работы учитель-дефектолог выполняет функцию дополнительного учителя (учителя №2, репетитора), соответственно отсутствуют различия в педагогической деятельности на уроках и на коррекционных занятиях. </vt:lpstr>
      <vt:lpstr> Коррекция (от лат. correctio - исправление, поправка) - система педагогических и лечебных мероприятий, направленных на преодоление или ослабление недостатков психического и физического развития.</vt:lpstr>
      <vt:lpstr>Между педагогической деятельностью на уроках государственного компонента учебного плана и педагогическим процессом на коррекционно - развивающих занятиях существуют значимые различия, и прежде всего - в целях. </vt:lpstr>
      <vt:lpstr>Пример: на уроках русского языка обучающийся испытывает трудности при письме под диктовку </vt:lpstr>
      <vt:lpstr>Возможными причинами затруднений при письме под диктовку могут быть:  -недоразвитие фонематического восприятия (обучающийся затрудняется в различении фонем на слух), что выражается при письме в заменах по фонематическому признаку;  -несформированность процессов фонемного анализа и синтеза (трудности вычленения в составе слова всех его звуковых элементов или трудности анализа последовательности звуков в слове), что выражается в пропусках или перестановках букв в слове;  -несформированность приемов самоконтроля, что выражается в наличии различных видов ошибок, в том числе пропусках и перестановках букв;  -малый объем слухоречевой памяти, что выражается в том, что ребенок медленно пишет, пропускает буквы и слова, не дописывает фразы, допускает ошибки при хорошем знании правил;  -медленный темп деятельности;  -недоразвитие тонкой моторики руки, что будет затруднять реализацию в заданном темпе графомоторной деятельности, и др. </vt:lpstr>
      <vt:lpstr>Учителю-дефектологу важно определить причину трудностей формирования того или иного школьного навыка у каждого обучающегося, то есть выявить обусловливающую эти трудности или несформированную (либо нарушенную) школьно-значимую психическую функцию, и/или компонент учебной деятельности и/или базовые умения (количественные, графические и т. д.). Это и определит направленность требующейся ученику помощи. </vt:lpstr>
      <vt:lpstr>Презентация PowerPoint</vt:lpstr>
      <vt:lpstr>Действенный план коррекционной работы, а соответственно и коррекционно – развивающие занятия могут быть составлены учителем-дефектологом только на основе точного выявления проблем в развитии обучащихся, затрудняющих их учебную деятельность. </vt:lpstr>
      <vt:lpstr> Коррекционно – развивающие занятия предполагают:  -частую смену видов деятельности; -чередование подвижных и малоподвижных заданий и упражнений, проведение физкультминуток; -чередование письменных и устных форм работы.    Эти условия являются обязательными при работе с обучающимися с ОВЗ, интеллектуальными нарушениями, так как это позволяет сделать работу обучающихся динамичной, насыщенной и менее утомительной. </vt:lpstr>
      <vt:lpstr>Собственно структура коррекционно – развивающего занятия учителя-дефектолога:  -Цель -Задачи:  Коррекционно – образовательные; Коррекционно – развивающие; Коррекционно – развивающие. Оборудование, раздаточный материал. 1.Вводная часть (организационный момент) создание эмоционально положительного фона; Настрой обучающихся на совместную работу, установление эмоционального контакта между обучающимися и педагогом. 2.Актуализация имеющихся знаний. Установление правильности и осознанности усвоения коррекционно-развивающего материала, выявление пробелов и неверных представлений.  3.Основная часть Коррекция и развитие познавательных и психических процессов, работа над устранением причин учебных затруднений. Формирование, закрепление полученных знаний, умений, навыков (в зависимости от типа занятия) .   4.Заключительная часть. Задания и упражнения для логического завершение занятия.  5.Итог занятия. Рефлексия, подведение итогов, обратная связь.   На занятиях осуществляются межпредметные связи. Материал должен быть доступным, связан с жизнью и опираться на прошлый опыт обучающихся с ОВЗ. Обязательно учитываются возможности и особенности каждого ребёнка. </vt:lpstr>
      <vt:lpstr>Качественное осуществление коррекционной работы способствует: -улучшению показателей способностей детей к обучению; -повышению качества образования обучающихся с ОВЗ;  -успешной самореализации, а также социализации и интеграции в общество, что и является целью специального образования.     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МБОУ «Специальная (коррекционная) общеобразовательная школа-интернат» </dc:title>
  <dc:creator>User</dc:creator>
  <cp:lastModifiedBy>User</cp:lastModifiedBy>
  <cp:revision>43</cp:revision>
  <dcterms:created xsi:type="dcterms:W3CDTF">2022-10-12T03:48:43Z</dcterms:created>
  <dcterms:modified xsi:type="dcterms:W3CDTF">2022-10-13T07:24:07Z</dcterms:modified>
</cp:coreProperties>
</file>