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92" r:id="rId3"/>
    <p:sldId id="513" r:id="rId4"/>
    <p:sldId id="269" r:id="rId5"/>
    <p:sldId id="866" r:id="rId6"/>
    <p:sldId id="873" r:id="rId7"/>
    <p:sldId id="832" r:id="rId8"/>
    <p:sldId id="805" r:id="rId9"/>
    <p:sldId id="516" r:id="rId10"/>
    <p:sldId id="806" r:id="rId11"/>
    <p:sldId id="867" r:id="rId12"/>
    <p:sldId id="843" r:id="rId13"/>
    <p:sldId id="845" r:id="rId14"/>
    <p:sldId id="871" r:id="rId15"/>
    <p:sldId id="844" r:id="rId16"/>
    <p:sldId id="872" r:id="rId17"/>
    <p:sldId id="856" r:id="rId18"/>
    <p:sldId id="859" r:id="rId19"/>
    <p:sldId id="520" r:id="rId20"/>
    <p:sldId id="762" r:id="rId21"/>
    <p:sldId id="874" r:id="rId22"/>
    <p:sldId id="875" r:id="rId23"/>
    <p:sldId id="763" r:id="rId24"/>
    <p:sldId id="490" r:id="rId25"/>
    <p:sldId id="824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3366CC"/>
    <a:srgbClr val="9900CC"/>
    <a:srgbClr val="800080"/>
    <a:srgbClr val="990099"/>
    <a:srgbClr val="623C5D"/>
    <a:srgbClr val="FF99CC"/>
    <a:srgbClr val="F9B277"/>
    <a:srgbClr val="01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1511" autoAdjust="0"/>
  </p:normalViewPr>
  <p:slideViewPr>
    <p:cSldViewPr>
      <p:cViewPr>
        <p:scale>
          <a:sx n="106" d="100"/>
          <a:sy n="106" d="100"/>
        </p:scale>
        <p:origin x="-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\Bb\Файлы в Векторе\Презентации\ПРЕЗЕНТАЦИЯ веселая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9180512" cy="686521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67544" y="2141984"/>
            <a:ext cx="8208912" cy="15750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08912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6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7"/>
            <a:ext cx="8280920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6" y="1916833"/>
            <a:ext cx="4040188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564905"/>
            <a:ext cx="4040188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5" y="1916833"/>
            <a:ext cx="4041775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564905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5"/>
            <a:ext cx="7920880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916836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6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1" name="Picture 3" descr="D:\PR\Bb\Файлы в Векторе\Презентации\ПРЕЗЕНТАЦИЯ веселая6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35" y="0"/>
            <a:ext cx="9159835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s://fppkdo.ru/course/view.php?id=126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ppkdo.ru/course/view.php?id=3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kuvardina_olga@mail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course/view.php?id=321" TargetMode="External"/><Relationship Id="rId2" Type="http://schemas.openxmlformats.org/officeDocument/2006/relationships/hyperlink" Target="http://fppkdo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87220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Ворошнина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Руховна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заведующий кафедрой специальной педагогики и психологии ФГБОУ ВО «Пермский государственный гуманитарно-педагогический университет»</a:t>
            </a:r>
          </a:p>
          <a:p>
            <a:pPr algn="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  <a:ea typeface="Calibri" panose="020F0502020204030204" pitchFamily="34" charset="0"/>
              </a:rPr>
              <a:t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a:t>
            </a:r>
            <a:endParaRPr lang="ru-RU" sz="3200" b="1" dirty="0"/>
          </a:p>
        </p:txBody>
      </p:sp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E1628F-3F43-402A-BDE3-8550E4ED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9" t="16142" r="3410" b="5131"/>
          <a:stretch/>
        </p:blipFill>
        <p:spPr bwMode="auto">
          <a:xfrm>
            <a:off x="395536" y="476672"/>
            <a:ext cx="8352928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2052676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Мониторинг. Процедуры</a:t>
            </a:r>
            <a:endParaRPr lang="ru-RU" sz="2900" spc="5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Самообследование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spc="5" dirty="0">
                <a:solidFill>
                  <a:schemeClr val="tx1"/>
                </a:solidFill>
                <a:ea typeface="Calibri" panose="020F0502020204030204" pitchFamily="34" charset="0"/>
              </a:rPr>
              <a:t>Презентация и публичная защита модели(ей) ресурсного обеспечения школы (РЦ / опорная площадка)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r>
              <a:rPr lang="ru-RU" sz="2900" dirty="0">
                <a:solidFill>
                  <a:schemeClr val="tx1"/>
                </a:solidFill>
                <a:ea typeface="Calibri" panose="020F0502020204030204" pitchFamily="34" charset="0"/>
              </a:rPr>
              <a:t>Экспертиза ресурсов и деятельности РЦ и опорных площадок</a:t>
            </a:r>
          </a:p>
          <a:p>
            <a:pPr algn="just">
              <a:lnSpc>
                <a:spcPct val="107000"/>
              </a:lnSpc>
              <a:defRPr/>
            </a:pPr>
            <a:r>
              <a:rPr lang="ru-RU" altLang="ru-RU" sz="2900" dirty="0">
                <a:solidFill>
                  <a:schemeClr val="tx1"/>
                </a:solidFill>
              </a:rPr>
              <a:t>Размещение </a:t>
            </a:r>
            <a:r>
              <a:rPr lang="ru-RU" altLang="ru-RU" sz="2900" dirty="0">
                <a:solidFill>
                  <a:schemeClr val="tx1"/>
                </a:solidFill>
                <a:cs typeface="Times New Roman" panose="02020603050405020304" pitchFamily="18" charset="0"/>
              </a:rPr>
              <a:t>лучших моделей ресурсного обеспечения образования обучающихся с особыми образовательными потребностями, в том числе находящихся на длительном лечении на электронных информационных ресурсах: 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563C1"/>
                </a:solidFill>
                <a:cs typeface="Times New Roman" panose="02020603050405020304" pitchFamily="18" charset="0"/>
                <a:hlinkClick r:id="rId2"/>
              </a:rPr>
              <a:t>http://educomm.iro.perm.ru</a:t>
            </a:r>
            <a:endParaRPr lang="ru-RU" altLang="ru-RU" sz="2800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altLang="ru-RU" sz="2800" u="sng" dirty="0">
                <a:hlinkClick r:id="rId3"/>
              </a:rPr>
              <a:t>http://fppkdo.ru/course/view.php?id=321</a:t>
            </a:r>
            <a:r>
              <a:rPr lang="ru-RU" altLang="ru-RU" sz="2800" u="sng" dirty="0"/>
              <a:t>  </a:t>
            </a:r>
          </a:p>
          <a:p>
            <a:pPr>
              <a:spcAft>
                <a:spcPts val="800"/>
              </a:spcAft>
            </a:pP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Отбор и перевод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2800" b="1" dirty="0">
                <a:solidFill>
                  <a:schemeClr val="tx1"/>
                </a:solidFill>
              </a:rPr>
              <a:t> школ в статус Ресурсных центров или </a:t>
            </a: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опорных образовательных центров</a:t>
            </a:r>
            <a:r>
              <a:rPr lang="ru-RU" altLang="ru-RU" sz="2800" dirty="0">
                <a:solidFill>
                  <a:schemeClr val="tx1"/>
                </a:solidFill>
                <a:cs typeface="Times New Roman" panose="02020603050405020304" pitchFamily="18" charset="0"/>
              </a:rPr>
              <a:t>, обеспечивающих работу с детьми, имеющими нарушения в развитии, в том числе находящимися на длительном лечении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63815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1 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«Презентация и публичная защита модели(ей) ресурсного обеспечения по направлениям: обеспечение коррекционной работы с обучающимися с ОВЗ и инвалидностью, </a:t>
            </a:r>
            <a:r>
              <a:rPr lang="ru-RU" sz="2400" spc="5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психолого-педагогическое сопровождение обучающихся, находящихся на длительном лечении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», </a:t>
            </a:r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24 марта 2022г.</a:t>
            </a:r>
            <a:endParaRPr lang="ru-RU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2</a:t>
            </a:r>
            <a:r>
              <a:rPr lang="ru-RU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«Презентация и публичная защита модели(ей) ресурсного обеспечения школы по направлению «Реализация образовательной программы предметной области «Технология»», </a:t>
            </a:r>
            <a:r>
              <a:rPr lang="ru-RU" sz="24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31 марта 2022г.</a:t>
            </a: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43784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D41B91AE-8A7B-4FF1-B7C4-D2820CE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Мероприятия </a:t>
            </a:r>
            <a:r>
              <a:rPr lang="en-US" altLang="ru-RU" dirty="0">
                <a:solidFill>
                  <a:schemeClr val="tx1"/>
                </a:solidFill>
              </a:rPr>
              <a:t>II</a:t>
            </a:r>
            <a:r>
              <a:rPr lang="ru-RU" altLang="ru-RU" dirty="0">
                <a:solidFill>
                  <a:schemeClr val="tx1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C306A4-5302-489B-85EE-94A6B74B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defRPr/>
            </a:pPr>
            <a:r>
              <a:rPr lang="ru-RU" sz="2200" dirty="0">
                <a:solidFill>
                  <a:schemeClr val="tx1"/>
                </a:solidFill>
                <a:ea typeface="Calibri" panose="020F0502020204030204" pitchFamily="34" charset="0"/>
              </a:rPr>
              <a:t>Практические семинары для педагогов Пермского края</a:t>
            </a: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3 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«Содержание и технологии психолого-педагогического сопровождения и коррекционной работы с обучающимися с ОВЗ и инвалидностью»,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14 апреля 2022г.</a:t>
            </a:r>
            <a:endParaRPr lang="ru-RU" sz="22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indent="-1270" algn="just"/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семинар 4</a:t>
            </a:r>
            <a:r>
              <a:rPr lang="ru-RU" sz="22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«Современные подходы к реализации предметной области «Технология» для разных категорий обучающихся с ограниченными возможностями здоровья в соответствии с требованиями ФГОС ОВЗ и ФГОС УО», </a:t>
            </a:r>
            <a:r>
              <a:rPr lang="ru-RU" sz="2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20 апреля 2022г.</a:t>
            </a:r>
          </a:p>
          <a:p>
            <a:pPr indent="-1270" algn="just"/>
            <a:r>
              <a:rPr lang="ru-RU" sz="22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</a:t>
            </a:r>
            <a:r>
              <a:rPr lang="ru-RU" sz="2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тажировочная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площадка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«Деятельность психолого-педагогического консилиума образовательной организации», 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12 мая 2022г.</a:t>
            </a:r>
            <a:endParaRPr lang="ru-RU" sz="2200" b="1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AutoNum type="arabicPeriod"/>
              <a:defRPr/>
            </a:pPr>
            <a:endParaRPr lang="ru-RU" sz="28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20413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39DDCC-4601-82D0-0C3D-7F27752F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Информация о семинарах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05C768-5560-80B6-AE88-1F74994E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Познакомиться с содержанием семинаров (видеозапись) Вы можете на платформе дистанционного обучения  ПГГПУ </a:t>
            </a:r>
            <a:r>
              <a:rPr lang="ru-RU" altLang="ru-RU" sz="3200" u="sng" dirty="0">
                <a:solidFill>
                  <a:srgbClr val="0000FF"/>
                </a:solidFill>
                <a:hlinkClick r:id="rId2"/>
              </a:rPr>
              <a:t>http://fppkdo.ru</a:t>
            </a:r>
            <a:r>
              <a:rPr lang="ru-RU" dirty="0"/>
              <a:t>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странице сайта: «Сопровождение введения ФГОС ОВЗ и ФГОС УО в Пермском крае», период 2022г.</a:t>
            </a:r>
            <a:r>
              <a:rPr lang="ru-RU" altLang="ru-RU" sz="32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32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814341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AAD12B-9416-4193-9FF1-C414EDA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</a:rPr>
              <a:t>Завершился!!!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B3741-99CF-4CF5-9834-24B69CD8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3600" dirty="0">
                <a:solidFill>
                  <a:schemeClr val="tx1"/>
                </a:solidFill>
                <a:ea typeface="Times New Roman" panose="02020603050405020304" pitchFamily="18" charset="0"/>
              </a:rPr>
              <a:t> Краевой конкурс лучших практик сопровождения молодых специалистов (учителя, воспитатели, узкие специалисты), работающих с обучающимися с ОВЗ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643020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E5561D-3604-E75B-8A15-D4AA70AA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E6255B-CBA3-CA78-F930-6E2F7BC9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Познакомиться с материалами конкурсантов, Положением о конкурсе Вы можете: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сайте конкурса по ссылке </a:t>
            </a:r>
            <a:r>
              <a:rPr lang="en-US" altLang="ru-RU" sz="3200" u="sng" dirty="0">
                <a:hlinkClick r:id="rId2"/>
              </a:rPr>
              <a:t>https://fppkdo.ru/course/view.php?id=1266</a:t>
            </a:r>
            <a:r>
              <a:rPr lang="ru-RU" altLang="ru-RU" sz="3200" u="sng" dirty="0"/>
              <a:t> </a:t>
            </a:r>
          </a:p>
          <a:p>
            <a:r>
              <a:rPr lang="ru-RU" altLang="ru-RU" sz="3200" dirty="0">
                <a:solidFill>
                  <a:schemeClr val="tx1"/>
                </a:solidFill>
              </a:rPr>
              <a:t>на странице сайта: «Сопровождение введения ФГОС ОВЗ и ФГОС УО в Пермском крае» (разделы: 2020, 2022г.г.)</a:t>
            </a:r>
            <a:r>
              <a:rPr lang="ru-RU" altLang="ru-RU" sz="3200" u="sng" dirty="0">
                <a:solidFill>
                  <a:schemeClr val="tx1"/>
                </a:solidFill>
                <a:hlinkClick r:id="rId3"/>
              </a:rPr>
              <a:t> </a:t>
            </a:r>
            <a:r>
              <a:rPr lang="ru-RU" altLang="ru-RU" sz="3200" u="sng" dirty="0">
                <a:solidFill>
                  <a:srgbClr val="0000FF"/>
                </a:solidFill>
                <a:hlinkClick r:id="rId3"/>
              </a:rPr>
              <a:t>http://fppkdo.ru/course/view.php?id=321</a:t>
            </a:r>
            <a:endParaRPr lang="ru-RU" altLang="ru-RU" sz="3200" dirty="0"/>
          </a:p>
          <a:p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492735672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>
            <a:extLst>
              <a:ext uri="{FF2B5EF4-FFF2-40B4-BE49-F238E27FC236}">
                <a16:creationId xmlns="" xmlns:a16="http://schemas.microsoft.com/office/drawing/2014/main" id="{88523FBD-6DE1-4755-B9DA-63798502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15279" r="3410" b="5586"/>
          <a:stretch>
            <a:fillRect/>
          </a:stretch>
        </p:blipFill>
        <p:spPr bwMode="auto">
          <a:xfrm>
            <a:off x="0" y="10525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="" xmlns:a16="http://schemas.microsoft.com/office/drawing/2014/main" id="{72679680-48BF-42D4-A40D-D695D39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Подведение итогов мониторинга Ресурсных центров и опорных площадок (школ)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="" xmlns:a16="http://schemas.microsoft.com/office/drawing/2014/main" id="{2BD85BD5-B5CC-4B72-8952-00EDA3E9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3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</a:rPr>
              <a:t>Информация о мониторинге размещена на странице сайта: «Сопровождение введения ФГОС ОВЗ и ФГОС УО в Пермском крае»</a:t>
            </a:r>
            <a:r>
              <a:rPr lang="ru-RU" altLang="ru-RU" sz="2800" u="sng" dirty="0">
                <a:solidFill>
                  <a:schemeClr val="tx1"/>
                </a:solidFill>
                <a:hlinkClick r:id="rId2"/>
              </a:rPr>
              <a:t> </a:t>
            </a:r>
            <a:r>
              <a:rPr lang="ru-RU" altLang="ru-RU" sz="2800" u="sng" dirty="0">
                <a:solidFill>
                  <a:srgbClr val="0000FF"/>
                </a:solidFill>
                <a:hlinkClick r:id="rId2"/>
              </a:rPr>
              <a:t>http://fppkdo.ru/course/view.php?id=321</a:t>
            </a:r>
            <a:endParaRPr lang="ru-RU" altLang="ru-RU" sz="2800" dirty="0"/>
          </a:p>
          <a:p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FB66F8AE-B80A-43CB-9D8B-9BCD6A7B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207375" cy="865188"/>
          </a:xfrm>
        </p:spPr>
        <p:txBody>
          <a:bodyPr/>
          <a:lstStyle/>
          <a:p>
            <a:r>
              <a:rPr lang="en-US" altLang="ru-RU" sz="2800" b="1" dirty="0">
                <a:solidFill>
                  <a:schemeClr val="tx1"/>
                </a:solidFill>
              </a:rPr>
              <a:t>III</a:t>
            </a:r>
            <a:r>
              <a:rPr lang="ru-RU" altLang="ru-RU" sz="2800" b="1" dirty="0">
                <a:solidFill>
                  <a:schemeClr val="tx1"/>
                </a:solidFill>
              </a:rPr>
              <a:t> этап, мероприятия</a:t>
            </a:r>
            <a:r>
              <a:rPr lang="en-US" altLang="ru-RU" sz="2800" b="1" dirty="0">
                <a:solidFill>
                  <a:schemeClr val="tx1"/>
                </a:solidFill>
              </a:rPr>
              <a:t/>
            </a:r>
            <a:br>
              <a:rPr lang="en-US" altLang="ru-RU" sz="2800" b="1" dirty="0">
                <a:solidFill>
                  <a:schemeClr val="tx1"/>
                </a:solidFill>
              </a:rPr>
            </a:br>
            <a:r>
              <a:rPr lang="ru-RU" alt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 июля 2022 года по 1 декабря 2022 года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16387" name="Объект 2">
            <a:extLst>
              <a:ext uri="{FF2B5EF4-FFF2-40B4-BE49-F238E27FC236}">
                <a16:creationId xmlns="" xmlns:a16="http://schemas.microsoft.com/office/drawing/2014/main" id="{F2C711B3-B37B-43F7-A8A2-23EA7A2A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679950"/>
          </a:xfrm>
        </p:spPr>
        <p:txBody>
          <a:bodyPr/>
          <a:lstStyle/>
          <a:p>
            <a:r>
              <a:rPr lang="ru-RU" altLang="ru-RU" sz="2300">
                <a:solidFill>
                  <a:schemeClr val="tx1"/>
                </a:solidFill>
              </a:rPr>
              <a:t>Научно-методическое и педагогическое сопровождение деятельности ресурсных центров, опорных образовательных центров, опорных площадок (школ) – консультирование по запросу педагогических коллективов – научные руководители</a:t>
            </a:r>
          </a:p>
          <a:p>
            <a:r>
              <a:rPr lang="en-US" altLang="ru-RU" sz="2300">
                <a:solidFill>
                  <a:schemeClr val="tx1"/>
                </a:solidFill>
              </a:rPr>
              <a:t>V</a:t>
            </a:r>
            <a:r>
              <a:rPr lang="ru-RU" altLang="ru-RU" sz="2300">
                <a:solidFill>
                  <a:schemeClr val="tx1"/>
                </a:solidFill>
              </a:rPr>
              <a:t> Краевая </a:t>
            </a:r>
            <a:r>
              <a:rPr lang="ru-RU" altLang="ru-RU" sz="2300" b="1">
                <a:solidFill>
                  <a:schemeClr val="tx1"/>
                </a:solidFill>
              </a:rPr>
              <a:t>Олимпиада</a:t>
            </a:r>
            <a:r>
              <a:rPr lang="ru-RU" altLang="ru-RU" sz="2300">
                <a:solidFill>
                  <a:schemeClr val="tx1"/>
                </a:solidFill>
              </a:rPr>
              <a:t> для </a:t>
            </a:r>
            <a:r>
              <a:rPr lang="ru-RU" altLang="ru-RU" sz="2300">
                <a:solidFill>
                  <a:schemeClr val="tx1"/>
                </a:solidFill>
                <a:ea typeface="Times New Roman" panose="02020603050405020304" pitchFamily="18" charset="0"/>
              </a:rPr>
              <a:t>педагогов, специалистов образовательных учреждений Пермского края, работающих с детьми с ОВЗ и инвалидностью, октябрь-ноябрь 2022г.</a:t>
            </a:r>
            <a:endParaRPr lang="en-US" altLang="ru-RU" sz="2300">
              <a:solidFill>
                <a:schemeClr val="tx1"/>
              </a:solidFill>
            </a:endParaRPr>
          </a:p>
          <a:p>
            <a:r>
              <a:rPr lang="en-US" altLang="ru-RU" sz="2300">
                <a:solidFill>
                  <a:schemeClr val="tx1"/>
                </a:solidFill>
              </a:rPr>
              <a:t>VI </a:t>
            </a:r>
            <a:r>
              <a:rPr lang="ru-RU" altLang="ru-RU" sz="2300">
                <a:solidFill>
                  <a:schemeClr val="tx1"/>
                </a:solidFill>
              </a:rPr>
              <a:t>Всероссийская научно-практическая </a:t>
            </a:r>
            <a:r>
              <a:rPr lang="ru-RU" altLang="ru-RU" sz="2300" b="1">
                <a:solidFill>
                  <a:schemeClr val="tx1"/>
                </a:solidFill>
              </a:rPr>
              <a:t>конференция</a:t>
            </a:r>
            <a:r>
              <a:rPr lang="ru-RU" altLang="ru-RU" sz="2300">
                <a:solidFill>
                  <a:schemeClr val="tx1"/>
                </a:solidFill>
              </a:rPr>
              <a:t> «Открытый мир: объединяем усилия» - презентационные площадки на базе Ресурсных центров, опорных образовательных центров, опорных школ, ноябрь 2022г.</a:t>
            </a: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54FBC456-CA64-4174-9451-724C7618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</a:rPr>
              <a:t>Цель мероприятий проекта -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90ECB9DA-EF16-4EEE-BB20-9712511A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92275"/>
            <a:ext cx="8569325" cy="49768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Font typeface="Arial" panose="020B0604020202020204" pitchFamily="34" charset="0"/>
              <a:buNone/>
              <a:tabLst>
                <a:tab pos="498475" algn="l"/>
              </a:tabLst>
            </a:pP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создание и функционирование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 сети ресурсных центров по поддержке образования обучающихся с ограниченными возможностями здоровья в рамках реализации </a:t>
            </a:r>
            <a:r>
              <a:rPr lang="ru-RU" altLang="ru-RU" sz="2500" b="1" dirty="0">
                <a:solidFill>
                  <a:schemeClr val="tx1"/>
                </a:solidFill>
                <a:ea typeface="Times New Roman" panose="02020603050405020304" pitchFamily="18" charset="0"/>
              </a:rPr>
              <a:t>федерального проекта «Современная школа» национального проекта «Образование»</a:t>
            </a:r>
            <a:r>
              <a:rPr lang="ru-RU" altLang="ru-RU" sz="2500" dirty="0">
                <a:solidFill>
                  <a:schemeClr val="tx1"/>
                </a:solidFill>
                <a:ea typeface="Times New Roman" panose="02020603050405020304" pitchFamily="18" charset="0"/>
              </a:rPr>
              <a:t>, реализующегося в Пермском крае, 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дому.</a:t>
            </a: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="" xmlns:a16="http://schemas.microsoft.com/office/drawing/2014/main" id="{E2AD7F3B-97F0-39B2-DF27-E8565BFDF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Приглашаем принять участие в</a:t>
            </a:r>
            <a:endParaRPr lang="ru-RU" alt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F7B5DF-7DD6-FCFE-E7CD-767EFA030F4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Всероссийской научно-практической конференции «Открытый мир: объединяем усилия»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которая состоится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09 - 10 ноября 2022 года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Формы участия: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Слушатель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Выступление на секционном заседании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Презентационная площадка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Публикация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D8AC0-CEFE-36CE-FC61-E8CE94FE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Вопросы для голосования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46483F-4908-2555-C354-BC1188D1F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1. Ваша школа работает с детьми с ОВЗ?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2.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Какие категории обучающихся с ОВЗ есть в Вашей школе?</a:t>
            </a:r>
            <a:endParaRPr lang="ru-RU" sz="20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3.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 работе с какой категорией обучающихся с ОВЗ Вам требуется помощь школы – Ресурсного центра (опорной площадки)?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4.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По каким направлениям при работе с обучающимися с ОВЗ Вам требуется помощь?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5.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Какую из представленных школ Вы выбрали бы в качестве консультанта?</a:t>
            </a:r>
            <a:endParaRPr lang="ru-RU" sz="20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6.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 опытом работы какой из представленных школ – Ресурсных центров и опорных площадок – Вы хотели бы познакомиться ближе в рамках семинара, конференции (презентационная площадка), стажировки и т.п.?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33060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FD8AC0-CEFE-36CE-FC61-E8CE94FE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91" y="404664"/>
            <a:ext cx="7200800" cy="648071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Вопросы для голосования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46483F-4908-2555-C354-BC1188D1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626469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1. Ваша школа работает с детьми с ОВЗ?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2.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Какие категории обучающихся с ОВЗ есть в Вашей школе?</a:t>
            </a:r>
            <a:endParaRPr lang="ru-RU" sz="20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3.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 работе с какой категорией обучающихся с ОВЗ Вам требуется помощь школы – Ресурсного центра (опорной площадки)?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4.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По каким направлениям при работе с обучающимися с ОВЗ Вам требуется помощь?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5.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Какую из представленных школ Вы выбрали бы в качестве консультанта?</a:t>
            </a:r>
            <a:endParaRPr lang="ru-RU" sz="20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6. 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 опытом работы какой из представленных школ – Ресурсных центров и опорных площадок – Вы хотели бы познакомиться ближе в рамках семинара, конференции (презентационная площадка), стажировки и т.п.?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2843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3582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="" xmlns:a16="http://schemas.microsoft.com/office/drawing/2014/main" id="{5270A440-044B-AF70-FD4A-DF9583EF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Приглашаем принять участие в</a:t>
            </a:r>
            <a:endParaRPr lang="ru-RU" altLang="ru-RU"/>
          </a:p>
        </p:txBody>
      </p:sp>
      <p:sp>
        <p:nvSpPr>
          <p:cNvPr id="35843" name="Объект 2">
            <a:extLst>
              <a:ext uri="{FF2B5EF4-FFF2-40B4-BE49-F238E27FC236}">
                <a16:creationId xmlns="" xmlns:a16="http://schemas.microsoft.com/office/drawing/2014/main" id="{99CBAB04-D352-1215-7B56-400B5292BC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altLang="ru-RU" sz="36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u-RU" altLang="ru-RU" sz="36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Краевой Олимпиаде для педагогов, специалистов образовательных организаций Пермского края, работающих с детьми с ограниченными возможностями здоровья и детьми–инвалидами – ноябрь 2022 года.</a:t>
            </a:r>
            <a:endParaRPr lang="ru-RU" altLang="ru-RU" sz="36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9A749A0F-6D4E-44BB-A24B-13B368E3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tx1"/>
                </a:solidFill>
              </a:rPr>
              <a:t>Задать вопросы по участию в мероприятиях проекта Вы можете: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="" xmlns:a16="http://schemas.microsoft.com/office/drawing/2014/main" id="{CF8BC698-F16C-43DA-8E4F-42D26DFAC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 err="1">
                <a:solidFill>
                  <a:schemeClr val="tx1"/>
                </a:solidFill>
              </a:rPr>
              <a:t>Кувардина</a:t>
            </a:r>
            <a:r>
              <a:rPr lang="ru-RU" altLang="ru-RU" sz="4000" dirty="0">
                <a:solidFill>
                  <a:schemeClr val="tx1"/>
                </a:solidFill>
              </a:rPr>
              <a:t> Ольга Валерьевна, заведующий учебно-методическим кабинетом факультета педагогики и </a:t>
            </a:r>
            <a:r>
              <a:rPr lang="ru-RU" altLang="ru-RU" sz="4000">
                <a:solidFill>
                  <a:schemeClr val="tx1"/>
                </a:solidFill>
              </a:rPr>
              <a:t>психологии детства ПГГПУ</a:t>
            </a:r>
            <a:r>
              <a:rPr lang="ru-RU" altLang="ru-RU" sz="4000" dirty="0">
                <a:solidFill>
                  <a:schemeClr val="tx1"/>
                </a:solidFill>
              </a:rPr>
              <a:t>, контакты: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Тел.: 8 902 832 95 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ru-RU" sz="4000" dirty="0">
                <a:solidFill>
                  <a:schemeClr val="tx1"/>
                </a:solidFill>
              </a:rPr>
              <a:t>E-mail</a:t>
            </a:r>
            <a:r>
              <a:rPr lang="ru-RU" altLang="ru-RU" sz="4000" dirty="0">
                <a:solidFill>
                  <a:schemeClr val="tx1"/>
                </a:solidFill>
              </a:rPr>
              <a:t>:</a:t>
            </a:r>
            <a:r>
              <a:rPr lang="ru-RU" altLang="ru-RU" sz="4000" dirty="0"/>
              <a:t> </a:t>
            </a:r>
            <a:r>
              <a:rPr lang="en-US" altLang="ru-RU" sz="4000" dirty="0">
                <a:hlinkClick r:id="rId2"/>
              </a:rPr>
              <a:t>kuvardina_olga@mail.ru</a:t>
            </a:r>
            <a:r>
              <a:rPr lang="ru-RU" altLang="ru-RU" sz="4000" dirty="0"/>
              <a:t> </a:t>
            </a:r>
          </a:p>
        </p:txBody>
      </p:sp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24D711-FCAF-46A6-B032-92E4BD6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6" y="1196752"/>
            <a:ext cx="8395855" cy="680040"/>
          </a:xfrm>
        </p:spPr>
        <p:txBody>
          <a:bodyPr>
            <a:no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</a:rPr>
              <a:t>Благодарю за внимание!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1FE928-63BA-410D-AB60-27BF8337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" y="2025617"/>
            <a:ext cx="9103994" cy="3426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D70E60EC-D0EF-4B0D-9376-6BC08B2A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8" y="2538703"/>
            <a:ext cx="3495802" cy="306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7189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43AF107F-DF1B-4793-981A-424436F5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359569"/>
          </a:xfrm>
        </p:spPr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F4C0D604-21E0-41C0-A5C0-00ECA487E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453518"/>
              </p:ext>
            </p:extLst>
          </p:nvPr>
        </p:nvGraphicFramePr>
        <p:xfrm>
          <a:off x="107504" y="476673"/>
          <a:ext cx="8928992" cy="6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9019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деятельности Ресурсных центров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742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9015"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психолого-педагогического сопровождения и коррекционной      работы с обучающимися с ОВЗ, в том числе  с инвалидностью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28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качественного доступного общего и дополнительного образования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45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занятий в учебных кабинетах и помещениях с использованием оборудования в рамках реализации федерального проекта «Современная школа» национального   проекта «Образование», реализующегося в Пермском крае.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по сопровождению обучающихся, находящихся на длительном лечении</a:t>
                      </a:r>
                    </a:p>
                  </a:txBody>
                  <a:tcPr marL="91437" marR="91437" marT="45727" marB="4572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2096" r="23790" b="1553"/>
          <a:stretch/>
        </p:blipFill>
        <p:spPr>
          <a:xfrm>
            <a:off x="127185" y="836712"/>
            <a:ext cx="3981450" cy="561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648072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70" y="362119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070" y="751716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6419" y="181879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6833" y="157281"/>
            <a:ext cx="2440767" cy="28015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05980" y="190381"/>
            <a:ext cx="259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Опорные площадки </a:t>
            </a:r>
            <a:r>
              <a:rPr lang="ru-RU" b="1" dirty="0" err="1">
                <a:solidFill>
                  <a:srgbClr val="0000CC"/>
                </a:solidFill>
              </a:rPr>
              <a:t>г.Перми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1581" y="840443"/>
            <a:ext cx="2656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"Адаптивная школа-интернат "Ступени"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27968" y="1361775"/>
            <a:ext cx="274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"Школа №154 для обучающихся с ОВЗ"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58253" y="188290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«Школа-интернат №4 для обучающихся с ОВЗ»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70483" y="2435650"/>
            <a:ext cx="248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МБОУ «Школа №18 для обучающихся с ОВЗ»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08635" y="2343176"/>
            <a:ext cx="2297345" cy="439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CC"/>
                </a:solidFill>
              </a:rPr>
              <a:t>Опорные площадки Пермского края: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«СКОШ для учащихся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г.Кунгур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С(К)ОШ </a:t>
            </a:r>
            <a:r>
              <a:rPr lang="ru-RU" sz="1300" dirty="0" err="1">
                <a:solidFill>
                  <a:srgbClr val="0000CC"/>
                </a:solidFill>
              </a:rPr>
              <a:t>г.Нытва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МОУ «Киселевская ОШИ»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МБОУ"С(К)СОШИ" </a:t>
            </a:r>
            <a:r>
              <a:rPr lang="ru-RU" sz="1300" dirty="0" err="1">
                <a:solidFill>
                  <a:srgbClr val="0000CC"/>
                </a:solidFill>
              </a:rPr>
              <a:t>г.Чусовой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</a:t>
            </a:r>
            <a:r>
              <a:rPr lang="ru-RU" sz="1300" dirty="0" err="1">
                <a:solidFill>
                  <a:srgbClr val="0000CC"/>
                </a:solidFill>
              </a:rPr>
              <a:t>Краснокамская</a:t>
            </a:r>
            <a:r>
              <a:rPr lang="ru-RU" sz="1300" dirty="0">
                <a:solidFill>
                  <a:srgbClr val="0000CC"/>
                </a:solidFill>
              </a:rPr>
              <a:t> адаптивная школа-интернат«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МКОУ "С(К)ОШ-И для учащихся с ОВЗ" </a:t>
            </a:r>
            <a:r>
              <a:rPr lang="ru-RU" sz="1300" dirty="0" err="1">
                <a:solidFill>
                  <a:srgbClr val="0000CC"/>
                </a:solidFill>
              </a:rPr>
              <a:t>с.Сарс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«СОШИ» </a:t>
            </a:r>
            <a:r>
              <a:rPr lang="ru-RU" sz="1300" dirty="0" err="1">
                <a:solidFill>
                  <a:srgbClr val="0000CC"/>
                </a:solidFill>
              </a:rPr>
              <a:t>г.Губаха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"Школа для детей с ОВЗ" </a:t>
            </a:r>
            <a:r>
              <a:rPr lang="ru-RU" sz="1300" dirty="0" err="1">
                <a:solidFill>
                  <a:srgbClr val="0000CC"/>
                </a:solidFill>
              </a:rPr>
              <a:t>г.Лысьва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«Школа-интернат» </a:t>
            </a:r>
            <a:r>
              <a:rPr lang="ru-RU" sz="1300" dirty="0" err="1">
                <a:solidFill>
                  <a:srgbClr val="0000CC"/>
                </a:solidFill>
              </a:rPr>
              <a:t>г.Оса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МБОУ СОШИ </a:t>
            </a:r>
            <a:r>
              <a:rPr lang="ru-RU" sz="1300" dirty="0" err="1">
                <a:solidFill>
                  <a:srgbClr val="0000CC"/>
                </a:solidFill>
              </a:rPr>
              <a:t>г.Кизел</a:t>
            </a:r>
            <a:endParaRPr lang="ru-RU" sz="1300" dirty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00CC"/>
                </a:solidFill>
              </a:rPr>
              <a:t>МАОУ «Школа №4 для обучающихся с ОВЗ» </a:t>
            </a:r>
            <a:r>
              <a:rPr lang="ru-RU" sz="1300" dirty="0" err="1">
                <a:solidFill>
                  <a:srgbClr val="0000CC"/>
                </a:solidFill>
              </a:rPr>
              <a:t>г.Березники</a:t>
            </a:r>
            <a:endParaRPr lang="ru-RU" sz="13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8009" y="158326"/>
            <a:ext cx="2019673" cy="2105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28009" y="166714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Ресурсные центры: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4109" y="556311"/>
            <a:ext cx="2207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ГКБОУ «Общеобразовательная школа-интернат Пермского края»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31458" y="1623385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CC"/>
                </a:solidFill>
              </a:rPr>
              <a:t>МАОУ «Школа № 7» </a:t>
            </a:r>
            <a:r>
              <a:rPr lang="ru-RU" sz="1400" dirty="0" err="1">
                <a:solidFill>
                  <a:srgbClr val="0000CC"/>
                </a:solidFill>
              </a:rPr>
              <a:t>г.Березники</a:t>
            </a:r>
            <a:endParaRPr lang="ru-RU" sz="1400" dirty="0">
              <a:solidFill>
                <a:srgbClr val="0000C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3436" y="3142531"/>
            <a:ext cx="1944216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№ 132» </a:t>
            </a:r>
            <a:r>
              <a:rPr lang="ru-RU" sz="1400" dirty="0" err="1">
                <a:solidFill>
                  <a:srgbClr val="009900"/>
                </a:solidFill>
              </a:rPr>
              <a:t>г.Пермь</a:t>
            </a:r>
            <a:endParaRPr lang="ru-RU" sz="14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9060" y="3142531"/>
            <a:ext cx="21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Ресурсный центр: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293096"/>
            <a:ext cx="2327683" cy="2376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900"/>
                </a:solidFill>
              </a:rPr>
              <a:t>Опорные площадки:</a:t>
            </a:r>
          </a:p>
          <a:p>
            <a:pPr algn="ctr"/>
            <a:endParaRPr lang="ru-RU" sz="1050" b="1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МОБУ  «Гимназия №3» </a:t>
            </a:r>
            <a:r>
              <a:rPr lang="ru-RU" sz="1400" dirty="0" err="1">
                <a:solidFill>
                  <a:srgbClr val="009900"/>
                </a:solidFill>
              </a:rPr>
              <a:t>г.Кудымкар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МАОУ «СОШ «Петролеум+» </a:t>
            </a:r>
            <a:r>
              <a:rPr lang="ru-RU" sz="1400" dirty="0" err="1">
                <a:solidFill>
                  <a:srgbClr val="009900"/>
                </a:solidFill>
              </a:rPr>
              <a:t>г.Перми</a:t>
            </a:r>
            <a:endParaRPr lang="ru-RU" sz="1400" dirty="0">
              <a:solidFill>
                <a:srgbClr val="009900"/>
              </a:solidFill>
            </a:endParaRP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МБОУ «ВСШИ»</a:t>
            </a:r>
          </a:p>
          <a:p>
            <a:pPr algn="ctr"/>
            <a:r>
              <a:rPr lang="ru-RU" sz="1400" dirty="0">
                <a:solidFill>
                  <a:srgbClr val="009900"/>
                </a:solidFill>
              </a:rPr>
              <a:t>МАООУ "Ленинская санаторная школа-интернат"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877524512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681537-F5A0-4369-B34E-68850EFE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7DF96A-D9CD-42D2-9CD8-F87F2DD44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психолого-педагогического сопровождения и коррекционной      работы с обучающимися с ОВЗ, в том числе  с инвалидностью</a:t>
            </a:r>
          </a:p>
          <a:p>
            <a:r>
              <a:rPr lang="ru-RU" sz="3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образовательной программы предметной области     «Технология»     для     разных	категорий обучающихся с ограниченными возможностями здоровья в соответствии с требованиями ФГОС ОВЗ и ФГОС УО</a:t>
            </a:r>
          </a:p>
          <a:p>
            <a:r>
              <a:rPr lang="ru-RU" sz="34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деятельности по сопровождению обучающихся, находящихся на длительном лечении</a:t>
            </a:r>
          </a:p>
          <a:p>
            <a:pPr marL="0" indent="0">
              <a:buNone/>
            </a:pPr>
            <a:endParaRPr lang="ru-RU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</a:rPr>
              <a:t>*цветом на карте обозначены школы, реализующие соответствующие направления деятельности </a:t>
            </a:r>
            <a:r>
              <a:rPr lang="ru-RU" sz="3400">
                <a:solidFill>
                  <a:schemeClr val="tx1"/>
                </a:solidFill>
              </a:rPr>
              <a:t>в проекте</a:t>
            </a:r>
            <a:endParaRPr lang="ru-RU" sz="34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3200" kern="1200" dirty="0">
              <a:solidFill>
                <a:srgbClr val="00B05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81352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97E1E7-F2A1-C40D-D4FD-B3E0827C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руководители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5C1DE9-8863-A3B5-0738-E74CA685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Ворошнина Ольга Руховна, зав. кафедрой специальной педагогики и психологии ПГГПУ, </a:t>
            </a:r>
            <a:r>
              <a:rPr lang="ru-RU" dirty="0" err="1"/>
              <a:t>к.пс.н</a:t>
            </a:r>
            <a:r>
              <a:rPr lang="ru-RU" dirty="0"/>
              <a:t>.</a:t>
            </a:r>
          </a:p>
          <a:p>
            <a:r>
              <a:rPr lang="ru-RU" dirty="0" err="1"/>
              <a:t>Лестова</a:t>
            </a:r>
            <a:r>
              <a:rPr lang="ru-RU" dirty="0"/>
              <a:t> Наталья Львовна, доцент кафедры специальной педагогики и психологии ПГГПУ,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r>
              <a:rPr lang="ru-RU" dirty="0"/>
              <a:t>Наумов Александр Анатольевич, доцент кафедры специальной педагогики и психологии ПГГПУ,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142017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A8E203-21E3-4004-8B83-833D440F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3" y="404813"/>
            <a:ext cx="8396287" cy="10795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Результаты реализации проекта по научно-методическому и педагогическому сопровождению сети Ресурсных центров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CDB7CB-E459-4E60-9120-9AA90756F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113337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Открытый информационный ресурс</a:t>
            </a:r>
            <a:endParaRPr lang="ru-RU" sz="23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Данный информационный ресурс создан и функционирует на площадке «Система дистанционного обучения ФППК ПГГПУ» по адресу: </a:t>
            </a:r>
            <a:r>
              <a:rPr lang="ru-RU" sz="2400" u="sng" dirty="0">
                <a:hlinkClick r:id="rId2"/>
              </a:rPr>
              <a:t>http://fppkdo.ru/</a:t>
            </a:r>
            <a:r>
              <a:rPr lang="ru-RU" sz="2400" dirty="0"/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 сайте создан специальный раздел-курс «Сопровождение введения ФГОС ОВЗ и ФГОС УО в Пермском крае»</a:t>
            </a:r>
            <a:r>
              <a:rPr lang="ru-RU" sz="2400" dirty="0">
                <a:solidFill>
                  <a:schemeClr val="tx1"/>
                </a:solidFill>
              </a:rPr>
              <a:t> по ссылке </a:t>
            </a:r>
            <a:r>
              <a:rPr lang="ru-RU" sz="2400" u="sng" dirty="0">
                <a:hlinkClick r:id="rId3"/>
              </a:rPr>
              <a:t>http://fppkdo.ru/course/view.php?id=321</a:t>
            </a:r>
            <a:endParaRPr lang="ru-RU" sz="2400" dirty="0"/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Отражена деятельность Рабочей группы министерства образования и науки Пермского края с 2016 по 2022 </a:t>
            </a:r>
            <a:r>
              <a:rPr lang="ru-RU" sz="2400" dirty="0" err="1">
                <a:solidFill>
                  <a:schemeClr val="tx1"/>
                </a:solidFill>
              </a:rPr>
              <a:t>г.г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Наполнение ресурса продолжается… </a:t>
            </a:r>
          </a:p>
        </p:txBody>
      </p:sp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F327DE-5D44-4F06-9671-01C51C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6876BDD3-C989-4B02-BEED-859801E3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2" t="5930" r="972" b="5359"/>
          <a:stretch/>
        </p:blipFill>
        <p:spPr bwMode="auto">
          <a:xfrm>
            <a:off x="107504" y="404664"/>
            <a:ext cx="885698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5652777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="" xmlns:a16="http://schemas.microsoft.com/office/drawing/2014/main" id="{B251979C-F159-4D38-9AFC-935281C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765175"/>
            <a:ext cx="8207375" cy="1069975"/>
          </a:xfrm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</a:rPr>
              <a:t>Этапы проекта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="" xmlns:a16="http://schemas.microsoft.com/office/drawing/2014/main" id="{61C97E7A-4DDE-4E24-ACD2-30E891D3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b="1" dirty="0">
                <a:solidFill>
                  <a:schemeClr val="tx1"/>
                </a:solidFill>
              </a:rPr>
              <a:t>Срок реализации проекта: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>
                <a:solidFill>
                  <a:schemeClr val="tx1"/>
                </a:solidFill>
              </a:rPr>
              <a:t>06.09.2021.- 01.12.2022.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romanUcPeriod"/>
              <a:defRPr/>
            </a:pPr>
            <a:r>
              <a:rPr lang="ru-RU" altLang="ru-RU" dirty="0">
                <a:solidFill>
                  <a:schemeClr val="tx1"/>
                </a:solidFill>
                <a:ea typeface="Times New Roman" panose="02020603050405020304" pitchFamily="18" charset="0"/>
              </a:rPr>
              <a:t>06 сентября - 1 декабря 2021 года. </a:t>
            </a:r>
            <a:r>
              <a:rPr lang="ru-RU" altLang="ru-RU" i="1" dirty="0">
                <a:solidFill>
                  <a:schemeClr val="tx1"/>
                </a:solidFill>
                <a:cs typeface="Times New Roman" panose="02020603050405020304" pitchFamily="18" charset="0"/>
              </a:rPr>
              <a:t>	</a:t>
            </a:r>
            <a:endParaRPr lang="ru-RU" alt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декабря 2021 года - 1 июля 2022 года.</a:t>
            </a:r>
            <a:r>
              <a:rPr lang="en-US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ru-RU" dirty="0">
                <a:solidFill>
                  <a:schemeClr val="tx1"/>
                </a:solidFill>
              </a:rPr>
              <a:t>III. 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1 июля - 1 декабря 2022 года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i="1" dirty="0">
                <a:cs typeface="Times New Roman" panose="02020603050405020304" pitchFamily="18" charset="0"/>
              </a:rPr>
              <a:t>	</a:t>
            </a:r>
            <a:endParaRPr lang="ru-RU" altLang="ru-RU" sz="2000" b="1" dirty="0"/>
          </a:p>
          <a:p>
            <a:pPr>
              <a:buFont typeface="Arial" panose="020B0604020202020204" pitchFamily="34" charset="0"/>
              <a:buAutoNum type="romanUcPeriod"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4191</TotalTime>
  <Words>1332</Words>
  <Application>Microsoft Office PowerPoint</Application>
  <PresentationFormat>Экран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 мероприятиях по научно-методическому и педагогическому сопровождению деятельности ресурсных центров и опорных площадок (школ) для работы с обучающимися с ОВЗ в Пермском крае</vt:lpstr>
      <vt:lpstr>Цель мероприятий проекта -</vt:lpstr>
      <vt:lpstr>Презентация PowerPoint</vt:lpstr>
      <vt:lpstr>Презентация PowerPoint</vt:lpstr>
      <vt:lpstr>Направления деятельности</vt:lpstr>
      <vt:lpstr>Научные руководители проекта</vt:lpstr>
      <vt:lpstr>Результаты реализации проекта по научно-методическому и педагогическому сопровождению сети Ресурсных центров</vt:lpstr>
      <vt:lpstr>Презентация PowerPoint</vt:lpstr>
      <vt:lpstr>Этапы проекта</vt:lpstr>
      <vt:lpstr>Презентация PowerPoint</vt:lpstr>
      <vt:lpstr>Мероприятия II этапа</vt:lpstr>
      <vt:lpstr>Мероприятия II этапа</vt:lpstr>
      <vt:lpstr>Мероприятия II этапа</vt:lpstr>
      <vt:lpstr>Информация о семинарах</vt:lpstr>
      <vt:lpstr>Завершился!!!</vt:lpstr>
      <vt:lpstr>Презентация PowerPoint</vt:lpstr>
      <vt:lpstr>Презентация PowerPoint</vt:lpstr>
      <vt:lpstr>Подведение итогов мониторинга Ресурсных центров и опорных площадок (школ)</vt:lpstr>
      <vt:lpstr>III этап, мероприятия с 1 июля 2022 года по 1 декабря 2022 года</vt:lpstr>
      <vt:lpstr>Приглашаем принять участие в</vt:lpstr>
      <vt:lpstr>Вопросы для голосования</vt:lpstr>
      <vt:lpstr>Вопросы для голосования</vt:lpstr>
      <vt:lpstr>Приглашаем принять участие в</vt:lpstr>
      <vt:lpstr>Задать вопросы по участию в мероприятиях проекта Вы можете:</vt:lpstr>
      <vt:lpstr>Благодарю за внимание!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Admin</cp:lastModifiedBy>
  <cp:revision>734</cp:revision>
  <dcterms:created xsi:type="dcterms:W3CDTF">2013-10-16T06:54:36Z</dcterms:created>
  <dcterms:modified xsi:type="dcterms:W3CDTF">2022-08-24T05:32:06Z</dcterms:modified>
</cp:coreProperties>
</file>