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type="title" userDrawn="1">
  <p:cSld name="TITL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2" hidden="0"/>
          <p:cNvSpPr txBox="1"/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2" hidden="0"/>
          <p:cNvSpPr txBox="1"/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2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type="picTx" userDrawn="1">
  <p:cSld name="PICTURE_WITH_CAPTION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1" hidden="0"/>
          <p:cNvSpPr txBox="1"/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11" hidden="0"/>
          <p:cNvSpPr/>
          <p:nvPr isPhoto="0" userDrawn="0">
            <p:ph type="pic" idx="2" hasCustomPrompt="0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1" hidden="0"/>
          <p:cNvSpPr txBox="1"/>
          <p:nvPr isPhoto="0" userDrawn="0">
            <p:ph type="body" idx="1" hasCustomPrompt="0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11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1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1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" name="Google Shape;73;p12" hidden="0"/>
          <p:cNvSpPr txBox="1"/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12" hidden="0"/>
          <p:cNvSpPr txBox="1"/>
          <p:nvPr isPhoto="0" userDrawn="0">
            <p:ph type="body" idx="1" hasCustomPrompt="0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12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12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12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type="vertTitleAndTx" userDrawn="1">
  <p:cSld name="VERTICAL_TITLE_AND_VERTICAL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13" hidden="0"/>
          <p:cNvSpPr txBox="1"/>
          <p:nvPr isPhoto="0" userDrawn="0">
            <p:ph type="title" hasCustomPrompt="0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13" hidden="0"/>
          <p:cNvSpPr txBox="1"/>
          <p:nvPr isPhoto="0" userDrawn="0">
            <p:ph type="body" idx="1" hasCustomPrompt="0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13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13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13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3" hidden="0"/>
          <p:cNvSpPr txBox="1"/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3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3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3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4" hidden="0"/>
          <p:cNvSpPr txBox="1"/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4" hidden="0"/>
          <p:cNvSpPr txBox="1"/>
          <p:nvPr isPhoto="0" userDrawn="0">
            <p:ph type="body" idx="1" hasCustomPrompt="0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4" hidden="0"/>
          <p:cNvSpPr txBox="1"/>
          <p:nvPr isPhoto="0" userDrawn="0">
            <p:ph type="body" idx="2" hasCustomPrompt="0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4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4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4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5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5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5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6" hidden="0"/>
          <p:cNvSpPr txBox="1"/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6" hidden="0"/>
          <p:cNvSpPr txBox="1"/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6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6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6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Google Shape;40;p7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7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7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sz="1200" b="0" i="0" u="none" strike="noStrike" cap="none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type="secHead" userDrawn="1">
  <p:cSld name="SECTION_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Google Shape;44;p8" hidden="0"/>
          <p:cNvSpPr txBox="1"/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8" hidden="0"/>
          <p:cNvSpPr txBox="1"/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8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8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8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9" hidden="0"/>
          <p:cNvSpPr txBox="1"/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9" hidden="0"/>
          <p:cNvSpPr txBox="1"/>
          <p:nvPr isPhoto="0" userDrawn="0">
            <p:ph type="body" idx="1" hasCustomPrompt="0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9" hidden="0"/>
          <p:cNvSpPr txBox="1"/>
          <p:nvPr isPhoto="0" userDrawn="0">
            <p:ph type="body" idx="2" hasCustomPrompt="0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9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9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9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10" hidden="0"/>
          <p:cNvSpPr txBox="1"/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10" hidden="0"/>
          <p:cNvSpPr txBox="1"/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10" hidden="0"/>
          <p:cNvSpPr txBox="1"/>
          <p:nvPr isPhoto="0" userDrawn="0">
            <p:ph type="body" idx="2" hasCustomPrompt="0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10" hidden="0"/>
          <p:cNvSpPr txBox="1"/>
          <p:nvPr isPhoto="0" userDrawn="0">
            <p:ph type="body" idx="3" hasCustomPrompt="0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10" hidden="0"/>
          <p:cNvSpPr txBox="1"/>
          <p:nvPr isPhoto="0" userDrawn="0">
            <p:ph type="body" idx="4" hasCustomPrompt="0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10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10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0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 hidden="0"/>
          <p:cNvSpPr txBox="1"/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 hidden="0"/>
          <p:cNvSpPr txBox="1"/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 hidden="0"/>
          <p:cNvSpPr txBox="1"/>
          <p:nvPr isPhoto="0" userDrawn="0">
            <p:ph type="dt" idx="10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1" hidden="0"/>
          <p:cNvSpPr txBox="1"/>
          <p:nvPr isPhoto="0" userDrawn="0">
            <p:ph type="ftr" idx="11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1" hidden="0"/>
          <p:cNvSpPr txBox="1"/>
          <p:nvPr isPhoto="0" userDrawn="0">
            <p:ph type="sldNum" idx="12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1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14" hidden="0"/>
          <p:cNvSpPr txBox="1"/>
          <p:nvPr isPhoto="0" userDrawn="0">
            <p:ph type="ctrTitle" hasCustomPrompt="0"/>
          </p:nvPr>
        </p:nvSpPr>
        <p:spPr bwMode="auto">
          <a:xfrm flipH="0" flipV="0">
            <a:off x="692123" y="416606"/>
            <a:ext cx="7576697" cy="1272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/>
            </a:pPr>
            <a:r>
              <a:rPr lang="ru-RU" sz="260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/>
                <a:ea typeface="Open Sans Extrabold"/>
                <a:cs typeface="Open Sans Extrabold"/>
              </a:rPr>
              <a:t>Психосоциальная реабилитация детей, находящихся на длительном лечении в условиях стационара </a:t>
            </a:r>
            <a:endParaRPr sz="3600">
              <a:latin typeface="Poppins"/>
              <a:ea typeface="Poppins"/>
              <a:cs typeface="Poppins"/>
            </a:endParaRPr>
          </a:p>
        </p:txBody>
      </p:sp>
      <p:pic>
        <p:nvPicPr>
          <p:cNvPr id="89" name="Google Shape;89;p14" hidden="0"/>
          <p:cNvPicPr/>
          <p:nvPr isPhoto="0" userDrawn="0"/>
        </p:nvPicPr>
        <p:blipFill>
          <a:blip r:embed="rId2">
            <a:alphaModFix/>
          </a:blip>
          <a:srcRect l="0" t="0" r="0" b="0"/>
          <a:stretch/>
        </p:blipFill>
        <p:spPr bwMode="auto">
          <a:xfrm rot="-524472">
            <a:off x="6126322" y="2165496"/>
            <a:ext cx="5548764" cy="409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 hidden="0"/>
          <p:cNvPicPr/>
          <p:nvPr isPhoto="0" userDrawn="0"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468313" y="5956567"/>
            <a:ext cx="1657807" cy="46010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 hidden="0"/>
          <p:cNvSpPr/>
          <p:nvPr isPhoto="0" userDrawn="0"/>
        </p:nvSpPr>
        <p:spPr bwMode="auto">
          <a:xfrm>
            <a:off x="781981" y="2312507"/>
            <a:ext cx="4346522" cy="1488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 u="none" strike="noStrike" cap="none">
                <a:solidFill>
                  <a:srgbClr val="EA332E"/>
                </a:solidFill>
                <a:latin typeface="Vemana2000"/>
                <a:ea typeface="Vemana2000"/>
                <a:cs typeface="Vemana2000"/>
              </a:rPr>
              <a:t>Эльвина Иванова </a:t>
            </a:r>
            <a:endParaRPr sz="2000" b="1" i="0" u="none" strike="noStrike" cap="none">
              <a:solidFill>
                <a:srgbClr val="EA332E"/>
              </a:solidFill>
              <a:latin typeface="Vemana2000"/>
              <a:ea typeface="Vemana2000"/>
              <a:cs typeface="Vemana2000"/>
            </a:endParaRPr>
          </a:p>
          <a:p>
            <a:pPr marL="0" marR="0" lv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 i="0" u="none" strike="noStrike" cap="none">
              <a:solidFill>
                <a:srgbClr val="EA332E"/>
              </a:solidFill>
              <a:latin typeface="Vemana2000"/>
              <a:ea typeface="Vemana2000"/>
              <a:cs typeface="Vemana2000"/>
            </a:endParaRPr>
          </a:p>
          <a:p>
            <a:pPr marL="0" marR="0" lv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 u="none" strike="noStrike" cap="none">
                <a:solidFill>
                  <a:srgbClr val="EA332E"/>
                </a:solidFill>
                <a:latin typeface="Vemana2000"/>
                <a:ea typeface="Vemana2000"/>
                <a:cs typeface="Vemana2000"/>
              </a:rPr>
              <a:t>эксперт больничных и выездных реабилитационных проектов</a:t>
            </a:r>
            <a:endParaRPr sz="2000" b="1" i="0" u="none" strike="noStrike" cap="none">
              <a:solidFill>
                <a:srgbClr val="EA332E"/>
              </a:solidFill>
              <a:latin typeface="Vemana2000"/>
              <a:ea typeface="Vemana2000"/>
              <a:cs typeface="Vemana2000"/>
            </a:endParaRPr>
          </a:p>
          <a:p>
            <a:pPr marL="0" marR="0" lv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 u="none" strike="noStrike" cap="none">
                <a:solidFill>
                  <a:srgbClr val="EA332E"/>
                </a:solidFill>
                <a:latin typeface="Vemana2000"/>
                <a:ea typeface="Vemana2000"/>
                <a:cs typeface="Vemana2000"/>
              </a:rPr>
              <a:t> БФ </a:t>
            </a:r>
            <a:r>
              <a:rPr lang="ru-RU" sz="2000" b="1" i="0" u="none" strike="noStrike" cap="none">
                <a:solidFill>
                  <a:srgbClr val="EA332E"/>
                </a:solidFill>
                <a:latin typeface="Vemana2000"/>
                <a:ea typeface="Vemana2000"/>
                <a:cs typeface="Vemana2000"/>
              </a:rPr>
              <a:t>«Берегиня»,</a:t>
            </a:r>
            <a:endParaRPr sz="2000" u="none">
              <a:latin typeface="Vemana2000"/>
              <a:ea typeface="Vemana2000"/>
              <a:cs typeface="Vemana2000"/>
            </a:endParaRPr>
          </a:p>
          <a:p>
            <a:pPr marL="0" marR="0" lv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 u="none" strike="noStrike" cap="none">
                <a:solidFill>
                  <a:srgbClr val="EA332E"/>
                </a:solidFill>
                <a:latin typeface="Vemana2000"/>
                <a:ea typeface="Vemana2000"/>
                <a:cs typeface="Vemana2000"/>
              </a:rPr>
              <a:t>психолог Пермского детского онкоцентра им Ф.П. Гааза </a:t>
            </a:r>
            <a:endParaRPr sz="2000">
              <a:latin typeface="Vemana2000"/>
              <a:ea typeface="Vemana2000"/>
              <a:cs typeface="Vemana2000"/>
            </a:endParaRPr>
          </a:p>
          <a:p>
            <a:pPr marL="0" marR="0" lvl="0" indent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1" i="0" u="none" strike="noStrike" cap="none">
              <a:solidFill>
                <a:srgbClr val="EA332E"/>
              </a:solidFill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" name="Google Shape;185;p22" hidden="0"/>
          <p:cNvSpPr txBox="1"/>
          <p:nvPr isPhoto="0" userDrawn="0">
            <p:ph type="title" hasCustomPrompt="0"/>
          </p:nvPr>
        </p:nvSpPr>
        <p:spPr bwMode="auto">
          <a:xfrm>
            <a:off x="838200" y="358815"/>
            <a:ext cx="10515600" cy="561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Poppins"/>
              <a:buNone/>
              <a:defRPr/>
            </a:pPr>
            <a:br>
              <a:rPr lang="ru-RU" sz="3950">
                <a:latin typeface="Poppins"/>
                <a:ea typeface="Poppins"/>
                <a:cs typeface="Poppins"/>
              </a:rPr>
            </a:br>
            <a:br>
              <a:rPr lang="ru-RU" sz="3950">
                <a:latin typeface="Poppins"/>
                <a:ea typeface="Poppins"/>
                <a:cs typeface="Poppins"/>
              </a:rPr>
            </a:br>
            <a:br>
              <a:rPr lang="ru-RU" sz="3950">
                <a:latin typeface="Poppins"/>
                <a:ea typeface="Poppins"/>
                <a:cs typeface="Poppins"/>
              </a:rPr>
            </a:br>
            <a:br>
              <a:rPr lang="ru-RU" sz="3950">
                <a:latin typeface="Poppins"/>
                <a:ea typeface="Poppins"/>
                <a:cs typeface="Poppins"/>
              </a:rPr>
            </a:br>
            <a:br>
              <a:rPr lang="ru-RU" sz="3950">
                <a:latin typeface="Poppins"/>
                <a:ea typeface="Poppins"/>
                <a:cs typeface="Poppins"/>
              </a:rPr>
            </a:br>
            <a:r>
              <a:rPr lang="ru-RU" sz="2600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</a:rPr>
              <a:t>Заинтересованность,</a:t>
            </a:r>
            <a:r>
              <a:rPr lang="ru-RU" sz="2600">
                <a:latin typeface="Open Sans Extrabold"/>
                <a:ea typeface="Open Sans Extrabold"/>
                <a:cs typeface="Open Sans Extrabold"/>
              </a:rPr>
              <a:t> </a:t>
            </a:r>
            <a:r>
              <a:rPr lang="ru-RU" sz="2600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</a:rPr>
              <a:t>присвоение интереса</a:t>
            </a:r>
            <a:br>
              <a:rPr lang="ru-RU" sz="3950"/>
            </a:br>
            <a:br>
              <a:rPr lang="ru-RU" sz="3950"/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</a:t>
            </a: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личная история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-успех – я могу! Родители – он может! (Ты гениальней, чем Матис)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-презентация себя – я могу! 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-расширение представления о себе (говорим о нём) –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болезнь</a:t>
            </a: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 – терпеливый, самостоятельный, смелый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проект </a:t>
            </a: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– творческий, общительный, активный, тебе доверяют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-появление новых смыслов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 опосредованно</a:t>
            </a:r>
            <a:br>
              <a:rPr lang="ru-RU" sz="3950"/>
            </a:br>
            <a:br>
              <a:rPr lang="ru-RU" sz="3950"/>
            </a:br>
            <a:br>
              <a:rPr lang="ru-RU" sz="3950"/>
            </a:br>
            <a:br>
              <a:rPr lang="ru-RU" sz="3950"/>
            </a:br>
            <a:br>
              <a:rPr lang="ru-RU" sz="3950"/>
            </a:br>
            <a:endParaRPr sz="3950"/>
          </a:p>
        </p:txBody>
      </p:sp>
      <p:pic>
        <p:nvPicPr>
          <p:cNvPr id="186" name="Google Shape;186;p22" hidden="0"/>
          <p:cNvPicPr/>
          <p:nvPr isPhoto="0" userDrawn="0"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68313" y="5956567"/>
            <a:ext cx="1657807" cy="46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1" name="Google Shape;191;p23" hidden="0"/>
          <p:cNvPicPr/>
          <p:nvPr isPhoto="0" userDrawn="0"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944947" y="0"/>
            <a:ext cx="103021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 hidden="0"/>
          <p:cNvPicPr/>
          <p:nvPr isPhoto="0" userDrawn="0"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468313" y="5956567"/>
            <a:ext cx="1657807" cy="46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" name="Google Shape;197;p24" hidden="0"/>
          <p:cNvSpPr txBox="1"/>
          <p:nvPr isPhoto="0" userDrawn="0">
            <p:ph type="title" hasCustomPrompt="0"/>
          </p:nvPr>
        </p:nvSpPr>
        <p:spPr bwMode="auto">
          <a:xfrm>
            <a:off x="780327" y="770239"/>
            <a:ext cx="10515600" cy="462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40"/>
              <a:buFont typeface="Poppins"/>
              <a:buNone/>
              <a:defRPr/>
            </a:pPr>
            <a:r>
              <a:rPr lang="ru-RU" sz="2600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</a:rPr>
              <a:t>Продление интереса. Что остаётся после занятия?</a:t>
            </a:r>
            <a:br>
              <a:rPr lang="ru-RU" sz="3250">
                <a:solidFill>
                  <a:srgbClr val="FF0000"/>
                </a:solidFill>
                <a:latin typeface="Poppins"/>
                <a:ea typeface="Poppins"/>
                <a:cs typeface="Poppins"/>
              </a:rPr>
            </a:br>
            <a:br>
              <a:rPr lang="ru-RU" sz="3950"/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 открытие – у меня получилось и я смогу повторить это снова!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 </a:t>
            </a: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личное пространство в палате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 определённая среда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 присвоение пространства (коридор, учебная комната и проч.)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-память и ожидание новой встречи -  рефлексия – что я ещё могу?</a:t>
            </a:r>
            <a:endParaRPr sz="2400">
              <a:latin typeface="Vemana2000"/>
              <a:ea typeface="Vemana2000"/>
              <a:cs typeface="Vemana2000"/>
            </a:endParaRPr>
          </a:p>
        </p:txBody>
      </p:sp>
      <p:pic>
        <p:nvPicPr>
          <p:cNvPr id="198" name="Google Shape;198;p24" hidden="0"/>
          <p:cNvPicPr/>
          <p:nvPr isPhoto="0" userDrawn="0"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68313" y="5956567"/>
            <a:ext cx="1657807" cy="46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" name="Google Shape;220;p27" hidden="0"/>
          <p:cNvSpPr/>
          <p:nvPr isPhoto="0" userDrawn="0"/>
        </p:nvSpPr>
        <p:spPr bwMode="auto">
          <a:xfrm>
            <a:off x="1524000" y="385419"/>
            <a:ext cx="9144000" cy="6087110"/>
          </a:xfrm>
          <a:prstGeom prst="rect">
            <a:avLst/>
          </a:prstGeom>
          <a:blipFill>
            <a:blip r:embed="rId2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1" name="Google Shape;221;p27" hidden="0"/>
          <p:cNvSpPr/>
          <p:nvPr isPhoto="0" userDrawn="0"/>
        </p:nvSpPr>
        <p:spPr bwMode="auto">
          <a:xfrm>
            <a:off x="1738287" y="5929325"/>
            <a:ext cx="1657858" cy="460107"/>
          </a:xfrm>
          <a:prstGeom prst="rect">
            <a:avLst/>
          </a:prstGeom>
          <a:blipFill>
            <a:blip r:embed="rId3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6" name="Google Shape;226;p28" hidden="0"/>
          <p:cNvSpPr/>
          <p:nvPr isPhoto="0" userDrawn="0"/>
        </p:nvSpPr>
        <p:spPr bwMode="auto">
          <a:xfrm>
            <a:off x="1524000" y="0"/>
            <a:ext cx="9144000" cy="6857998"/>
          </a:xfrm>
          <a:prstGeom prst="rect">
            <a:avLst/>
          </a:prstGeom>
          <a:blipFill>
            <a:blip r:embed="rId2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7" name="Google Shape;227;p28" hidden="0"/>
          <p:cNvSpPr/>
          <p:nvPr isPhoto="0" userDrawn="0"/>
        </p:nvSpPr>
        <p:spPr bwMode="auto">
          <a:xfrm>
            <a:off x="1809724" y="6215075"/>
            <a:ext cx="1657858" cy="460107"/>
          </a:xfrm>
          <a:prstGeom prst="rect">
            <a:avLst/>
          </a:prstGeom>
          <a:blipFill>
            <a:blip r:embed="rId3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" name="Google Shape;232;p29" hidden="0"/>
          <p:cNvSpPr/>
          <p:nvPr isPhoto="0" userDrawn="0"/>
        </p:nvSpPr>
        <p:spPr bwMode="auto">
          <a:xfrm>
            <a:off x="1524001" y="0"/>
            <a:ext cx="9143999" cy="6857998"/>
          </a:xfrm>
          <a:prstGeom prst="rect">
            <a:avLst/>
          </a:prstGeom>
          <a:blipFill>
            <a:blip r:embed="rId2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3" name="Google Shape;233;p29" hidden="0"/>
          <p:cNvSpPr/>
          <p:nvPr isPhoto="0" userDrawn="0"/>
        </p:nvSpPr>
        <p:spPr bwMode="auto">
          <a:xfrm>
            <a:off x="1809724" y="6215075"/>
            <a:ext cx="1657858" cy="460107"/>
          </a:xfrm>
          <a:prstGeom prst="rect">
            <a:avLst/>
          </a:prstGeom>
          <a:blipFill>
            <a:blip r:embed="rId3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8" name="Google Shape;238;p30" hidden="0"/>
          <p:cNvSpPr/>
          <p:nvPr isPhoto="0" userDrawn="0"/>
        </p:nvSpPr>
        <p:spPr bwMode="auto">
          <a:xfrm>
            <a:off x="1524000" y="156871"/>
            <a:ext cx="9144000" cy="6544309"/>
          </a:xfrm>
          <a:prstGeom prst="rect">
            <a:avLst/>
          </a:prstGeom>
          <a:blipFill>
            <a:blip r:embed="rId2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9" name="Google Shape;239;p30" hidden="0"/>
          <p:cNvSpPr/>
          <p:nvPr isPhoto="0" userDrawn="0"/>
        </p:nvSpPr>
        <p:spPr bwMode="auto">
          <a:xfrm>
            <a:off x="1809724" y="6215075"/>
            <a:ext cx="1657858" cy="460107"/>
          </a:xfrm>
          <a:prstGeom prst="rect">
            <a:avLst/>
          </a:prstGeom>
          <a:blipFill>
            <a:blip r:embed="rId3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4" name="Google Shape;244;p31" hidden="0"/>
          <p:cNvSpPr txBox="1"/>
          <p:nvPr isPhoto="0" userDrawn="0">
            <p:ph type="title" hasCustomPrompt="0"/>
          </p:nvPr>
        </p:nvSpPr>
        <p:spPr bwMode="auto">
          <a:xfrm>
            <a:off x="838200" y="365124"/>
            <a:ext cx="10515600" cy="499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Poppins"/>
              <a:buNone/>
              <a:defRPr/>
            </a:pPr>
            <a:r>
              <a:rPr lang="ru-RU" sz="2600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</a:rPr>
              <a:t>Что в результате?</a:t>
            </a:r>
            <a:br>
              <a:rPr lang="ru-RU" sz="3950">
                <a:latin typeface="Poppins"/>
                <a:ea typeface="Poppins"/>
                <a:cs typeface="Poppins"/>
              </a:rPr>
            </a:br>
            <a:br>
              <a:rPr lang="ru-RU" sz="3950">
                <a:solidFill>
                  <a:schemeClr val="tx1">
                    <a:lumMod val="50000"/>
                    <a:lumOff val="50000"/>
                  </a:schemeClr>
                </a:solidFill>
                <a:latin typeface="Poppins"/>
                <a:ea typeface="Poppins"/>
                <a:cs typeface="Poppins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Меняется отношение к себе у ребёнка в ситуации болезни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Меняется отношение родителей к ребёнку в ситуации болезни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Меняется отношение к болезни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</p:txBody>
      </p:sp>
      <p:sp>
        <p:nvSpPr>
          <p:cNvPr id="245" name="Google Shape;245;p31" hidden="0"/>
          <p:cNvSpPr/>
          <p:nvPr isPhoto="0" userDrawn="0"/>
        </p:nvSpPr>
        <p:spPr bwMode="auto">
          <a:xfrm>
            <a:off x="1809724" y="6215075"/>
            <a:ext cx="1657858" cy="460107"/>
          </a:xfrm>
          <a:prstGeom prst="rect">
            <a:avLst/>
          </a:prstGeom>
          <a:blipFill>
            <a:blip r:embed="rId2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0" name="Google Shape;250;p32" hidden="0"/>
          <p:cNvSpPr/>
          <p:nvPr isPhoto="0" userDrawn="0"/>
        </p:nvSpPr>
        <p:spPr bwMode="auto">
          <a:xfrm>
            <a:off x="2830068" y="1059814"/>
            <a:ext cx="2342387" cy="531876"/>
          </a:xfrm>
          <a:prstGeom prst="rect">
            <a:avLst/>
          </a:prstGeom>
          <a:blipFill>
            <a:blip r:embed="rId2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1" name="Google Shape;251;p32" hidden="0"/>
          <p:cNvSpPr/>
          <p:nvPr isPhoto="0" userDrawn="0"/>
        </p:nvSpPr>
        <p:spPr bwMode="auto">
          <a:xfrm>
            <a:off x="2830067" y="2972765"/>
            <a:ext cx="958342" cy="267004"/>
          </a:xfrm>
          <a:prstGeom prst="rect">
            <a:avLst/>
          </a:prstGeom>
          <a:blipFill>
            <a:blip r:embed="rId3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2" name="Google Shape;252;p32" hidden="0"/>
          <p:cNvSpPr/>
          <p:nvPr isPhoto="0" userDrawn="0"/>
        </p:nvSpPr>
        <p:spPr bwMode="auto">
          <a:xfrm>
            <a:off x="3651504" y="2972765"/>
            <a:ext cx="1071156" cy="267004"/>
          </a:xfrm>
          <a:prstGeom prst="rect">
            <a:avLst/>
          </a:prstGeom>
          <a:blipFill>
            <a:blip r:embed="rId4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3" name="Google Shape;253;p32" hidden="0"/>
          <p:cNvSpPr/>
          <p:nvPr isPhoto="0" userDrawn="0"/>
        </p:nvSpPr>
        <p:spPr bwMode="auto">
          <a:xfrm>
            <a:off x="4589018" y="2972765"/>
            <a:ext cx="269747" cy="267004"/>
          </a:xfrm>
          <a:prstGeom prst="rect">
            <a:avLst/>
          </a:prstGeom>
          <a:blipFill>
            <a:blip r:embed="rId5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4" name="Google Shape;254;p32" hidden="0"/>
          <p:cNvSpPr/>
          <p:nvPr isPhoto="0" userDrawn="0"/>
        </p:nvSpPr>
        <p:spPr bwMode="auto">
          <a:xfrm>
            <a:off x="4768851" y="2972765"/>
            <a:ext cx="2957829" cy="267004"/>
          </a:xfrm>
          <a:prstGeom prst="rect">
            <a:avLst/>
          </a:prstGeom>
          <a:blipFill>
            <a:blip r:embed="rId6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5" name="Google Shape;255;p32" hidden="0"/>
          <p:cNvSpPr/>
          <p:nvPr isPhoto="0" userDrawn="0"/>
        </p:nvSpPr>
        <p:spPr bwMode="auto">
          <a:xfrm>
            <a:off x="4768341" y="3202304"/>
            <a:ext cx="2839720" cy="0"/>
          </a:xfrm>
          <a:custGeom>
            <a:avLst/>
            <a:gdLst/>
            <a:ahLst/>
            <a:cxnLst/>
            <a:rect l="l" t="t" r="r" b="b"/>
            <a:pathLst>
              <a:path w="2839720" h="120000" fill="norm" stroke="1" extrusionOk="0">
                <a:moveTo>
                  <a:pt x="0" y="0"/>
                </a:moveTo>
                <a:lnTo>
                  <a:pt x="2839211" y="0"/>
                </a:lnTo>
              </a:path>
            </a:pathLst>
          </a:custGeom>
          <a:noFill/>
          <a:ln w="121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6" name="Google Shape;256;p32" hidden="0"/>
          <p:cNvSpPr/>
          <p:nvPr isPhoto="0" userDrawn="0"/>
        </p:nvSpPr>
        <p:spPr bwMode="auto">
          <a:xfrm>
            <a:off x="2830068" y="3247389"/>
            <a:ext cx="771651" cy="266700"/>
          </a:xfrm>
          <a:prstGeom prst="rect">
            <a:avLst/>
          </a:prstGeom>
          <a:blipFill>
            <a:blip r:embed="rId7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7" name="Google Shape;257;p32" hidden="0"/>
          <p:cNvSpPr/>
          <p:nvPr isPhoto="0" userDrawn="0"/>
        </p:nvSpPr>
        <p:spPr bwMode="auto">
          <a:xfrm>
            <a:off x="3491483" y="3247389"/>
            <a:ext cx="192024" cy="266700"/>
          </a:xfrm>
          <a:prstGeom prst="rect">
            <a:avLst/>
          </a:prstGeom>
          <a:blipFill>
            <a:blip r:embed="rId8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8" name="Google Shape;258;p32" hidden="0"/>
          <p:cNvSpPr/>
          <p:nvPr isPhoto="0" userDrawn="0"/>
        </p:nvSpPr>
        <p:spPr bwMode="auto">
          <a:xfrm>
            <a:off x="3587495" y="3247389"/>
            <a:ext cx="542544" cy="266700"/>
          </a:xfrm>
          <a:prstGeom prst="rect">
            <a:avLst/>
          </a:prstGeom>
          <a:blipFill>
            <a:blip r:embed="rId9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9" name="Google Shape;259;p32" hidden="0"/>
          <p:cNvSpPr/>
          <p:nvPr isPhoto="0" userDrawn="0"/>
        </p:nvSpPr>
        <p:spPr bwMode="auto">
          <a:xfrm>
            <a:off x="3994656" y="3247389"/>
            <a:ext cx="192024" cy="266700"/>
          </a:xfrm>
          <a:prstGeom prst="rect">
            <a:avLst/>
          </a:prstGeom>
          <a:blipFill>
            <a:blip r:embed="rId8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0" name="Google Shape;260;p32" hidden="0"/>
          <p:cNvSpPr/>
          <p:nvPr isPhoto="0" userDrawn="0"/>
        </p:nvSpPr>
        <p:spPr bwMode="auto">
          <a:xfrm>
            <a:off x="4090669" y="3202303"/>
            <a:ext cx="542544" cy="266700"/>
          </a:xfrm>
          <a:prstGeom prst="rect">
            <a:avLst/>
          </a:prstGeom>
          <a:blipFill>
            <a:blip r:embed="rId10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1" name="Google Shape;261;p32" hidden="0"/>
          <p:cNvSpPr/>
          <p:nvPr isPhoto="0" userDrawn="0"/>
        </p:nvSpPr>
        <p:spPr bwMode="auto">
          <a:xfrm>
            <a:off x="4497577" y="3247389"/>
            <a:ext cx="192024" cy="266700"/>
          </a:xfrm>
          <a:prstGeom prst="rect">
            <a:avLst/>
          </a:prstGeom>
          <a:blipFill>
            <a:blip r:embed="rId8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2" name="Google Shape;262;p32" hidden="0"/>
          <p:cNvSpPr/>
          <p:nvPr isPhoto="0" userDrawn="0"/>
        </p:nvSpPr>
        <p:spPr bwMode="auto">
          <a:xfrm>
            <a:off x="4593589" y="3247389"/>
            <a:ext cx="406908" cy="266700"/>
          </a:xfrm>
          <a:prstGeom prst="rect">
            <a:avLst/>
          </a:prstGeom>
          <a:blipFill>
            <a:blip r:embed="rId11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3" name="Google Shape;263;p32" hidden="0"/>
          <p:cNvSpPr/>
          <p:nvPr isPhoto="0" userDrawn="0"/>
        </p:nvSpPr>
        <p:spPr bwMode="auto">
          <a:xfrm>
            <a:off x="4864861" y="3247389"/>
            <a:ext cx="192024" cy="266700"/>
          </a:xfrm>
          <a:prstGeom prst="rect">
            <a:avLst/>
          </a:prstGeom>
          <a:blipFill>
            <a:blip r:embed="rId8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4" name="Google Shape;264;p32" hidden="0"/>
          <p:cNvSpPr/>
          <p:nvPr isPhoto="0" userDrawn="0"/>
        </p:nvSpPr>
        <p:spPr bwMode="auto">
          <a:xfrm>
            <a:off x="4960874" y="3247389"/>
            <a:ext cx="928331" cy="266700"/>
          </a:xfrm>
          <a:prstGeom prst="rect">
            <a:avLst/>
          </a:prstGeom>
          <a:blipFill>
            <a:blip r:embed="rId12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5" name="Google Shape;265;p32" hidden="0"/>
          <p:cNvSpPr/>
          <p:nvPr isPhoto="0" userDrawn="0"/>
        </p:nvSpPr>
        <p:spPr bwMode="auto">
          <a:xfrm>
            <a:off x="5773165" y="3247389"/>
            <a:ext cx="192024" cy="266700"/>
          </a:xfrm>
          <a:prstGeom prst="rect">
            <a:avLst/>
          </a:prstGeom>
          <a:blipFill>
            <a:blip r:embed="rId8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6" name="Google Shape;266;p32" hidden="0"/>
          <p:cNvSpPr/>
          <p:nvPr isPhoto="0" userDrawn="0"/>
        </p:nvSpPr>
        <p:spPr bwMode="auto">
          <a:xfrm>
            <a:off x="5869178" y="3247389"/>
            <a:ext cx="406908" cy="266700"/>
          </a:xfrm>
          <a:prstGeom prst="rect">
            <a:avLst/>
          </a:prstGeom>
          <a:blipFill>
            <a:blip r:embed="rId13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7" name="Google Shape;267;p32" hidden="0"/>
          <p:cNvSpPr/>
          <p:nvPr isPhoto="0" userDrawn="0"/>
        </p:nvSpPr>
        <p:spPr bwMode="auto">
          <a:xfrm>
            <a:off x="6140830" y="3247389"/>
            <a:ext cx="192024" cy="266700"/>
          </a:xfrm>
          <a:prstGeom prst="rect">
            <a:avLst/>
          </a:prstGeom>
          <a:blipFill>
            <a:blip r:embed="rId8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8" name="Google Shape;268;p32" hidden="0"/>
          <p:cNvSpPr/>
          <p:nvPr isPhoto="0" userDrawn="0"/>
        </p:nvSpPr>
        <p:spPr bwMode="auto">
          <a:xfrm>
            <a:off x="6236842" y="3247389"/>
            <a:ext cx="406908" cy="266700"/>
          </a:xfrm>
          <a:prstGeom prst="rect">
            <a:avLst/>
          </a:prstGeom>
          <a:blipFill>
            <a:blip r:embed="rId13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9" name="Google Shape;269;p32" hidden="0"/>
          <p:cNvSpPr/>
          <p:nvPr isPhoto="0" userDrawn="0"/>
        </p:nvSpPr>
        <p:spPr bwMode="auto">
          <a:xfrm>
            <a:off x="2830068" y="3796029"/>
            <a:ext cx="1102499" cy="266700"/>
          </a:xfrm>
          <a:prstGeom prst="rect">
            <a:avLst/>
          </a:prstGeom>
          <a:blipFill>
            <a:blip r:embed="rId14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0" name="Google Shape;270;p32" hidden="0"/>
          <p:cNvSpPr/>
          <p:nvPr isPhoto="0" userDrawn="0"/>
        </p:nvSpPr>
        <p:spPr bwMode="auto">
          <a:xfrm>
            <a:off x="3851148" y="3796029"/>
            <a:ext cx="1203578" cy="266700"/>
          </a:xfrm>
          <a:prstGeom prst="rect">
            <a:avLst/>
          </a:prstGeom>
          <a:blipFill>
            <a:blip r:embed="rId15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1" name="Google Shape;271;p32" hidden="0"/>
          <p:cNvSpPr/>
          <p:nvPr isPhoto="0" userDrawn="0"/>
        </p:nvSpPr>
        <p:spPr bwMode="auto">
          <a:xfrm>
            <a:off x="2830067" y="4070350"/>
            <a:ext cx="2458720" cy="266700"/>
          </a:xfrm>
          <a:prstGeom prst="rect">
            <a:avLst/>
          </a:prstGeom>
          <a:blipFill>
            <a:blip r:embed="rId16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2" name="Google Shape;272;p32" hidden="0"/>
          <p:cNvSpPr/>
          <p:nvPr isPhoto="0" userDrawn="0"/>
        </p:nvSpPr>
        <p:spPr bwMode="auto">
          <a:xfrm>
            <a:off x="5181853" y="4070350"/>
            <a:ext cx="271272" cy="266700"/>
          </a:xfrm>
          <a:prstGeom prst="rect">
            <a:avLst/>
          </a:prstGeom>
          <a:blipFill>
            <a:blip r:embed="rId17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3" name="Google Shape;273;p32" hidden="0"/>
          <p:cNvSpPr/>
          <p:nvPr isPhoto="0" userDrawn="0"/>
        </p:nvSpPr>
        <p:spPr bwMode="auto">
          <a:xfrm>
            <a:off x="5317490" y="4070350"/>
            <a:ext cx="192024" cy="266700"/>
          </a:xfrm>
          <a:prstGeom prst="rect">
            <a:avLst/>
          </a:prstGeom>
          <a:blipFill>
            <a:blip r:embed="rId8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4" name="Google Shape;274;p32" hidden="0"/>
          <p:cNvSpPr/>
          <p:nvPr isPhoto="0" userDrawn="0"/>
        </p:nvSpPr>
        <p:spPr bwMode="auto">
          <a:xfrm>
            <a:off x="5413502" y="4070350"/>
            <a:ext cx="641908" cy="266700"/>
          </a:xfrm>
          <a:prstGeom prst="rect">
            <a:avLst/>
          </a:prstGeom>
          <a:blipFill>
            <a:blip r:embed="rId18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5" name="Google Shape;275;p32" hidden="0"/>
          <p:cNvSpPr/>
          <p:nvPr isPhoto="0" userDrawn="0"/>
        </p:nvSpPr>
        <p:spPr bwMode="auto">
          <a:xfrm>
            <a:off x="5948427" y="4070350"/>
            <a:ext cx="149351" cy="266700"/>
          </a:xfrm>
          <a:prstGeom prst="rect">
            <a:avLst/>
          </a:prstGeom>
          <a:blipFill>
            <a:blip r:embed="rId19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6" name="Google Shape;276;p32" hidden="0"/>
          <p:cNvSpPr/>
          <p:nvPr isPhoto="0" userDrawn="0"/>
        </p:nvSpPr>
        <p:spPr bwMode="auto">
          <a:xfrm>
            <a:off x="6133211" y="4070350"/>
            <a:ext cx="3114929" cy="266700"/>
          </a:xfrm>
          <a:prstGeom prst="rect">
            <a:avLst/>
          </a:prstGeom>
          <a:blipFill>
            <a:blip r:embed="rId20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7" name="Google Shape;277;p32" hidden="0"/>
          <p:cNvSpPr/>
          <p:nvPr isPhoto="0" userDrawn="0"/>
        </p:nvSpPr>
        <p:spPr bwMode="auto">
          <a:xfrm>
            <a:off x="1992312" y="5956566"/>
            <a:ext cx="1657858" cy="460107"/>
          </a:xfrm>
          <a:prstGeom prst="rect">
            <a:avLst/>
          </a:prstGeom>
          <a:blipFill>
            <a:blip r:embed="rId21">
              <a:alphaModFix/>
            </a:blip>
            <a:srcRect l="0" t="0" r="0" b="0"/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Google Shape;96;p15" hidden="0"/>
          <p:cNvSpPr txBox="1"/>
          <p:nvPr isPhoto="0" userDrawn="0">
            <p:ph type="title" hasCustomPrompt="0"/>
          </p:nvPr>
        </p:nvSpPr>
        <p:spPr bwMode="auto">
          <a:xfrm>
            <a:off x="838200" y="365125"/>
            <a:ext cx="10515600" cy="88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/>
            </a:pPr>
            <a:r>
              <a:rPr lang="ru-RU" sz="2800" b="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/>
                <a:ea typeface="Open Sans Extrabold"/>
                <a:cs typeface="Open Sans Extrabold"/>
              </a:rPr>
              <a:t>Факторы пребывания ребёнка в больнице</a:t>
            </a:r>
            <a:endParaRPr sz="4000">
              <a:solidFill>
                <a:schemeClr val="tx1">
                  <a:lumMod val="50000"/>
                  <a:lumOff val="50000"/>
                </a:schemeClr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97" name="Google Shape;97;p15" hidden="0"/>
          <p:cNvGrpSpPr/>
          <p:nvPr isPhoto="0" userDrawn="0"/>
        </p:nvGrpSpPr>
        <p:grpSpPr bwMode="auto">
          <a:xfrm>
            <a:off x="2124597" y="1566656"/>
            <a:ext cx="8128001" cy="4440606"/>
            <a:chOff x="0" y="0"/>
            <a:chExt cx="8128001" cy="4440606"/>
          </a:xfrm>
        </p:grpSpPr>
        <p:sp>
          <p:nvSpPr>
            <p:cNvPr id="98" name="Google Shape;98;p15" hidden="0"/>
            <p:cNvSpPr/>
            <p:nvPr isPhoto="0" userDrawn="0"/>
          </p:nvSpPr>
          <p:spPr bwMode="auto">
            <a:xfrm rot="-5400000">
              <a:off x="921848" y="-921848"/>
              <a:ext cx="2220303" cy="4064000"/>
            </a:xfrm>
            <a:prstGeom prst="round1Rect">
              <a:avLst>
                <a:gd name="adj" fmla="val 16667"/>
              </a:avLst>
            </a:prstGeom>
            <a:solidFill>
              <a:srgbClr val="9CC2E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99" name="Google Shape;99;p15" hidden="0"/>
            <p:cNvSpPr txBox="1"/>
            <p:nvPr isPhoto="0" userDrawn="0"/>
          </p:nvSpPr>
          <p:spPr bwMode="auto">
            <a:xfrm>
              <a:off x="0" y="0"/>
              <a:ext cx="4064000" cy="1665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5799" tIns="305799" rIns="305799" bIns="3057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</a:rPr>
                <a:t>Болезнь</a:t>
              </a:r>
              <a:r>
                <a:rPr lang="ru-RU" sz="26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</a:rPr>
                <a:t> </a:t>
              </a: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0" name="Google Shape;100;p15" hidden="0"/>
            <p:cNvSpPr/>
            <p:nvPr isPhoto="0" userDrawn="0"/>
          </p:nvSpPr>
          <p:spPr bwMode="auto">
            <a:xfrm>
              <a:off x="4064000" y="0"/>
              <a:ext cx="4064000" cy="2220303"/>
            </a:xfrm>
            <a:prstGeom prst="round1Rect">
              <a:avLst>
                <a:gd name="adj" fmla="val 16667"/>
              </a:avLst>
            </a:prstGeom>
            <a:solidFill>
              <a:srgbClr val="9CC2E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1" name="Google Shape;101;p15" hidden="0"/>
            <p:cNvSpPr txBox="1"/>
            <p:nvPr isPhoto="0" userDrawn="0"/>
          </p:nvSpPr>
          <p:spPr bwMode="auto">
            <a:xfrm>
              <a:off x="4064000" y="0"/>
              <a:ext cx="4064000" cy="1665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5799" tIns="305799" rIns="305799" bIns="3057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</a:rPr>
                <a:t>Семья</a:t>
              </a:r>
              <a:r>
                <a:rPr lang="ru-RU" sz="26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</a:rPr>
                <a:t> </a:t>
              </a: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2" name="Google Shape;102;p15" hidden="0"/>
            <p:cNvSpPr/>
            <p:nvPr isPhoto="0" userDrawn="0"/>
          </p:nvSpPr>
          <p:spPr bwMode="auto">
            <a:xfrm rot="10800000">
              <a:off x="0" y="2220303"/>
              <a:ext cx="4064000" cy="2220303"/>
            </a:xfrm>
            <a:prstGeom prst="round1Rect">
              <a:avLst>
                <a:gd name="adj" fmla="val 16667"/>
              </a:avLst>
            </a:prstGeom>
            <a:solidFill>
              <a:srgbClr val="9CC2E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3" name="Google Shape;103;p15" hidden="0"/>
            <p:cNvSpPr txBox="1"/>
            <p:nvPr isPhoto="0" userDrawn="0"/>
          </p:nvSpPr>
          <p:spPr bwMode="auto">
            <a:xfrm>
              <a:off x="0" y="2775378"/>
              <a:ext cx="4064000" cy="1665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5799" tIns="305799" rIns="305799" bIns="3057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</a:rPr>
                <a:t>Пространство</a:t>
              </a:r>
              <a:r>
                <a:rPr lang="ru-RU" sz="26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</a:rPr>
                <a:t> </a:t>
              </a: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4" name="Google Shape;104;p15" hidden="0"/>
            <p:cNvSpPr/>
            <p:nvPr isPhoto="0" userDrawn="0"/>
          </p:nvSpPr>
          <p:spPr bwMode="auto">
            <a:xfrm rot="5400000">
              <a:off x="4985848" y="1298454"/>
              <a:ext cx="2220303" cy="4064000"/>
            </a:xfrm>
            <a:prstGeom prst="round1Rect">
              <a:avLst>
                <a:gd name="adj" fmla="val 16667"/>
              </a:avLst>
            </a:prstGeom>
            <a:solidFill>
              <a:srgbClr val="9CC2E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5" name="Google Shape;105;p15" hidden="0"/>
            <p:cNvSpPr txBox="1"/>
            <p:nvPr isPhoto="0" userDrawn="0"/>
          </p:nvSpPr>
          <p:spPr bwMode="auto">
            <a:xfrm>
              <a:off x="4064000" y="2775378"/>
              <a:ext cx="4064000" cy="1665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5799" tIns="305799" rIns="305799" bIns="305799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</a:rPr>
                <a:t>Отношения</a:t>
              </a:r>
              <a:r>
                <a:rPr lang="ru-RU" sz="2600" b="0" i="0" u="none" strike="noStrike" cap="none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</a:rPr>
                <a:t> </a:t>
              </a: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6" name="Google Shape;106;p15" hidden="0"/>
            <p:cNvSpPr/>
            <p:nvPr isPhoto="0" userDrawn="0"/>
          </p:nvSpPr>
          <p:spPr bwMode="auto">
            <a:xfrm>
              <a:off x="2844798" y="1665227"/>
              <a:ext cx="2438400" cy="1110151"/>
            </a:xfrm>
            <a:prstGeom prst="roundRect">
              <a:avLst>
                <a:gd name="adj" fmla="val 16667"/>
              </a:avLst>
            </a:prstGeom>
            <a:solidFill>
              <a:srgbClr val="DDEAF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07" name="Google Shape;107;p15" hidden="0"/>
            <p:cNvSpPr txBox="1"/>
            <p:nvPr isPhoto="0" userDrawn="0"/>
          </p:nvSpPr>
          <p:spPr bwMode="auto">
            <a:xfrm>
              <a:off x="2898992" y="1719419"/>
              <a:ext cx="2330014" cy="1001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25" tIns="163825" rIns="163825" bIns="1638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600" b="0" i="0" u="none" strike="noStrike" cap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Ребёнок</a:t>
              </a:r>
              <a:r>
                <a:rPr lang="ru-RU" sz="2600" b="0" i="0" u="none" strike="noStrike" cap="none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 Extrabold"/>
                  <a:ea typeface="Open Sans Extrabold"/>
                  <a:cs typeface="Open Sans Extrabold"/>
                </a:rPr>
                <a:t> </a:t>
              </a:r>
              <a:endPara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08" name="Google Shape;108;p15" hidden="0"/>
          <p:cNvPicPr/>
          <p:nvPr isPhoto="0" userDrawn="0"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68313" y="5956567"/>
            <a:ext cx="1657807" cy="46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16" hidden="0"/>
          <p:cNvSpPr txBox="1"/>
          <p:nvPr isPhoto="0" userDrawn="0">
            <p:ph type="title" hasCustomPrompt="0"/>
          </p:nvPr>
        </p:nvSpPr>
        <p:spPr bwMode="auto">
          <a:xfrm flipH="0" flipV="0">
            <a:off x="476642" y="1258018"/>
            <a:ext cx="2274866" cy="488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/>
            </a:pPr>
            <a:r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МФК о реабилитации</a:t>
            </a:r>
            <a:br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 (международная классификация функционирования ограничений жизнедеятельности и здоровья)</a:t>
            </a:r>
            <a:br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16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1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Подчёркнута ведущая роль личности человека и его вовлеченности в социальную жизнь, посредством активности и участия при наличии содействующей ее формированию реабилитационной среды</a:t>
            </a:r>
            <a:r>
              <a:rPr lang="ru-RU" sz="1400">
                <a:latin typeface="Vemana2000"/>
                <a:ea typeface="Vemana2000"/>
                <a:cs typeface="Vemana2000"/>
              </a:rPr>
              <a:t>.</a:t>
            </a:r>
            <a:br>
              <a:rPr lang="ru-RU" sz="1800">
                <a:latin typeface="Poppins"/>
                <a:ea typeface="Poppins"/>
                <a:cs typeface="Poppins"/>
              </a:rPr>
            </a:br>
            <a:endParaRPr sz="1800">
              <a:latin typeface="Poppins"/>
              <a:ea typeface="Poppins"/>
              <a:cs typeface="Poppins"/>
            </a:endParaRPr>
          </a:p>
        </p:txBody>
      </p:sp>
      <p:grpSp>
        <p:nvGrpSpPr>
          <p:cNvPr id="114" name="Google Shape;114;p16" hidden="0"/>
          <p:cNvGrpSpPr/>
          <p:nvPr isPhoto="0" userDrawn="0"/>
        </p:nvGrpSpPr>
        <p:grpSpPr bwMode="auto">
          <a:xfrm>
            <a:off x="3019344" y="541209"/>
            <a:ext cx="7235821" cy="5133267"/>
            <a:chOff x="0" y="0"/>
            <a:chExt cx="7235821" cy="5133267"/>
          </a:xfrm>
        </p:grpSpPr>
        <p:sp>
          <p:nvSpPr>
            <p:cNvPr id="115" name="Google Shape;115;p16" hidden="0"/>
            <p:cNvSpPr/>
            <p:nvPr isPhoto="0" userDrawn="0"/>
          </p:nvSpPr>
          <p:spPr bwMode="auto">
            <a:xfrm>
              <a:off x="2122246" y="1839044"/>
              <a:ext cx="2752339" cy="1612204"/>
            </a:xfrm>
            <a:prstGeom prst="ellipse">
              <a:avLst/>
            </a:prstGeom>
            <a:solidFill>
              <a:srgbClr val="8DA9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6" name="Google Shape;116;p16" hidden="0"/>
            <p:cNvSpPr txBox="1"/>
            <p:nvPr isPhoto="0" userDrawn="0"/>
          </p:nvSpPr>
          <p:spPr bwMode="auto">
            <a:xfrm>
              <a:off x="2525317" y="2075146"/>
              <a:ext cx="1946197" cy="11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 i="0" u="none" strike="noStrike" cap="none">
                  <a:solidFill>
                    <a:schemeClr val="lt1"/>
                  </a:solidFill>
                  <a:latin typeface="Vemana2000"/>
                  <a:ea typeface="Vemana2000"/>
                  <a:cs typeface="Vemana2000"/>
                </a:rPr>
                <a:t>РЕАБИЛИТАЦИОННАЯ  СРЕДА</a:t>
              </a:r>
              <a:endParaRPr sz="1400" b="0" i="0" u="none" strike="noStrike" cap="none">
                <a:solidFill>
                  <a:schemeClr val="lt1"/>
                </a:solidFill>
                <a:latin typeface="Vemana2000"/>
                <a:ea typeface="Vemana2000"/>
                <a:cs typeface="Vemana2000"/>
              </a:endParaRPr>
            </a:p>
          </p:txBody>
        </p:sp>
        <p:sp>
          <p:nvSpPr>
            <p:cNvPr id="117" name="Google Shape;117;p16" hidden="0"/>
            <p:cNvSpPr/>
            <p:nvPr isPhoto="0" userDrawn="0"/>
          </p:nvSpPr>
          <p:spPr bwMode="auto">
            <a:xfrm rot="-5400413">
              <a:off x="3131094" y="1452699"/>
              <a:ext cx="734362" cy="383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18" name="Google Shape;118;p16" hidden="0"/>
            <p:cNvSpPr txBox="1"/>
            <p:nvPr isPhoto="0" userDrawn="0"/>
          </p:nvSpPr>
          <p:spPr bwMode="auto">
            <a:xfrm rot="5399584">
              <a:off x="3479916" y="1453504"/>
              <a:ext cx="36718" cy="36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endParaRPr>
            </a:p>
          </p:txBody>
        </p:sp>
        <p:sp>
          <p:nvSpPr>
            <p:cNvPr id="119" name="Google Shape;119;p16" hidden="0"/>
            <p:cNvSpPr/>
            <p:nvPr isPhoto="0" userDrawn="0"/>
          </p:nvSpPr>
          <p:spPr bwMode="auto">
            <a:xfrm>
              <a:off x="2692062" y="0"/>
              <a:ext cx="1612204" cy="1104682"/>
            </a:xfrm>
            <a:prstGeom prst="ellipse">
              <a:avLst/>
            </a:prstGeom>
            <a:solidFill>
              <a:srgbClr val="8DA9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0" name="Google Shape;120;p16" hidden="0"/>
            <p:cNvSpPr txBox="1"/>
            <p:nvPr isPhoto="0" userDrawn="0"/>
          </p:nvSpPr>
          <p:spPr bwMode="auto">
            <a:xfrm>
              <a:off x="2928164" y="161776"/>
              <a:ext cx="1140000" cy="781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 i="0" u="none" strike="noStrike" cap="none">
                  <a:solidFill>
                    <a:schemeClr val="lt1"/>
                  </a:solidFill>
                  <a:latin typeface="Vemana2000"/>
                  <a:ea typeface="Vemana2000"/>
                  <a:cs typeface="Vemana2000"/>
                </a:rPr>
                <a:t>ЛИЧНОСТЬ</a:t>
              </a:r>
              <a:endPara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</a:endParaRPr>
            </a:p>
          </p:txBody>
        </p:sp>
        <p:sp>
          <p:nvSpPr>
            <p:cNvPr id="121" name="Google Shape;121;p16" hidden="0"/>
            <p:cNvSpPr/>
            <p:nvPr isPhoto="0" userDrawn="0"/>
          </p:nvSpPr>
          <p:spPr bwMode="auto">
            <a:xfrm rot="28445">
              <a:off x="4874445" y="2638197"/>
              <a:ext cx="200253" cy="383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2" name="Google Shape;122;p16" hidden="0"/>
            <p:cNvSpPr txBox="1"/>
            <p:nvPr isPhoto="0" userDrawn="0"/>
          </p:nvSpPr>
          <p:spPr bwMode="auto">
            <a:xfrm rot="28445">
              <a:off x="4969566" y="2652354"/>
              <a:ext cx="10012" cy="10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endParaRPr>
            </a:p>
          </p:txBody>
        </p:sp>
        <p:sp>
          <p:nvSpPr>
            <p:cNvPr id="123" name="Google Shape;123;p16" hidden="0"/>
            <p:cNvSpPr/>
            <p:nvPr isPhoto="0" userDrawn="0"/>
          </p:nvSpPr>
          <p:spPr bwMode="auto">
            <a:xfrm>
              <a:off x="5074629" y="1861027"/>
              <a:ext cx="2161192" cy="1612204"/>
            </a:xfrm>
            <a:prstGeom prst="ellipse">
              <a:avLst/>
            </a:prstGeom>
            <a:solidFill>
              <a:srgbClr val="8DA9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4" name="Google Shape;124;p16" hidden="0"/>
            <p:cNvSpPr txBox="1"/>
            <p:nvPr isPhoto="0" userDrawn="0"/>
          </p:nvSpPr>
          <p:spPr bwMode="auto">
            <a:xfrm flipH="0" flipV="0">
              <a:off x="5391128" y="2097129"/>
              <a:ext cx="1637544" cy="1139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4" tIns="8874" rIns="8874" bIns="8874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 i="0" u="none" strike="noStrike" cap="none">
                  <a:solidFill>
                    <a:schemeClr val="lt1"/>
                  </a:solidFill>
                  <a:latin typeface="Vemana2000"/>
                  <a:ea typeface="Vemana2000"/>
                  <a:cs typeface="Vemana2000"/>
                </a:rPr>
                <a:t>УЧАСТИЕ (сотрудничество)</a:t>
              </a:r>
              <a:endPara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</a:endParaRPr>
            </a:p>
          </p:txBody>
        </p:sp>
        <p:sp>
          <p:nvSpPr>
            <p:cNvPr id="125" name="Google Shape;125;p16" hidden="0"/>
            <p:cNvSpPr/>
            <p:nvPr isPhoto="0" userDrawn="0"/>
          </p:nvSpPr>
          <p:spPr bwMode="auto">
            <a:xfrm rot="5385543">
              <a:off x="3264687" y="3670202"/>
              <a:ext cx="476242" cy="383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6" name="Google Shape;126;p16" hidden="0"/>
            <p:cNvSpPr txBox="1"/>
            <p:nvPr isPhoto="0" userDrawn="0"/>
          </p:nvSpPr>
          <p:spPr bwMode="auto">
            <a:xfrm rot="5385543">
              <a:off x="3490902" y="3677459"/>
              <a:ext cx="23811" cy="23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endParaRPr>
            </a:p>
          </p:txBody>
        </p:sp>
        <p:sp>
          <p:nvSpPr>
            <p:cNvPr id="127" name="Google Shape;127;p16" hidden="0"/>
            <p:cNvSpPr/>
            <p:nvPr isPhoto="0" userDrawn="0"/>
          </p:nvSpPr>
          <p:spPr bwMode="auto">
            <a:xfrm>
              <a:off x="2601091" y="3927483"/>
              <a:ext cx="1810505" cy="1205784"/>
            </a:xfrm>
            <a:prstGeom prst="ellipse">
              <a:avLst/>
            </a:prstGeom>
            <a:solidFill>
              <a:srgbClr val="8DA9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8" name="Google Shape;128;p16" hidden="0"/>
            <p:cNvSpPr txBox="1"/>
            <p:nvPr isPhoto="0" userDrawn="0"/>
          </p:nvSpPr>
          <p:spPr bwMode="auto">
            <a:xfrm>
              <a:off x="2866233" y="4104065"/>
              <a:ext cx="1280221" cy="85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 i="0" u="none" strike="noStrike" cap="none">
                  <a:solidFill>
                    <a:schemeClr val="lt1"/>
                  </a:solidFill>
                  <a:latin typeface="Vemana2000"/>
                  <a:ea typeface="Vemana2000"/>
                  <a:cs typeface="Vemana2000"/>
                </a:rPr>
                <a:t>СОЦИАЛЬНАЯ ЖИЗНЬ</a:t>
              </a:r>
              <a:endParaRPr sz="1400" b="0" i="0" u="none" strike="noStrike" cap="none">
                <a:solidFill>
                  <a:schemeClr val="lt1"/>
                </a:solidFill>
                <a:latin typeface="Vemana2000"/>
                <a:ea typeface="Vemana2000"/>
                <a:cs typeface="Vemana2000"/>
              </a:endParaRPr>
            </a:p>
          </p:txBody>
        </p:sp>
        <p:sp>
          <p:nvSpPr>
            <p:cNvPr id="129" name="Google Shape;129;p16" hidden="0"/>
            <p:cNvSpPr/>
            <p:nvPr isPhoto="0" userDrawn="0"/>
          </p:nvSpPr>
          <p:spPr bwMode="auto">
            <a:xfrm rot="10746434">
              <a:off x="1929516" y="2648925"/>
              <a:ext cx="193229" cy="3832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0" name="Google Shape;130;p16" hidden="0"/>
            <p:cNvSpPr txBox="1"/>
            <p:nvPr isPhoto="0" userDrawn="0"/>
          </p:nvSpPr>
          <p:spPr bwMode="auto">
            <a:xfrm rot="-53566">
              <a:off x="2021299" y="2663258"/>
              <a:ext cx="9661" cy="9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</a:endParaRPr>
            </a:p>
          </p:txBody>
        </p:sp>
        <p:sp>
          <p:nvSpPr>
            <p:cNvPr id="131" name="Google Shape;131;p16" hidden="0"/>
            <p:cNvSpPr/>
            <p:nvPr isPhoto="0" userDrawn="0"/>
          </p:nvSpPr>
          <p:spPr bwMode="auto">
            <a:xfrm>
              <a:off x="0" y="1878525"/>
              <a:ext cx="1929696" cy="1612204"/>
            </a:xfrm>
            <a:prstGeom prst="ellipse">
              <a:avLst/>
            </a:prstGeom>
            <a:solidFill>
              <a:srgbClr val="8DA9D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2" name="Google Shape;132;p16" hidden="0"/>
            <p:cNvSpPr txBox="1"/>
            <p:nvPr isPhoto="0" userDrawn="0"/>
          </p:nvSpPr>
          <p:spPr bwMode="auto">
            <a:xfrm>
              <a:off x="282596" y="2114627"/>
              <a:ext cx="1364502" cy="11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 i="0" u="none" strike="noStrike" cap="none">
                  <a:solidFill>
                    <a:schemeClr val="lt1"/>
                  </a:solidFill>
                  <a:latin typeface="Vemana2000"/>
                  <a:ea typeface="Vemana2000"/>
                  <a:cs typeface="Vemana2000"/>
                </a:rPr>
                <a:t>АКТИВНОСТЬ (деятельность)</a:t>
              </a:r>
              <a:endPara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</a:endParaRPr>
            </a:p>
          </p:txBody>
        </p:sp>
      </p:grpSp>
      <p:pic>
        <p:nvPicPr>
          <p:cNvPr id="133" name="Google Shape;133;p16" hidden="0"/>
          <p:cNvPicPr/>
          <p:nvPr isPhoto="0" userDrawn="0"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68313" y="5956567"/>
            <a:ext cx="1657807" cy="460107"/>
          </a:xfrm>
          <a:prstGeom prst="rect">
            <a:avLst/>
          </a:prstGeom>
          <a:noFill/>
          <a:ln>
            <a:noFill/>
          </a:ln>
        </p:spPr>
      </p:pic>
      <p:sp>
        <p:nvSpPr>
          <p:cNvPr id="739859755" name="" hidden="0"/>
          <p:cNvSpPr txBox="1"/>
          <p:nvPr isPhoto="0" userDrawn="0"/>
        </p:nvSpPr>
        <p:spPr bwMode="auto">
          <a:xfrm flipH="0" flipV="0">
            <a:off x="476642" y="557122"/>
            <a:ext cx="2866145" cy="731556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Реабилитация - </a:t>
            </a:r>
            <a:endParaRPr b="1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>
              <a:defRPr/>
            </a:pPr>
            <a:r>
              <a:rPr b="1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восстановление утраченных </a:t>
            </a:r>
            <a:endParaRPr b="1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>
              <a:defRPr/>
            </a:pPr>
            <a:r>
              <a:rPr b="1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функций</a:t>
            </a:r>
            <a:endParaRPr b="1">
              <a:latin typeface="Vemana2000"/>
              <a:ea typeface="Vemana2000"/>
              <a:cs typeface="Vemana200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Google Shape;156;p18" hidden="0"/>
          <p:cNvSpPr txBox="1"/>
          <p:nvPr isPhoto="0" userDrawn="0">
            <p:ph type="title" hasCustomPrompt="0"/>
          </p:nvPr>
        </p:nvSpPr>
        <p:spPr bwMode="auto">
          <a:xfrm>
            <a:off x="838198" y="580784"/>
            <a:ext cx="10515600" cy="501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Poppins"/>
              <a:buNone/>
              <a:defRPr/>
            </a:pPr>
            <a:r>
              <a:rPr lang="ru-RU" sz="2600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</a:rPr>
              <a:t>Задачи реабилитации в стационаре</a:t>
            </a:r>
            <a:br>
              <a:rPr lang="ru-RU" sz="3950"/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1.Преодолеть страх и постоянный контроль, связанный с болезнью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2.Вспомнить (сохранить) и развить навыки общения, помочь преодолеть границы, связанные с болезнью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3. Сохранить и  развить познавательные функции. Лечение и изоляция затормаживают развитие ребёнка.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4.Сохранить смыслы «мирной» жизни. Жизнь – это не только борьба с болезнью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5.Сохранить семью.</a:t>
            </a:r>
            <a:endParaRPr sz="3250">
              <a:latin typeface="Poppins"/>
              <a:ea typeface="Poppins"/>
              <a:cs typeface="Poppins"/>
            </a:endParaRPr>
          </a:p>
        </p:txBody>
      </p:sp>
      <p:pic>
        <p:nvPicPr>
          <p:cNvPr id="157" name="Google Shape;157;p18" hidden="0"/>
          <p:cNvPicPr/>
          <p:nvPr isPhoto="0" userDrawn="0"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68313" y="5956567"/>
            <a:ext cx="1657807" cy="46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" name="Google Shape;162;p19" hidden="0"/>
          <p:cNvSpPr txBox="1"/>
          <p:nvPr isPhoto="0" userDrawn="0">
            <p:ph type="ctrTitle" hasCustomPrompt="0"/>
          </p:nvPr>
        </p:nvSpPr>
        <p:spPr bwMode="auto">
          <a:xfrm>
            <a:off x="1524000" y="439457"/>
            <a:ext cx="9144000" cy="82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oppins"/>
              <a:buNone/>
              <a:defRPr/>
            </a:pPr>
            <a:r>
              <a:rPr lang="ru-RU" sz="2600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</a:rPr>
              <a:t>Как это сделать? Механизмы</a:t>
            </a:r>
            <a:endParaRPr sz="2600">
              <a:solidFill>
                <a:srgbClr val="FF0000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63" name="Google Shape;163;p19" hidden="0"/>
          <p:cNvSpPr txBox="1"/>
          <p:nvPr isPhoto="0" userDrawn="0">
            <p:ph type="subTitle" idx="1" hasCustomPrompt="0"/>
          </p:nvPr>
        </p:nvSpPr>
        <p:spPr bwMode="auto">
          <a:xfrm>
            <a:off x="1134319" y="2291787"/>
            <a:ext cx="5636871" cy="317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pP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1.Вовлечь 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pP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pP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2.Заинтересовать, помочь присвоить интерес (часть личной истории)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pP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pP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3.Продлить интерес (пространство)</a:t>
            </a:r>
            <a:endParaRPr sz="2400">
              <a:latin typeface="Vemana2000"/>
              <a:ea typeface="Vemana2000"/>
              <a:cs typeface="Vemana2000"/>
            </a:endParaRPr>
          </a:p>
        </p:txBody>
      </p:sp>
      <p:pic>
        <p:nvPicPr>
          <p:cNvPr id="164" name="Google Shape;164;p19" descr="https://lh6.googleusercontent.com/4aZNEJ54ejnquByP4I5Uy1NeXjuyQ3ikH_hMeauA7C86wz-pU7B-c3pkQs6eZzB7Aae2q_kY5nhlL679X7_J78z3VabBbi4N0u5MPj3Au9f1AJ7wpVLS254vr5S8osBkTJkzj-ykldJG2TY7DQ" hidden="0"/>
          <p:cNvPicPr/>
          <p:nvPr isPhoto="0" userDrawn="0"/>
        </p:nvPicPr>
        <p:blipFill>
          <a:blip r:embed="rId2">
            <a:alphaModFix/>
          </a:blip>
          <a:srcRect l="0" t="0" r="0" b="0"/>
          <a:stretch/>
        </p:blipFill>
        <p:spPr bwMode="auto">
          <a:xfrm rot="-308351">
            <a:off x="7133885" y="1805817"/>
            <a:ext cx="4017230" cy="4143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 hidden="0"/>
          <p:cNvPicPr/>
          <p:nvPr isPhoto="0" userDrawn="0"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468313" y="5956567"/>
            <a:ext cx="1657807" cy="46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" name="Google Shape;170;p20" hidden="0"/>
          <p:cNvSpPr txBox="1"/>
          <p:nvPr isPhoto="0" userDrawn="0">
            <p:ph type="ctrTitle" hasCustomPrompt="0"/>
          </p:nvPr>
        </p:nvSpPr>
        <p:spPr bwMode="auto">
          <a:xfrm flipH="0" flipV="0">
            <a:off x="737222" y="244214"/>
            <a:ext cx="5571281" cy="5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b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Poppins"/>
              <a:buNone/>
              <a:defRPr/>
            </a:pPr>
            <a:r>
              <a:rPr lang="ru-RU" sz="2600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</a:rPr>
              <a:t>Музей идёт в больницу</a:t>
            </a:r>
            <a:endParaRPr sz="2600">
              <a:solidFill>
                <a:srgbClr val="FF0000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171" name="Google Shape;171;p20" hidden="0"/>
          <p:cNvSpPr txBox="1"/>
          <p:nvPr isPhoto="0" userDrawn="0">
            <p:ph type="subTitle" idx="1" hasCustomPrompt="0"/>
          </p:nvPr>
        </p:nvSpPr>
        <p:spPr bwMode="auto">
          <a:xfrm flipH="0" flipV="0">
            <a:off x="666792" y="1293962"/>
            <a:ext cx="6523726" cy="422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lv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  <a:defRPr/>
            </a:pP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Партнёр – Пермская государственная художественная галерея.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  <a:defRPr/>
            </a:pP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Начало проекта – 2015 год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8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  <a:defRPr/>
            </a:pP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  <a:defRPr/>
            </a:pP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Реабилитация в стационаре и постбольничная (реабилитационная программа «Арт-экспедиция»)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8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  <a:defRPr/>
            </a:pP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8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  <a:defRPr/>
            </a:pP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Онлайн формат проекта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8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  <a:defRPr/>
            </a:pP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  <a:p>
            <a:pPr marL="0" lvl="0" indent="0" algn="l">
              <a:lnSpc>
                <a:spcPct val="8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  <a:defRPr/>
            </a:pP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Реабилитационная игра «Однажды в музее» и обучение Мастеров игры</a:t>
            </a:r>
            <a:endParaRPr sz="2400">
              <a:solidFill>
                <a:schemeClr val="tx1">
                  <a:lumMod val="50000"/>
                  <a:lumOff val="50000"/>
                </a:schemeClr>
              </a:solidFill>
              <a:latin typeface="Vemana2000"/>
              <a:ea typeface="Vemana2000"/>
              <a:cs typeface="Vemana2000"/>
            </a:endParaRPr>
          </a:p>
        </p:txBody>
      </p:sp>
      <p:pic>
        <p:nvPicPr>
          <p:cNvPr id="172" name="Google Shape;172;p20" hidden="0"/>
          <p:cNvPicPr/>
          <p:nvPr isPhoto="0" userDrawn="0"/>
        </p:nvPicPr>
        <p:blipFill>
          <a:blip r:embed="rId2">
            <a:alphaModFix/>
          </a:blip>
          <a:srcRect l="0" t="0" r="12424" b="0"/>
          <a:stretch/>
        </p:blipFill>
        <p:spPr bwMode="auto">
          <a:xfrm>
            <a:off x="7381754" y="0"/>
            <a:ext cx="4810246" cy="692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 hidden="0"/>
          <p:cNvPicPr/>
          <p:nvPr isPhoto="0" userDrawn="0"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468313" y="5956567"/>
            <a:ext cx="1657807" cy="460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8526151" name="" hidden="0"/>
          <p:cNvSpPr/>
          <p:nvPr isPhoto="0" userDrawn="0"/>
        </p:nvSpPr>
        <p:spPr bwMode="auto">
          <a:xfrm flipH="0" flipV="0">
            <a:off x="7390284" y="4762499"/>
            <a:ext cx="573645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90799175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361273" y="790754"/>
            <a:ext cx="9560943" cy="6037720"/>
          </a:xfrm>
          <a:prstGeom prst="rect">
            <a:avLst/>
          </a:prstGeom>
        </p:spPr>
      </p:pic>
      <p:sp>
        <p:nvSpPr>
          <p:cNvPr id="2074872060" name="" hidden="0"/>
          <p:cNvSpPr txBox="1"/>
          <p:nvPr isPhoto="0" userDrawn="0"/>
        </p:nvSpPr>
        <p:spPr bwMode="auto">
          <a:xfrm flipH="0" flipV="0">
            <a:off x="1331745" y="377405"/>
            <a:ext cx="5661336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>
                <a:solidFill>
                  <a:schemeClr val="tx1">
                    <a:lumMod val="50000"/>
                    <a:lumOff val="50000"/>
                  </a:schemeClr>
                </a:solidFill>
                <a:latin typeface="Open Sans Extrabold"/>
                <a:ea typeface="Open Sans Extrabold"/>
                <a:cs typeface="Open Sans Extrabold"/>
              </a:rPr>
              <a:t>Немного об игре</a:t>
            </a:r>
            <a:endParaRPr sz="2600">
              <a:solidFill>
                <a:schemeClr val="tx1">
                  <a:lumMod val="50000"/>
                  <a:lumOff val="50000"/>
                </a:schemeClr>
              </a:solidFill>
              <a:latin typeface="Open Sans Extrabold"/>
              <a:ea typeface="Open Sans Extrabold"/>
              <a:cs typeface="Open Sans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6093135" name="" hidden="0"/>
          <p:cNvSpPr/>
          <p:nvPr isPhoto="0" userDrawn="0"/>
        </p:nvSpPr>
        <p:spPr bwMode="auto">
          <a:xfrm>
            <a:off x="6705399" y="3915385"/>
            <a:ext cx="25491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40399813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36839" y="251603"/>
            <a:ext cx="3308631" cy="700894"/>
          </a:xfrm>
          <a:prstGeom prst="rect">
            <a:avLst/>
          </a:prstGeom>
        </p:spPr>
      </p:pic>
      <p:sp>
        <p:nvSpPr>
          <p:cNvPr id="785931147" name="" hidden="0"/>
          <p:cNvSpPr/>
          <p:nvPr isPhoto="0" userDrawn="0"/>
        </p:nvSpPr>
        <p:spPr bwMode="auto">
          <a:xfrm flipH="0" flipV="0">
            <a:off x="8076609" y="4634253"/>
            <a:ext cx="225727" cy="27435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 sz="1200"/>
          </a:p>
        </p:txBody>
      </p:sp>
      <p:pic>
        <p:nvPicPr>
          <p:cNvPr id="392657382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828084" y="1089803"/>
            <a:ext cx="7452633" cy="1749313"/>
          </a:xfrm>
          <a:prstGeom prst="rect">
            <a:avLst/>
          </a:prstGeom>
        </p:spPr>
      </p:pic>
      <p:sp>
        <p:nvSpPr>
          <p:cNvPr id="640022137" name="" hidden="0"/>
          <p:cNvSpPr/>
          <p:nvPr isPhoto="0" userDrawn="0"/>
        </p:nvSpPr>
        <p:spPr bwMode="auto">
          <a:xfrm flipH="0" flipV="0">
            <a:off x="6796644" y="6971023"/>
            <a:ext cx="236466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879610395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962872" y="3307240"/>
            <a:ext cx="5418919" cy="700446"/>
          </a:xfrm>
          <a:prstGeom prst="rect">
            <a:avLst/>
          </a:prstGeom>
        </p:spPr>
      </p:pic>
      <p:sp>
        <p:nvSpPr>
          <p:cNvPr id="1547999617" name="" hidden="0"/>
          <p:cNvSpPr/>
          <p:nvPr isPhoto="0" userDrawn="0"/>
        </p:nvSpPr>
        <p:spPr bwMode="auto">
          <a:xfrm flipH="0" flipV="0">
            <a:off x="6748764" y="7542541"/>
            <a:ext cx="155811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987041361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900424" y="4220221"/>
            <a:ext cx="8967877" cy="2069872"/>
          </a:xfrm>
          <a:prstGeom prst="rect">
            <a:avLst/>
          </a:prstGeom>
        </p:spPr>
      </p:pic>
      <p:pic>
        <p:nvPicPr>
          <p:cNvPr id="1287596560" name="Google Shape;173;p20" hidden="0"/>
          <p:cNvPicPr/>
          <p:nvPr isPhoto="0" userDrawn="0"/>
        </p:nvPicPr>
        <p:blipFill>
          <a:blip r:embed="rId6">
            <a:alphaModFix/>
          </a:blip>
          <a:srcRect l="0" t="0" r="0" b="0"/>
          <a:stretch/>
        </p:blipFill>
        <p:spPr bwMode="auto">
          <a:xfrm>
            <a:off x="468312" y="6186620"/>
            <a:ext cx="1657806" cy="460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9887768" name="" hidden="0"/>
          <p:cNvSpPr/>
          <p:nvPr isPhoto="0" userDrawn="0"/>
        </p:nvSpPr>
        <p:spPr bwMode="auto">
          <a:xfrm flipH="0" flipV="0">
            <a:off x="13913625" y="3303937"/>
            <a:ext cx="217469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289891561" name="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 flipH="0" flipV="0">
            <a:off x="8871069" y="35532"/>
            <a:ext cx="3178953" cy="4238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" name="Google Shape;178;p21" hidden="0"/>
          <p:cNvSpPr txBox="1"/>
          <p:nvPr isPhoto="0" userDrawn="0">
            <p:ph type="title" hasCustomPrompt="0"/>
          </p:nvPr>
        </p:nvSpPr>
        <p:spPr bwMode="auto">
          <a:xfrm>
            <a:off x="468313" y="214652"/>
            <a:ext cx="5184664" cy="556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Poppins"/>
              <a:buNone/>
              <a:defRPr/>
            </a:pPr>
            <a:r>
              <a:rPr lang="ru-RU" sz="2600">
                <a:solidFill>
                  <a:srgbClr val="FF0000"/>
                </a:solidFill>
                <a:latin typeface="Open Sans Extrabold"/>
                <a:ea typeface="Open Sans Extrabold"/>
                <a:cs typeface="Open Sans Extrabold"/>
              </a:rPr>
              <a:t>Вовлечение</a:t>
            </a:r>
            <a:br>
              <a:rPr lang="ru-RU">
                <a:latin typeface="Poppins"/>
                <a:ea typeface="Poppins"/>
                <a:cs typeface="Poppins"/>
              </a:rPr>
            </a:br>
            <a:br>
              <a:rPr lang="ru-RU">
                <a:latin typeface="Poppins"/>
                <a:ea typeface="Poppins"/>
                <a:cs typeface="Poppins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 индивидуально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 вызов для ребёнка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 необходимость предъявить себя (сложности для подростков и маломобильных детей)</a:t>
            </a: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b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</a:br>
            <a:r>
              <a:rPr lang="ru-RU" sz="2400">
                <a:solidFill>
                  <a:schemeClr val="tx1">
                    <a:lumMod val="50000"/>
                    <a:lumOff val="50000"/>
                  </a:schemeClr>
                </a:solidFill>
                <a:latin typeface="Vemana2000"/>
                <a:ea typeface="Vemana2000"/>
                <a:cs typeface="Vemana2000"/>
              </a:rPr>
              <a:t>- включение родителей (говорим не о болезни)</a:t>
            </a:r>
            <a:br>
              <a:rPr lang="ru-RU" sz="2200"/>
            </a:br>
            <a:r>
              <a:rPr lang="ru-RU"/>
              <a:t> </a:t>
            </a:r>
            <a:endParaRPr/>
          </a:p>
        </p:txBody>
      </p:sp>
      <p:pic>
        <p:nvPicPr>
          <p:cNvPr id="179" name="Google Shape;179;p21" hidden="0"/>
          <p:cNvPicPr/>
          <p:nvPr isPhoto="0" userDrawn="0"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68313" y="5956567"/>
            <a:ext cx="1657807" cy="46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 hidden="0"/>
          <p:cNvPicPr/>
          <p:nvPr isPhoto="0" userDrawn="0"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5652977" y="0"/>
            <a:ext cx="653902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R7-Office/7.0.1.62</Application>
  <DocSecurity>0</DocSecurity>
  <PresentationFormat>On-screen Show (4:3)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иванова эльвина</cp:lastModifiedBy>
  <cp:revision>1</cp:revision>
  <dcterms:modified xsi:type="dcterms:W3CDTF">2022-04-14T08:42:59Z</dcterms:modified>
  <cp:category/>
  <cp:contentStatus/>
  <cp:version/>
</cp:coreProperties>
</file>