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871" r:id="rId2"/>
    <p:sldId id="866" r:id="rId3"/>
    <p:sldId id="269" r:id="rId4"/>
    <p:sldId id="861" r:id="rId5"/>
    <p:sldId id="867" r:id="rId6"/>
    <p:sldId id="883" r:id="rId7"/>
    <p:sldId id="885" r:id="rId8"/>
    <p:sldId id="894" r:id="rId9"/>
    <p:sldId id="891" r:id="rId10"/>
    <p:sldId id="929" r:id="rId11"/>
    <p:sldId id="910" r:id="rId12"/>
    <p:sldId id="932" r:id="rId13"/>
    <p:sldId id="903" r:id="rId14"/>
    <p:sldId id="906" r:id="rId15"/>
    <p:sldId id="908" r:id="rId16"/>
    <p:sldId id="913" r:id="rId17"/>
    <p:sldId id="916" r:id="rId18"/>
    <p:sldId id="872" r:id="rId19"/>
    <p:sldId id="873" r:id="rId20"/>
    <p:sldId id="933" r:id="rId21"/>
    <p:sldId id="876" r:id="rId22"/>
    <p:sldId id="880" r:id="rId23"/>
    <p:sldId id="881" r:id="rId24"/>
    <p:sldId id="919" r:id="rId25"/>
    <p:sldId id="870" r:id="rId26"/>
    <p:sldId id="931" r:id="rId27"/>
    <p:sldId id="930" r:id="rId28"/>
    <p:sldId id="824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1511" autoAdjust="0"/>
  </p:normalViewPr>
  <p:slideViewPr>
    <p:cSldViewPr>
      <p:cViewPr>
        <p:scale>
          <a:sx n="101" d="100"/>
          <a:sy n="101" d="100"/>
        </p:scale>
        <p:origin x="-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МАОУ "Школа № 7 для обучающихся с ОВЗ" г. Березники</c:v>
                </c:pt>
                <c:pt idx="1">
                  <c:v>МОУ "Киселевская ОШИ" Суксунский ГО</c:v>
                </c:pt>
                <c:pt idx="2">
                  <c:v>МАОУ "Адаптивная ШКИ "Ступени"</c:v>
                </c:pt>
                <c:pt idx="3">
                  <c:v>4-6 ресурсов</c:v>
                </c:pt>
                <c:pt idx="4">
                  <c:v>1-3 ресурса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5-4973-B673-88E4DC1E18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МАОУ "Школа № 7 для обучающихся с ОВЗ" г. Березники</c:v>
                </c:pt>
                <c:pt idx="1">
                  <c:v>МОУ "Киселевская ОШИ" Суксунский ГО</c:v>
                </c:pt>
                <c:pt idx="2">
                  <c:v>МАОУ "Адаптивная ШКИ "Ступени"</c:v>
                </c:pt>
                <c:pt idx="3">
                  <c:v>4-6 ресурсов</c:v>
                </c:pt>
                <c:pt idx="4">
                  <c:v>1-3 ресурса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5-4973-B673-88E4DC1E18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МАОУ "Школа № 7 для обучающихся с ОВЗ" г. Березники</c:v>
                </c:pt>
                <c:pt idx="1">
                  <c:v>МОУ "Киселевская ОШИ" Суксунский ГО</c:v>
                </c:pt>
                <c:pt idx="2">
                  <c:v>МАОУ "Адаптивная ШКИ "Ступени"</c:v>
                </c:pt>
                <c:pt idx="3">
                  <c:v>4-6 ресурсов</c:v>
                </c:pt>
                <c:pt idx="4">
                  <c:v>1-3 ресурса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F5-4973-B673-88E4DC1E18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МАОУ "Школа № 7 для обучающихся с ОВЗ" г. Березники</c:v>
                </c:pt>
                <c:pt idx="1">
                  <c:v>МОУ "Киселевская ОШИ" Суксунский ГО</c:v>
                </c:pt>
                <c:pt idx="2">
                  <c:v>МАОУ "Адаптивная ШКИ "Ступени"</c:v>
                </c:pt>
                <c:pt idx="3">
                  <c:v>4-6 ресурсов</c:v>
                </c:pt>
                <c:pt idx="4">
                  <c:v>1-3 ресурса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F5-4973-B673-88E4DC1E18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Столбец23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МАОУ "Школа № 7 для обучающихся с ОВЗ" г. Березники</c:v>
                </c:pt>
                <c:pt idx="1">
                  <c:v>МОУ "Киселевская ОШИ" Суксунский ГО</c:v>
                </c:pt>
                <c:pt idx="2">
                  <c:v>МАОУ "Адаптивная ШКИ "Ступени"</c:v>
                </c:pt>
                <c:pt idx="3">
                  <c:v>4-6 ресурсов</c:v>
                </c:pt>
                <c:pt idx="4">
                  <c:v>1-3 ресурса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F5-4973-B673-88E4DC1E1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12192"/>
        <c:axId val="100313728"/>
      </c:barChart>
      <c:catAx>
        <c:axId val="1003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13728"/>
        <c:crosses val="autoZero"/>
        <c:auto val="1"/>
        <c:lblAlgn val="ctr"/>
        <c:lblOffset val="100"/>
        <c:noMultiLvlLbl val="0"/>
      </c:catAx>
      <c:valAx>
        <c:axId val="10031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1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тем и направлений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ГКБОУ "ОШИ Пермского края</c:v>
                </c:pt>
                <c:pt idx="1">
                  <c:v>МОУ "Киселевская ОШИ" Суксунского ГО</c:v>
                </c:pt>
                <c:pt idx="2">
                  <c:v>МАОУ "ШКИ 4" г. Перми</c:v>
                </c:pt>
                <c:pt idx="3">
                  <c:v>остальные школы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A6-4B35-A410-9A7E23681B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ГКБОУ "ОШИ Пермского края</c:v>
                </c:pt>
                <c:pt idx="1">
                  <c:v>МОУ "Киселевская ОШИ" Суксунского ГО</c:v>
                </c:pt>
                <c:pt idx="2">
                  <c:v>МАОУ "ШКИ 4" г. Перми</c:v>
                </c:pt>
                <c:pt idx="3">
                  <c:v>остальные школы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A6-4B35-A410-9A7E23681B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ГКБОУ "ОШИ Пермского края</c:v>
                </c:pt>
                <c:pt idx="1">
                  <c:v>МОУ "Киселевская ОШИ" Суксунского ГО</c:v>
                </c:pt>
                <c:pt idx="2">
                  <c:v>МАОУ "ШКИ 4" г. Перми</c:v>
                </c:pt>
                <c:pt idx="3">
                  <c:v>остальные школы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A6-4B35-A410-9A7E23681B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ГКБОУ "ОШИ Пермского края</c:v>
                </c:pt>
                <c:pt idx="1">
                  <c:v>МОУ "Киселевская ОШИ" Суксунского ГО</c:v>
                </c:pt>
                <c:pt idx="2">
                  <c:v>МАОУ "ШКИ 4" г. Перми</c:v>
                </c:pt>
                <c:pt idx="3">
                  <c:v>остальные школы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A6-4B35-A410-9A7E2368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28288"/>
        <c:axId val="117229824"/>
      </c:barChart>
      <c:catAx>
        <c:axId val="1172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29824"/>
        <c:crosses val="autoZero"/>
        <c:auto val="1"/>
        <c:lblAlgn val="ctr"/>
        <c:lblOffset val="100"/>
        <c:noMultiLvlLbl val="0"/>
      </c:catAx>
      <c:valAx>
        <c:axId val="1172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FF-42D5-B2A9-DB1AC4588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FF-42D5-B2A9-DB1AC4588F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FF-42D5-B2A9-DB1AC4588F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FF-42D5-B2A9-DB1AC4588F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ОО ОВЗ, получено</c:v>
                </c:pt>
                <c:pt idx="1">
                  <c:v>ОО ОВЗ, не получено </c:v>
                </c:pt>
                <c:pt idx="2">
                  <c:v>ОО для обучающихся, нуждающихся в лечении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39-4C76-9CB6-AF06417C91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44-43CC-BC32-F9485893AB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44-43CC-BC32-F9485893AB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44-43CC-BC32-F9485893AB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44-43CC-BC32-F9485893AB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да, ОО ОВЗ</c:v>
                </c:pt>
                <c:pt idx="1">
                  <c:v>нет, ОО ОВЗ</c:v>
                </c:pt>
                <c:pt idx="2">
                  <c:v>нет, ОО для обучающихся, нуждающихчя в лечении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E3-4BB8-B221-A48F42DB91A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E5-4ECC-91AB-B984A7F69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E5-4ECC-91AB-B984A7F691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E5-4ECC-91AB-B984A7F691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E5-4ECC-91AB-B984A7F691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Готовы</c:v>
                </c:pt>
                <c:pt idx="1">
                  <c:v>не готовы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B-4AC1-A2DD-9697F68E5A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77-48E2-B7C5-24DC0122D9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77-48E2-B7C5-24DC0122D9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77-48E2-B7C5-24DC0122D9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77-48E2-B7C5-24DC0122D9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77-48E2-B7C5-24DC0122D9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77-48E2-B7C5-24DC0122D9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деловая игра</c:v>
                </c:pt>
                <c:pt idx="1">
                  <c:v>практикум</c:v>
                </c:pt>
                <c:pt idx="2">
                  <c:v>семинар</c:v>
                </c:pt>
                <c:pt idx="3">
                  <c:v>стажировка</c:v>
                </c:pt>
                <c:pt idx="4">
                  <c:v>видеоконференция</c:v>
                </c:pt>
                <c:pt idx="5">
                  <c:v>вебинар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E7-495B-973D-96147BD369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AB-4AC1-8054-E2630CDACA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AB-4AC1-8054-E2630CDACA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AB-4AC1-8054-E2630CDACA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AB-4AC1-8054-E2630CDACA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AB-4AC1-8054-E2630CDACA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3AB-4AC1-8054-E2630CDACA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здравоохранение</c:v>
                </c:pt>
                <c:pt idx="2">
                  <c:v>соцзащита</c:v>
                </c:pt>
                <c:pt idx="3">
                  <c:v>правоохранительные</c:v>
                </c:pt>
                <c:pt idx="4">
                  <c:v>культура</c:v>
                </c:pt>
                <c:pt idx="5">
                  <c:v>НКО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95-4925-9571-3EA2DF5A84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ucomm.iro.perm.ru/" TargetMode="External"/><Relationship Id="rId2" Type="http://schemas.openxmlformats.org/officeDocument/2006/relationships/hyperlink" Target="http://educomm.iro.perm.ru/res-cent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ppkdo.ru/course/view.php?id=32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Мониторинг ресурсов по направлению «Коррекционная работа»: результаты и перспективы использования в работе школ Пермского края, реализующих адаптированные 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28726476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E4D17-904A-3C46-0E19-FE38B195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Консультирование по использованию информационных ресурсов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73C1A8-9C3D-68B2-7815-30085C21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ГКБОУ «Общеобразовательная школа-интернат Пермского края»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МАОУ "Адаптивная школа-интернат "Ступени" г. Перми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МБОУ "Школа №154 для обучающихся с ОВЗ" г. Перми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МОУ «Киселевская ОШИ» Суксунский ГО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МАОУ «Школа-интернат №4 для обучающихся с ОВЗ» г. Перми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МБОУ «Школа-интернат» г. Оса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МАОУ «Школа № 7» г. Березники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МБОУ «Школа №18 для обучающихся с ОВЗ» г. Перми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</a:rPr>
              <a:t>МАОУ «СОШ «Петролеум+» г. Перми</a:t>
            </a:r>
          </a:p>
        </p:txBody>
      </p:sp>
    </p:spTree>
    <p:extLst>
      <p:ext uri="{BB962C8B-B14F-4D97-AF65-F5344CB8AC3E}">
        <p14:creationId xmlns:p14="http://schemas.microsoft.com/office/powerpoint/2010/main" val="2926007897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280DAB-D33F-4B12-A2A8-3EF0604C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60648"/>
            <a:ext cx="7704856" cy="1368151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Тематика и направления консультаций по использованию информационных, методических и дидактических ресурсов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4BC0183-B4FB-4306-968C-EE4A87B24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62283"/>
              </p:ext>
            </p:extLst>
          </p:nvPr>
        </p:nvGraphicFramePr>
        <p:xfrm>
          <a:off x="457200" y="1773238"/>
          <a:ext cx="8229600" cy="48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308870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280DAB-D33F-4B12-A2A8-3EF0604C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992888" cy="1368151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Тематика и направления консультаций по использованию методических, дидактических и информационных ресурсов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6DB8FC-DD25-42BE-B86E-C4ADFA80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53349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Представлены на сайте ИРО Пермского края «Сообщество педагогов Пермского края» в разделе: «Дети с ОВЗ», ПЕРЕЧЕНЬ ПРЕЗЕНТАЦИОННЫХ МАТЕРИАЛОВ ЛУЧШИХ МОДЕЛЕЙ РЕСУРСНОГО ОБЕСПЕЧЕНИЯ ПО ВОПРОСАМ ОБРАЗОВАНИЯ ОБУЧАЮЩИХСЯ С ОСОБЫМИ ОБРАЗОВАТЕЛЬНЫМИ ПОТРЕБНОСТЯМИ, В ТОМ ЧИСЛЕ НАХОДЯЩИМСЯ НА ДЛИТЕЛЬНОМ ЛЕЧЕНИИ, доступно по ссылке: </a:t>
            </a:r>
            <a:r>
              <a:rPr lang="ru-RU" sz="2800" dirty="0">
                <a:hlinkClick r:id="rId2"/>
              </a:rPr>
              <a:t>Сетевое сообщество педагогов Пермского края (perm.ru)</a:t>
            </a:r>
            <a:r>
              <a:rPr lang="ru-RU" sz="2800" dirty="0"/>
              <a:t> </a:t>
            </a: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3"/>
              </a:rPr>
              <a:t>http://educomm.iro.perm.ru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На сайте ПГГПУ </a:t>
            </a:r>
            <a:r>
              <a:rPr lang="ru-RU" altLang="ru-RU" sz="2800" dirty="0">
                <a:solidFill>
                  <a:schemeClr val="tx1"/>
                </a:solidFill>
              </a:rPr>
              <a:t>на странице сайта: «Сопровождение введения ФГОС ОВЗ и ФГОС УО в Пермском крае» (2022г.)</a:t>
            </a:r>
            <a:r>
              <a:rPr lang="ru-RU" altLang="ru-RU" sz="2800" u="sng" dirty="0">
                <a:solidFill>
                  <a:schemeClr val="tx1"/>
                </a:solidFill>
                <a:hlinkClick r:id="rId4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4"/>
              </a:rPr>
              <a:t>http://fppkdo.ru/course/view.php?id=321</a:t>
            </a:r>
            <a:endParaRPr lang="ru-RU" alt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946041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D4B8A-DB05-41EB-8E63-87DB94A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58417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атериально-техническое оборудование в рамках реализации федерального проекта «Современная школа» национального проекта «Образование», для обеспечения психолого-педагогического сопровождения и коррекционной работы с обучающимися с ОВЗ и инвалидностью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38204F7-0F71-4F94-B834-E4BCD2211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429567"/>
              </p:ext>
            </p:extLst>
          </p:nvPr>
        </p:nvGraphicFramePr>
        <p:xfrm>
          <a:off x="488179" y="1988840"/>
          <a:ext cx="82296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830115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8747E-82B5-4DD2-8348-437EF8E7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04664"/>
            <a:ext cx="7344816" cy="1296143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Готовы представить опыт работы на новом оборудовании?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15A1B9E-A0CB-441A-83D0-93F97E00E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600479"/>
              </p:ext>
            </p:extLst>
          </p:nvPr>
        </p:nvGraphicFramePr>
        <p:xfrm>
          <a:off x="457200" y="1700808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07210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8B94B6-12B5-4128-B07B-CD14B9CA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2656"/>
            <a:ext cx="7560840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Тематика и направления консультаций для работы на новом оборудовании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F0B4F-EE8F-4D92-B2F6-1242866F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практикум по теме: "Особенности коррекции и развития младших школьников с нарушением слуха и речи с использованием комнаты сенсорной интеграции",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"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Нейроигры</a:t>
            </a:r>
            <a:r>
              <a:rPr lang="ru-RU" sz="1800" dirty="0">
                <a:effectLst/>
                <a:ea typeface="Calibri" panose="020F0502020204030204" pitchFamily="34" charset="0"/>
              </a:rPr>
              <a:t> с мячами для детей младшего школьного возраста"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стажировка по теме "Использование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аппаратно</a:t>
            </a:r>
            <a:r>
              <a:rPr lang="ru-RU" sz="1800" dirty="0">
                <a:effectLst/>
                <a:ea typeface="Calibri" panose="020F0502020204030204" pitchFamily="34" charset="0"/>
              </a:rPr>
              <a:t> - программного комплекса БОС при реализации программы коррекционной работы обучающихся с ОВЗ",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“Использование ресурсов сенсорной комнаты с обучающимися ОВЗ”,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"Использование аппарата СИГВЕТ РИТМ при работе с детьми с нарушением зрения«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Особенности оборудования студии для песочной терапии и сенсорной комнаты. Интерактивный стол.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Использование современного интерактивного оборудования в коррекционной работе учителя-логопеда с обучающимися с ОВЗ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Использование механотерапии на уроках ЛФК для детей с ТМНР. Кабинет ЛФК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</a:rPr>
              <a:t>Создание 3</a:t>
            </a:r>
            <a:r>
              <a:rPr lang="en-US" sz="1800" dirty="0">
                <a:effectLst/>
                <a:ea typeface="Calibri" panose="020F0502020204030204" pitchFamily="34" charset="0"/>
              </a:rPr>
              <a:t>D</a:t>
            </a:r>
            <a:r>
              <a:rPr lang="ru-RU" sz="1800" dirty="0">
                <a:effectLst/>
                <a:ea typeface="Calibri" panose="020F0502020204030204" pitchFamily="34" charset="0"/>
              </a:rPr>
              <a:t> панорамы. Работа с кинетическим песком и др.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69323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09218-15EC-4F73-A70B-9FF5C3C0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8208912" cy="1368151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Готовы ли педагоги Вашей школы оказать методическую поддержку и помощь педагогам инклюзивных школ Пермского края в вопросах реализации коррекционной работы и психолого-педагогического сопровождени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обучающихся с ОВЗ и инвалидностью?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6F2248B-C48C-4CFA-876E-AAB0FCD51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118283"/>
              </p:ext>
            </p:extLst>
          </p:nvPr>
        </p:nvGraphicFramePr>
        <p:xfrm>
          <a:off x="457200" y="1773238"/>
          <a:ext cx="8229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030828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83BA73-E1E1-4105-9922-F79DBE4E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60648"/>
            <a:ext cx="6696744" cy="144015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Темы для педагогов инклюзивных школ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E85059-0ABA-4DC8-95E9-519C74BF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Школа молодого педагога, наставничество,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Использование   современных  форм  коррекционно- развивающей   работы  с  обучающимися  с ОВЗ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Игры и пособия для развития сенсорной интеграции у детей с РАС.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Технологии психолого-педагогической и социально-эмоциональной поддержки семьи, имеющей ребенка с ОВЗ и ребенка с инвалидностью,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Социальное партнерство как способ развития детей с ТМНР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Нейропсихологический подход к коррекции регуляторной функции детей с ОВЗ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Сенсорный </a:t>
            </a:r>
            <a:r>
              <a:rPr lang="ru-RU" sz="1900" dirty="0" err="1">
                <a:effectLst/>
                <a:ea typeface="Calibri" panose="020F0502020204030204" pitchFamily="34" charset="0"/>
              </a:rPr>
              <a:t>игротренинг</a:t>
            </a:r>
            <a:r>
              <a:rPr lang="ru-RU" sz="1900" dirty="0">
                <a:effectLst/>
                <a:ea typeface="Calibri" panose="020F0502020204030204" pitchFamily="34" charset="0"/>
              </a:rPr>
              <a:t> в формировании чувственного опыта учащихся с ОВЗ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Нейродинамический подход к коррекции речи детей с ОВЗ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Коррекция пространственных нарушений у детей с ТНР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900" dirty="0">
                <a:effectLst/>
                <a:ea typeface="Calibri" panose="020F0502020204030204" pitchFamily="34" charset="0"/>
              </a:rPr>
              <a:t>Формирование коммуникативных навыков у детей с ОВЗ и др.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377835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5C9E5-C436-415C-B9F6-DC67E045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Кадровый потенциал реализации направления «Коррекционная работа» в РЦ и ОП (школах)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1B91771-2E3B-41CD-AAF2-F2FA1B92B9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1628801"/>
          <a:ext cx="8928992" cy="5223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549">
                  <a:extLst>
                    <a:ext uri="{9D8B030D-6E8A-4147-A177-3AD203B41FA5}">
                      <a16:colId xmlns:a16="http://schemas.microsoft.com/office/drawing/2014/main" xmlns="" val="3264355784"/>
                    </a:ext>
                  </a:extLst>
                </a:gridCol>
                <a:gridCol w="2471803">
                  <a:extLst>
                    <a:ext uri="{9D8B030D-6E8A-4147-A177-3AD203B41FA5}">
                      <a16:colId xmlns:a16="http://schemas.microsoft.com/office/drawing/2014/main" xmlns="" val="1796945346"/>
                    </a:ext>
                  </a:extLst>
                </a:gridCol>
                <a:gridCol w="3010702">
                  <a:extLst>
                    <a:ext uri="{9D8B030D-6E8A-4147-A177-3AD203B41FA5}">
                      <a16:colId xmlns:a16="http://schemas.microsoft.com/office/drawing/2014/main" xmlns="" val="1494549910"/>
                    </a:ext>
                  </a:extLst>
                </a:gridCol>
                <a:gridCol w="2749938">
                  <a:extLst>
                    <a:ext uri="{9D8B030D-6E8A-4147-A177-3AD203B41FA5}">
                      <a16:colId xmlns:a16="http://schemas.microsoft.com/office/drawing/2014/main" xmlns="" val="2925401109"/>
                    </a:ext>
                  </a:extLst>
                </a:gridCol>
              </a:tblGrid>
              <a:tr h="122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 – отдельные образовательные организации для обучающихся с ОВЗ (количество школ)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Школы, обеспечивающие психолого-педагогическое сопровождение обучающихся, нуждающихся в длительном лечении (количество школ)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9946503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Учитель-дефектолог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7377016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Учитель-логопед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072619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Педагог-психолог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626723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Специальный психолог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4345416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педагог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5545986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Тьютор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3593952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 по АФК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1828022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Врач-офтальмолог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5795353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Врач-психиатр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3273780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Методисты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4110205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медицинский работник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1071976"/>
                  </a:ext>
                </a:extLst>
              </a:tr>
              <a:tr h="3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ассистент (помощник)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369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611473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A33FD-E9FF-4EB8-A8FE-D23C341F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86409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Деятельность междисциплинарной команды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8065A9B-D480-434F-AF58-E663C34E68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497" y="1484784"/>
          <a:ext cx="9000998" cy="5350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xmlns="" val="66081824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129235867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1093755271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xmlns="" val="2720867143"/>
                    </a:ext>
                  </a:extLst>
                </a:gridCol>
              </a:tblGrid>
              <a:tr h="1862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деятельности междисциплинарной команды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 – отдельные образовательные организации для обучающихся с ОВЗ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(количество школ)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Школы, обеспечивающие психолого-педагогическое сопровождение обучающихся, нуждающихся в длительном лечении </a:t>
                      </a: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(количество школ)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5947873"/>
                  </a:ext>
                </a:extLst>
              </a:tr>
              <a:tr h="68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Психолого-педагогический консилиум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7348318"/>
                  </a:ext>
                </a:extLst>
              </a:tr>
              <a:tr h="334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 профилактики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1238177"/>
                  </a:ext>
                </a:extLst>
              </a:tr>
              <a:tr h="334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Малый педсовет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0912570"/>
                  </a:ext>
                </a:extLst>
              </a:tr>
              <a:tr h="334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Экспертная группа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2640792"/>
                  </a:ext>
                </a:extLst>
              </a:tr>
              <a:tr h="68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Социально-психологическая служба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6261110"/>
                  </a:ext>
                </a:extLst>
              </a:tr>
              <a:tr h="684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Психолого-педагогическая служба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4828427"/>
                  </a:ext>
                </a:extLst>
              </a:tr>
              <a:tr h="334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ШМО узких специалистов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327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68624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мониторинга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508078"/>
            <a:ext cx="8229600" cy="4353349"/>
          </a:xfrm>
        </p:spPr>
        <p:txBody>
          <a:bodyPr>
            <a:normAutofit/>
          </a:bodyPr>
          <a:lstStyle/>
          <a:p>
            <a:r>
              <a:rPr lang="ru-RU" sz="3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9718F-B3C1-81E4-DC6D-46D8AA56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Школы, готовые представить опыт работы междисциплинарной команды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5B2AD2-20F5-57D9-6A43-F6A31615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ГКБОУ «ОШИ ПК»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«Школа № 7» </a:t>
            </a:r>
            <a:r>
              <a:rPr lang="ru-RU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г.Березники</a:t>
            </a: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</a:pP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"Школа для детей с ОВЗ" г. Лысьва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«Школа №18 для обучающихся с ОВЗ» г. Перми </a:t>
            </a:r>
          </a:p>
          <a:p>
            <a:pPr marL="457200">
              <a:lnSpc>
                <a:spcPct val="107000"/>
              </a:lnSpc>
            </a:pP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«СОШ «Петролеум+» г. Перми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538873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3121C-151F-45D0-BB1C-8BD4A105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8208912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Формы представления опыта работы междисциплинарной команды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D86E90E-0977-462C-8549-F034FB8781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28802"/>
          <a:ext cx="8229600" cy="49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586578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8B4955-94FD-49D5-89D8-E3BF5AAA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8208912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 состав социальных партнеров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3FC27D18-3B8F-44B1-8BCC-FA5158CA3A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773238"/>
          <a:ext cx="8496944" cy="496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852047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F3408-B8A1-4CA7-9AA7-A193BBCA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29614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Готовы ли Вы представить опыт взаимодействия с социальными партнерами по психолого-педагогическому сопровождению обучающихся с ограниченными возможностями здоровья и инвалидностью другим образовательным организациям?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F654D4-2879-44BB-9176-70DA11F76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464496"/>
          </a:xfrm>
        </p:spPr>
        <p:txBody>
          <a:bodyPr>
            <a:normAutofit lnSpcReduction="1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ГКБОУ «Общеобразовательная школа-интернат Пермского края»: «Организация деятельности школьного психолого-педагогического консилиума при сопровождении образовательного процесса детей с сенсорными нарушениями"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МАОУ «Школа № 7» г. Березники: семинар, вебинар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МБОУ "Краснокамская адаптивная школа-интернат"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МБОУ "Школа для детей с ОВЗ" г. Лысьва: Круглый стол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МБОУ «Школа №18 для обучающихся с ОВЗ»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г.Перми</a:t>
            </a:r>
            <a:r>
              <a:rPr lang="ru-RU" sz="2000" dirty="0">
                <a:effectLst/>
                <a:ea typeface="Calibri" panose="020F0502020204030204" pitchFamily="34" charset="0"/>
              </a:rPr>
              <a:t>: семинар, вебинар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МОУ «Киселевская ОШИ» Суксунский ГО: Семинар, вебинар, консультация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16881"/>
      </p:ext>
    </p:extLst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78E0C-F790-4309-9990-900F2CAE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7776864" cy="973347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Персональный состав педагогов-консультантов РЦ и ОП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D25FB08-6B71-4DB9-95B6-4299386D1E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04" y="908720"/>
          <a:ext cx="8928991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548">
                  <a:extLst>
                    <a:ext uri="{9D8B030D-6E8A-4147-A177-3AD203B41FA5}">
                      <a16:colId xmlns:a16="http://schemas.microsoft.com/office/drawing/2014/main" xmlns="" val="2873042284"/>
                    </a:ext>
                  </a:extLst>
                </a:gridCol>
                <a:gridCol w="2759836">
                  <a:extLst>
                    <a:ext uri="{9D8B030D-6E8A-4147-A177-3AD203B41FA5}">
                      <a16:colId xmlns:a16="http://schemas.microsoft.com/office/drawing/2014/main" xmlns="" val="247512749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98704729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xmlns="" val="180912448"/>
                    </a:ext>
                  </a:extLst>
                </a:gridCol>
              </a:tblGrid>
              <a:tr h="2012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 – отдельные образовательные организации для обучающихся с ОВЗ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Школы, обеспечивающие психолого-педагогическое сопровождение обучающихся, нуждающихся в длительном лечении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9993025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Учитель-дефектолог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7848056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Учитель-логопед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9897218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Педагог-психолог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555531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педагог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1467044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2886528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детей с ТМНР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7081368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0766572"/>
                  </a:ext>
                </a:extLst>
              </a:tr>
              <a:tr h="634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Заместитель директора по УВР / УМР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3309118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Педагог-организатор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362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601749"/>
      </p:ext>
    </p:extLst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F8A6C6-3250-47E5-8580-C72C14F8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8208912" cy="1368151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материалов Ресурсных центров и опорных площадок (школ)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8C6B5F-B1AE-48DE-896D-9D86A53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актуальность,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значимость,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инновационность,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приоритетность </a:t>
            </a: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дополнительный балл (по желанию)</a:t>
            </a:r>
            <a:endParaRPr lang="ru-RU" sz="24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Все представляемые модели оцениваются с позиций </a:t>
            </a: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Вашей профессиональной деятельности и деятельности Вашей образовательной организации!!!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НЕ ОЦЕНИВАЛИ ШКОЛЫ!!! 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ОЦЕНИВАЛИ РЕСУРСНОЕ ОБЕСПЕЧЕНИЕ!!!</a:t>
            </a:r>
            <a:endParaRPr lang="ru-RU" sz="2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49899"/>
      </p:ext>
    </p:extLst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C6F012-3A6D-BB1F-6C4E-02F59BC0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Результаты экспертизы моделей ресурсного обеспечения по направлению коррекционная работа и психолого-педагогическое сопровождение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EE1358-5486-2C3A-E616-5F13310FA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МАОУ «СОШ №132» г. Перми (90,2%)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ГКБОУ «Общеобразовательная школа- интернат Пермского края»</a:t>
            </a:r>
            <a:r>
              <a:rPr lang="ru-RU" sz="2400" dirty="0">
                <a:solidFill>
                  <a:srgbClr val="000000"/>
                </a:solidFill>
                <a:ea typeface="Arial" panose="020B0604020202020204" pitchFamily="34" charset="0"/>
              </a:rPr>
              <a:t> (86,5%)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МАОУ «Школа № 7 для обучающихся с ОВЗ» г. Березники (84,3%)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МАОУ «Школа №18 для обучающихся с ОВЗ» г. Перми (79,5%)</a:t>
            </a: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МБОУ "Школа для детей с ОВЗ", г. Лысьва (79,5%)</a:t>
            </a:r>
          </a:p>
          <a:p>
            <a:r>
              <a:rPr lang="ru-RU" sz="2400" b="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МАОУ «СОШ «Петролеум +» г. Пермь</a:t>
            </a:r>
            <a:r>
              <a:rPr lang="ru-RU" sz="2400" b="0" dirty="0">
                <a:solidFill>
                  <a:srgbClr val="000000"/>
                </a:solidFill>
                <a:ea typeface="Arial" panose="020B0604020202020204" pitchFamily="34" charset="0"/>
              </a:rPr>
              <a:t> (79,3%)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9101603"/>
      </p:ext>
    </p:extLst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DFE638-D5AE-4B48-B542-CCD7F117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присвоить статус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Ресурсный центр или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Опорный образовательный центр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FF0E8E-9F2C-422E-AF7A-2847B04B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ea typeface="Times New Roman" panose="02020603050405020304" pitchFamily="18" charset="0"/>
              </a:rPr>
              <a:t>МАОУ «Школа №18 для обучающихся с ОВЗ» г. Перми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ea typeface="Times New Roman" panose="02020603050405020304" pitchFamily="18" charset="0"/>
              </a:rPr>
              <a:t>МБОУ «Школа для детей с ОВЗ» г. Лысьва;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ea typeface="Times New Roman" panose="02020603050405020304" pitchFamily="18" charset="0"/>
              </a:rPr>
              <a:t>МБОУ «Школа №154 для обучающихся с ОВЗ» г. Перми;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ea typeface="Times New Roman" panose="02020603050405020304" pitchFamily="18" charset="0"/>
              </a:rPr>
              <a:t>МАОУ «Адаптивная школа-интернат «Ступени» г. Перми. </a:t>
            </a:r>
            <a:r>
              <a:rPr lang="ru-RU" sz="28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48118"/>
      </p:ext>
    </p:extLst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17F6C-528C-420E-871E-20D3AF31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8208912" cy="144016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 ресурсов для обеспечения психолого-педагогического сопровождения и коррекционной работы с обучающимися с ОВЗ и инвалидностью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EAE0F9-02D2-4283-B090-47D41CD8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35334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a typeface="Calibri" panose="020F0502020204030204" pitchFamily="34" charset="0"/>
              </a:rPr>
              <a:t>Методические ресурсы</a:t>
            </a:r>
            <a:endParaRPr lang="ru-RU" sz="3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a typeface="Calibri" panose="020F0502020204030204" pitchFamily="34" charset="0"/>
              </a:rPr>
              <a:t>Дидактические материалы</a:t>
            </a:r>
            <a:endParaRPr lang="ru-RU" sz="3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a typeface="Calibri" panose="020F0502020204030204" pitchFamily="34" charset="0"/>
              </a:rPr>
              <a:t>Информационные ресурсы</a:t>
            </a:r>
            <a:endParaRPr lang="ru-RU" sz="3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a typeface="Calibri" panose="020F0502020204030204" pitchFamily="34" charset="0"/>
              </a:rPr>
              <a:t>Материально-техническое обеспечение</a:t>
            </a:r>
            <a:endParaRPr lang="ru-RU" sz="3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Кадровый потенциал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Поддержка педагогов, родителей и обучающихся с ОВЗ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12661145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07375" cy="10699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15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5BC7D-1071-4CFC-964A-2AD80C8F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0811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ресурсы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Адаптированные образовательные программы для обучающихся с ОВЗ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70BFC1A-F46F-4C8D-BA4C-4AE719390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374701"/>
              </p:ext>
            </p:extLst>
          </p:nvPr>
        </p:nvGraphicFramePr>
        <p:xfrm>
          <a:off x="0" y="1196753"/>
          <a:ext cx="9036496" cy="5941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4995">
                  <a:extLst>
                    <a:ext uri="{9D8B030D-6E8A-4147-A177-3AD203B41FA5}">
                      <a16:colId xmlns:a16="http://schemas.microsoft.com/office/drawing/2014/main" xmlns="" val="1622202496"/>
                    </a:ext>
                  </a:extLst>
                </a:gridCol>
                <a:gridCol w="5851501">
                  <a:extLst>
                    <a:ext uri="{9D8B030D-6E8A-4147-A177-3AD203B41FA5}">
                      <a16:colId xmlns:a16="http://schemas.microsoft.com/office/drawing/2014/main" xmlns="" val="2661630337"/>
                    </a:ext>
                  </a:extLst>
                </a:gridCol>
              </a:tblGrid>
              <a:tr h="47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АООП, программы коррекционной работы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2205797048"/>
                  </a:ext>
                </a:extLst>
              </a:tr>
              <a:tr h="720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Глухие и слабослышащие (все варианты, все уровни общего образования)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ГКБОУ «Общеобразовательная школа-интернат Пермского края»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2536571259"/>
                  </a:ext>
                </a:extLst>
              </a:tr>
              <a:tr h="47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Слепые (все варианты, все уровни общего образования)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ГКБОУ «Общеобразовательная школа-интернат Пермского края»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3822989886"/>
                  </a:ext>
                </a:extLst>
              </a:tr>
              <a:tr h="61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Слабовидящие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ГКБОУ «Общеобразовательная школа-интернат Пермского края»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"Адаптивная школа-интернат "Ступени" г. Перми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2250945846"/>
                  </a:ext>
                </a:extLst>
              </a:tr>
              <a:tr h="62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«Школа-интернат №4 для обучающихся с ОВЗ» г. Перми,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«Школа №4 для обучающихся с ОВЗ» г. Березники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4048904483"/>
                  </a:ext>
                </a:extLst>
              </a:tr>
              <a:tr h="620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НОДА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«Школа-интернат №4 для обучающихся с ОВЗ» г. Перми,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"Школа №154 для обучающихся с ОВЗ" г. Перми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3001035211"/>
                  </a:ext>
                </a:extLst>
              </a:tr>
              <a:tr h="121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ЗПР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«Школа-интернат №4 для обучающихся с ОВЗ» г. Перми, МБОУ "Школа №154 для обучающихся с ОВЗ" г. Перми, МАОУ "Адаптивная школа-интернат "Ступени" г. Перми, МАОУ «Школа № 7» г. Березники, МБОУ «Школа-интернат» г. Оса, МБОУ"С(К)СОШИ" г. Чусовой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3378840744"/>
                  </a:ext>
                </a:extLst>
              </a:tr>
              <a:tr h="729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«Школа-интернат №4 для обучающихся с ОВЗ» г. Перми, МБОУ "Школа №154 для обучающихся с ОВЗ" г. Перми, МБОУ «Школа №18 для обучающихся с ОВЗ»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г.Перми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1143095748"/>
                  </a:ext>
                </a:extLst>
              </a:tr>
              <a:tr h="47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Все, кроме МАОУ «Школа №4 для обучающихся с ОВЗ» г. Березники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20" marR="54920" marT="0" marB="0"/>
                </a:tc>
                <a:extLst>
                  <a:ext uri="{0D108BD9-81ED-4DB2-BD59-A6C34878D82A}">
                    <a16:rowId xmlns:a16="http://schemas.microsoft.com/office/drawing/2014/main" xmlns="" val="14979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48183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C6CC08-A8FB-4C89-BA9D-E4E9E731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4405"/>
            <a:ext cx="6408712" cy="79208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ресурсы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7AB1B88-FC9E-4E0D-9965-AE2D1D17E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188541"/>
              </p:ext>
            </p:extLst>
          </p:nvPr>
        </p:nvGraphicFramePr>
        <p:xfrm>
          <a:off x="0" y="908720"/>
          <a:ext cx="9036496" cy="6074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50">
                  <a:extLst>
                    <a:ext uri="{9D8B030D-6E8A-4147-A177-3AD203B41FA5}">
                      <a16:colId xmlns:a16="http://schemas.microsoft.com/office/drawing/2014/main" xmlns="" val="4097955268"/>
                    </a:ext>
                  </a:extLst>
                </a:gridCol>
                <a:gridCol w="3862373">
                  <a:extLst>
                    <a:ext uri="{9D8B030D-6E8A-4147-A177-3AD203B41FA5}">
                      <a16:colId xmlns:a16="http://schemas.microsoft.com/office/drawing/2014/main" xmlns="" val="1710059138"/>
                    </a:ext>
                  </a:extLst>
                </a:gridCol>
                <a:gridCol w="2174706">
                  <a:extLst>
                    <a:ext uri="{9D8B030D-6E8A-4147-A177-3AD203B41FA5}">
                      <a16:colId xmlns:a16="http://schemas.microsoft.com/office/drawing/2014/main" xmlns="" val="1675688681"/>
                    </a:ext>
                  </a:extLst>
                </a:gridCol>
                <a:gridCol w="2562167">
                  <a:extLst>
                    <a:ext uri="{9D8B030D-6E8A-4147-A177-3AD203B41FA5}">
                      <a16:colId xmlns:a16="http://schemas.microsoft.com/office/drawing/2014/main" xmlns="" val="1330996575"/>
                    </a:ext>
                  </a:extLst>
                </a:gridCol>
              </a:tblGrid>
              <a:tr h="1490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ресурса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 – отдельные образовательные организации для обучающихся с ОВЗ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Школы, обеспечивающие психолого-педагогическое сопровождение обучающихся, нуждающихся в длительном лечении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extLst>
                  <a:ext uri="{0D108BD9-81ED-4DB2-BD59-A6C34878D82A}">
                    <a16:rowId xmlns:a16="http://schemas.microsoft.com/office/drawing/2014/main" xmlns="" val="2021939881"/>
                  </a:ext>
                </a:extLst>
              </a:tr>
              <a:tr h="86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 по разработке адаптированных образовательных программ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extLst>
                  <a:ext uri="{0D108BD9-81ED-4DB2-BD59-A6C34878D82A}">
                    <a16:rowId xmlns:a16="http://schemas.microsoft.com/office/drawing/2014/main" xmlns="" val="4058104609"/>
                  </a:ext>
                </a:extLst>
              </a:tr>
              <a:tr h="86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 по разработке программ коррекционной работы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extLst>
                  <a:ext uri="{0D108BD9-81ED-4DB2-BD59-A6C34878D82A}">
                    <a16:rowId xmlns:a16="http://schemas.microsoft.com/office/drawing/2014/main" xmlns="" val="635410017"/>
                  </a:ext>
                </a:extLst>
              </a:tr>
              <a:tr h="644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 для разработки СИПР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extLst>
                  <a:ext uri="{0D108BD9-81ED-4DB2-BD59-A6C34878D82A}">
                    <a16:rowId xmlns:a16="http://schemas.microsoft.com/office/drawing/2014/main" xmlns="" val="2240110678"/>
                  </a:ext>
                </a:extLst>
              </a:tr>
              <a:tr h="129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 для разработки индивидуального образовательного маршрута для обучающихся с ОВЗ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extLst>
                  <a:ext uri="{0D108BD9-81ED-4DB2-BD59-A6C34878D82A}">
                    <a16:rowId xmlns:a16="http://schemas.microsoft.com/office/drawing/2014/main" xmlns="" val="2737855918"/>
                  </a:ext>
                </a:extLst>
              </a:tr>
              <a:tr h="455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 для работы с родителями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extLst>
                  <a:ext uri="{0D108BD9-81ED-4DB2-BD59-A6C34878D82A}">
                    <a16:rowId xmlns:a16="http://schemas.microsoft.com/office/drawing/2014/main" xmlns="" val="3579475727"/>
                  </a:ext>
                </a:extLst>
              </a:tr>
              <a:tr h="219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Другое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50" marR="62350" marT="0" marB="0"/>
                </a:tc>
                <a:extLst>
                  <a:ext uri="{0D108BD9-81ED-4DB2-BD59-A6C34878D82A}">
                    <a16:rowId xmlns:a16="http://schemas.microsoft.com/office/drawing/2014/main" xmlns="" val="392704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574060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E7A19-EFBB-4DFA-92F6-37C499E8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60648"/>
            <a:ext cx="6768752" cy="86409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Дидактические ресурсы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A338CAC-BF31-4189-9AFE-DCA0AEA4E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98825"/>
              </p:ext>
            </p:extLst>
          </p:nvPr>
        </p:nvGraphicFramePr>
        <p:xfrm>
          <a:off x="35496" y="1196752"/>
          <a:ext cx="9001000" cy="560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167">
                  <a:extLst>
                    <a:ext uri="{9D8B030D-6E8A-4147-A177-3AD203B41FA5}">
                      <a16:colId xmlns:a16="http://schemas.microsoft.com/office/drawing/2014/main" xmlns="" val="2223292158"/>
                    </a:ext>
                  </a:extLst>
                </a:gridCol>
                <a:gridCol w="3186265">
                  <a:extLst>
                    <a:ext uri="{9D8B030D-6E8A-4147-A177-3AD203B41FA5}">
                      <a16:colId xmlns:a16="http://schemas.microsoft.com/office/drawing/2014/main" xmlns="" val="348801992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314854705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572798343"/>
                    </a:ext>
                  </a:extLst>
                </a:gridCol>
              </a:tblGrid>
              <a:tr h="2023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ресурса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 – отдельные образовательные организации для обучающихся с ОВЗ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Школы, обеспечивающие психолого-педагогическое сопровождение обучающихся, нуждающихся в длительном лечении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2227381437"/>
                  </a:ext>
                </a:extLst>
              </a:tr>
              <a:tr h="582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Контрольно-измерительные материалы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989872718"/>
                  </a:ext>
                </a:extLst>
              </a:tr>
              <a:tr h="53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Конспекты занятий, уроков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816535331"/>
                  </a:ext>
                </a:extLst>
              </a:tr>
              <a:tr h="26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Дидактические пособия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2569914529"/>
                  </a:ext>
                </a:extLst>
              </a:tr>
              <a:tr h="26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Олимпиадные задания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1479892339"/>
                  </a:ext>
                </a:extLst>
              </a:tr>
              <a:tr h="26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тетради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62772230"/>
                  </a:ext>
                </a:extLst>
              </a:tr>
              <a:tr h="53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 листы обучения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2879452200"/>
                  </a:ext>
                </a:extLst>
              </a:tr>
              <a:tr h="53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Ассистивные технологии и средства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3128539722"/>
                  </a:ext>
                </a:extLst>
              </a:tr>
              <a:tr h="53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Паспорт кабинета специалиста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16" marR="67616" marT="0" marB="0"/>
                </a:tc>
                <a:extLst>
                  <a:ext uri="{0D108BD9-81ED-4DB2-BD59-A6C34878D82A}">
                    <a16:rowId xmlns:a16="http://schemas.microsoft.com/office/drawing/2014/main" xmlns="" val="24436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36271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CF21E-F1FF-475B-9AFC-562DEDB3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188640"/>
            <a:ext cx="7056784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8D977DE-7D9F-44F8-B83D-3B378823CA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693363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5007</TotalTime>
  <Words>1898</Words>
  <Application>Microsoft Office PowerPoint</Application>
  <PresentationFormat>Экран (4:3)</PresentationFormat>
  <Paragraphs>338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Мониторинг ресурсов по направлению «Коррекционная работа»: результаты и перспективы использования в работе школ Пермского края, реализующих адаптированные образовательные программы</vt:lpstr>
      <vt:lpstr>Направление мониторинга</vt:lpstr>
      <vt:lpstr>Презентация PowerPoint</vt:lpstr>
      <vt:lpstr>Мониторинг ресурсов для обеспечения психолого-педагогического сопровождения и коррекционной работы с обучающимися с ОВЗ и инвалидностью </vt:lpstr>
      <vt:lpstr>Мероприятия II этапа</vt:lpstr>
      <vt:lpstr>Методические ресурсы Адаптированные образовательные программы для обучающихся с ОВЗ</vt:lpstr>
      <vt:lpstr>Методические ресурсы </vt:lpstr>
      <vt:lpstr>Дидактические ресурсы</vt:lpstr>
      <vt:lpstr>Информационные ресурсы</vt:lpstr>
      <vt:lpstr>Консультирование по использованию информационных ресурсов</vt:lpstr>
      <vt:lpstr>Тематика и направления консультаций по использованию информационных, методических и дидактических ресурсов</vt:lpstr>
      <vt:lpstr>Тематика и направления консультаций по использованию методических, дидактических и информационных ресурсов</vt:lpstr>
      <vt:lpstr>Материально-техническое оборудование в рамках реализации федерального проекта «Современная школа» национального проекта «Образование», для обеспечения психолого-педагогического сопровождения и коррекционной работы с обучающимися с ОВЗ и инвалидностью</vt:lpstr>
      <vt:lpstr>Готовы представить опыт работы на новом оборудовании?</vt:lpstr>
      <vt:lpstr>Тематика и направления консультаций для работы на новом оборудовании </vt:lpstr>
      <vt:lpstr>Готовы ли педагоги Вашей школы оказать методическую поддержку и помощь педагогам инклюзивных школ Пермского края в вопросах реализации коррекционной работы и психолого-педагогического сопровождения обучающихся с ОВЗ и инвалидностью?</vt:lpstr>
      <vt:lpstr>Темы для педагогов инклюзивных школ</vt:lpstr>
      <vt:lpstr>Кадровый потенциал реализации направления «Коррекционная работа» в РЦ и ОП (школах)</vt:lpstr>
      <vt:lpstr>Деятельность междисциплинарной команды</vt:lpstr>
      <vt:lpstr>Школы, готовые представить опыт работы междисциплинарной команды</vt:lpstr>
      <vt:lpstr>Формы представления опыта работы междисциплинарной команды</vt:lpstr>
      <vt:lpstr>Качественный состав социальных партнеров</vt:lpstr>
      <vt:lpstr>Готовы ли Вы представить опыт взаимодействия с социальными партнерами по психолого-педагогическому сопровождению обучающихся с ограниченными возможностями здоровья и инвалидностью другим образовательным организациям?</vt:lpstr>
      <vt:lpstr>Персональный состав педагогов-консультантов РЦ и ОП</vt:lpstr>
      <vt:lpstr>Экспертиза материалов Ресурсных центров и опорных площадок (школ)</vt:lpstr>
      <vt:lpstr>Результаты экспертизы моделей ресурсного обеспечения по направлению коррекционная работа и психолого-педагогическое сопровождение</vt:lpstr>
      <vt:lpstr>Рекомендовано: присвоить статус  Ресурсный центр или  Опорный образовательный центр 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Admin</cp:lastModifiedBy>
  <cp:revision>932</cp:revision>
  <dcterms:created xsi:type="dcterms:W3CDTF">2013-10-16T06:54:36Z</dcterms:created>
  <dcterms:modified xsi:type="dcterms:W3CDTF">2022-08-24T03:00:21Z</dcterms:modified>
</cp:coreProperties>
</file>