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7" r:id="rId2"/>
    <p:sldId id="565" r:id="rId3"/>
    <p:sldId id="881" r:id="rId4"/>
    <p:sldId id="272" r:id="rId5"/>
    <p:sldId id="516" r:id="rId6"/>
    <p:sldId id="832" r:id="rId7"/>
    <p:sldId id="805" r:id="rId8"/>
    <p:sldId id="806" r:id="rId9"/>
    <p:sldId id="882" r:id="rId10"/>
    <p:sldId id="540" r:id="rId11"/>
    <p:sldId id="861" r:id="rId12"/>
    <p:sldId id="885" r:id="rId13"/>
    <p:sldId id="888" r:id="rId14"/>
    <p:sldId id="889" r:id="rId15"/>
    <p:sldId id="891" r:id="rId16"/>
    <p:sldId id="895" r:id="rId17"/>
    <p:sldId id="894" r:id="rId18"/>
    <p:sldId id="856" r:id="rId19"/>
    <p:sldId id="857" r:id="rId20"/>
    <p:sldId id="520" r:id="rId21"/>
    <p:sldId id="897" r:id="rId22"/>
    <p:sldId id="899" r:id="rId23"/>
    <p:sldId id="902" r:id="rId24"/>
    <p:sldId id="903" r:id="rId25"/>
    <p:sldId id="824" r:id="rId26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33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F9900"/>
    <a:srgbClr val="3366CC"/>
    <a:srgbClr val="9900CC"/>
    <a:srgbClr val="800080"/>
    <a:srgbClr val="990099"/>
    <a:srgbClr val="623C5D"/>
    <a:srgbClr val="FF99CC"/>
    <a:srgbClr val="F9B277"/>
    <a:srgbClr val="015F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59" autoAdjust="0"/>
    <p:restoredTop sz="91511" autoAdjust="0"/>
  </p:normalViewPr>
  <p:slideViewPr>
    <p:cSldViewPr>
      <p:cViewPr>
        <p:scale>
          <a:sx n="100" d="100"/>
          <a:sy n="100" d="100"/>
        </p:scale>
        <p:origin x="-41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0" d="100"/>
          <a:sy n="60" d="100"/>
        </p:scale>
        <p:origin x="-3414" y="-90"/>
      </p:cViewPr>
      <p:guideLst>
        <p:guide orient="horz" pos="3133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Модели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9B0-4B8F-9B6C-616B8FCB34A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9B0-4B8F-9B6C-616B8FCB34A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29B0-4B8F-9B6C-616B8FCB34A1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29B0-4B8F-9B6C-616B8FCB34A1}"/>
              </c:ext>
            </c:extLst>
          </c:dPt>
          <c:cat>
            <c:strRef>
              <c:f>Лист1!$A$2:$A$5</c:f>
              <c:strCache>
                <c:ptCount val="3"/>
                <c:pt idx="0">
                  <c:v>коррекционная работа</c:v>
                </c:pt>
                <c:pt idx="1">
                  <c:v>технология</c:v>
                </c:pt>
                <c:pt idx="2">
                  <c:v>сопровождение длительном лечении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11</c:v>
                </c:pt>
                <c:pt idx="1">
                  <c:v>7</c:v>
                </c:pt>
                <c:pt idx="2">
                  <c:v>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F0B-46A3-B01C-0B025FC64A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3"/>
        <c:delete val="1"/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D7D2A2-CF5F-4E2F-A2C7-75108D42F18C}" type="datetimeFigureOut">
              <a:rPr lang="ru-RU" smtClean="0"/>
              <a:pPr/>
              <a:t>08.11.2022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400"/>
            <a:ext cx="5486400" cy="44767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80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80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AF0915-2E87-4BCC-9E57-DAF740CD50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1402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PR\Bb\Файлы в Векторе\Презентации\ПРЕЗЕНТАЦИЯ веселая5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1"/>
            <a:ext cx="9180512" cy="6865215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21" name="Заголовок 20"/>
          <p:cNvSpPr>
            <a:spLocks noGrp="1"/>
          </p:cNvSpPr>
          <p:nvPr>
            <p:ph type="title"/>
          </p:nvPr>
        </p:nvSpPr>
        <p:spPr>
          <a:xfrm>
            <a:off x="467544" y="2141984"/>
            <a:ext cx="8208912" cy="1575048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22" name="Дата 2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0C5F37FA-8518-4AE6-B463-18B8F8B8392F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 dirty="0"/>
          </a:p>
        </p:txBody>
      </p:sp>
    </p:spTree>
  </p:cSld>
  <p:clrMapOvr>
    <a:masterClrMapping/>
  </p:clrMapOvr>
  <p:transition spd="med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DE7C0-4C83-4F55-B80D-765FCA0C860E}" type="datetimeFigureOut">
              <a:rPr lang="ru-RU" smtClean="0"/>
              <a:pPr/>
              <a:t>08.11.2022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F37FA-8518-4AE6-B463-18B8F8B839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DE7C0-4C83-4F55-B80D-765FCA0C860E}" type="datetimeFigureOut">
              <a:rPr lang="ru-RU" smtClean="0"/>
              <a:pPr/>
              <a:t>08.11.2022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F37FA-8518-4AE6-B463-18B8F8B839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3"/>
            <a:ext cx="8208912" cy="1152128"/>
          </a:xfrm>
        </p:spPr>
        <p:txBody>
          <a:bodyPr>
            <a:noAutofit/>
          </a:bodyPr>
          <a:lstStyle>
            <a:lvl1pPr>
              <a:defRPr sz="4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53349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DE7C0-4C83-4F55-B80D-765FCA0C860E}" type="datetimeFigureOut">
              <a:rPr lang="ru-RU" smtClean="0"/>
              <a:pPr/>
              <a:t>08.11.2022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F37FA-8518-4AE6-B463-18B8F8B839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DE7C0-4C83-4F55-B80D-765FCA0C860E}" type="datetimeFigureOut">
              <a:rPr lang="ru-RU" smtClean="0"/>
              <a:pPr/>
              <a:t>08.11.2022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F37FA-8518-4AE6-B463-18B8F8B839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16836"/>
            <a:ext cx="4038600" cy="4209331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16836"/>
            <a:ext cx="4038600" cy="4209331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DE7C0-4C83-4F55-B80D-765FCA0C860E}" type="datetimeFigureOut">
              <a:rPr lang="ru-RU" smtClean="0"/>
              <a:pPr/>
              <a:t>08.11.2022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F37FA-8518-4AE6-B463-18B8F8B839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7"/>
            <a:ext cx="8280920" cy="1070992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6" y="1916833"/>
            <a:ext cx="4040188" cy="56775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2" y="2564905"/>
            <a:ext cx="4040188" cy="3561259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4015" y="1916833"/>
            <a:ext cx="4041775" cy="56775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1" y="2564905"/>
            <a:ext cx="4041775" cy="3561259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DE7C0-4C83-4F55-B80D-765FCA0C860E}" type="datetimeFigureOut">
              <a:rPr lang="ru-RU" smtClean="0"/>
              <a:pPr/>
              <a:t>08.11.2022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F37FA-8518-4AE6-B463-18B8F8B839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DE7C0-4C83-4F55-B80D-765FCA0C860E}" type="datetimeFigureOut">
              <a:rPr lang="ru-RU" smtClean="0"/>
              <a:pPr/>
              <a:t>08.11.2022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F37FA-8518-4AE6-B463-18B8F8B839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DE7C0-4C83-4F55-B80D-765FCA0C860E}" type="datetimeFigureOut">
              <a:rPr lang="ru-RU" smtClean="0"/>
              <a:pPr/>
              <a:t>08.11.2022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F37FA-8518-4AE6-B463-18B8F8B839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764705"/>
            <a:ext cx="7920880" cy="946027"/>
          </a:xfrm>
        </p:spPr>
        <p:txBody>
          <a:bodyPr anchor="b">
            <a:normAutofit/>
          </a:bodyPr>
          <a:lstStyle>
            <a:lvl1pPr algn="ctr">
              <a:defRPr sz="4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5" y="1844825"/>
            <a:ext cx="5111751" cy="4281339"/>
          </a:xfrm>
        </p:spPr>
        <p:txBody>
          <a:bodyPr/>
          <a:lstStyle>
            <a:lvl1pPr>
              <a:defRPr sz="3200">
                <a:solidFill>
                  <a:srgbClr val="4D485B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rgbClr val="4D485B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rgbClr val="4D485B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rgbClr val="4D485B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rgbClr val="4D485B"/>
                </a:solidFill>
                <a:latin typeface="Arial" pitchFamily="34" charset="0"/>
                <a:cs typeface="Arial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6" y="1916836"/>
            <a:ext cx="3008313" cy="4209331"/>
          </a:xfrm>
        </p:spPr>
        <p:txBody>
          <a:bodyPr/>
          <a:lstStyle>
            <a:lvl1pPr marL="0" indent="0">
              <a:buNone/>
              <a:defRPr sz="14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DE7C0-4C83-4F55-B80D-765FCA0C860E}" type="datetimeFigureOut">
              <a:rPr lang="ru-RU" smtClean="0"/>
              <a:pPr/>
              <a:t>08.11.2022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F37FA-8518-4AE6-B463-18B8F8B839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41"/>
            <a:ext cx="5486400" cy="804863"/>
          </a:xfrm>
        </p:spPr>
        <p:txBody>
          <a:bodyPr/>
          <a:lstStyle>
            <a:lvl1pPr marL="0" indent="0">
              <a:buNone/>
              <a:defRPr sz="14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DE7C0-4C83-4F55-B80D-765FCA0C860E}" type="datetimeFigureOut">
              <a:rPr lang="ru-RU" smtClean="0"/>
              <a:pPr/>
              <a:t>08.11.2022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F37FA-8518-4AE6-B463-18B8F8B8392F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9" name="Picture 6" descr="C:\Users\днс\Documents\PR\Семинар по медиаплану\Рисунок2.jpg"/>
          <p:cNvPicPr>
            <a:picLocks noChangeAspect="1" noChangeArrowheads="1"/>
          </p:cNvPicPr>
          <p:nvPr userDrawn="1"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 flipV="1">
            <a:off x="0" y="908721"/>
            <a:ext cx="9144000" cy="1008112"/>
          </a:xfrm>
          <a:prstGeom prst="rect">
            <a:avLst/>
          </a:prstGeom>
          <a:noFill/>
        </p:spPr>
      </p:pic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1052738"/>
            <a:ext cx="5486400" cy="367483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Users\днс\Documents\PR\Семинар по медиаплану\Рисунок2.jpg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1916832"/>
            <a:ext cx="9144000" cy="494116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0891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916836"/>
            <a:ext cx="8229600" cy="42093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1DE7C0-4C83-4F55-B80D-765FCA0C860E}" type="datetimeFigureOut">
              <a:rPr lang="ru-RU" smtClean="0"/>
              <a:pPr/>
              <a:t>08.11.2022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5F37FA-8518-4AE6-B463-18B8F8B8392F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2051" name="Picture 3" descr="D:\PR\Bb\Файлы в Векторе\Презентации\ПРЕЗЕНТАЦИЯ веселая6.png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-15835" y="0"/>
            <a:ext cx="9159835" cy="685800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wipe dir="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DEDEDD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4D485B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4D485B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4D485B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4D485B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4D485B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mailto:voroshnina@pspu.ru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fppkdo.ru/course/view.php?id=321" TargetMode="External"/><Relationship Id="rId2" Type="http://schemas.openxmlformats.org/officeDocument/2006/relationships/hyperlink" Target="http://educomm.iro.perm.ru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fppkdo.ru/course/view.php?id=321" TargetMode="External"/><Relationship Id="rId2" Type="http://schemas.openxmlformats.org/officeDocument/2006/relationships/hyperlink" Target="http://educomm.iro.perm.r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mailto:voroshnina@pspu.ru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fppkdo.ru/course/view.php?id=321" TargetMode="External"/><Relationship Id="rId2" Type="http://schemas.openxmlformats.org/officeDocument/2006/relationships/hyperlink" Target="http://fppkdo.r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79512" y="4221088"/>
            <a:ext cx="6400800" cy="1440160"/>
          </a:xfrm>
        </p:spPr>
        <p:txBody>
          <a:bodyPr>
            <a:normAutofit fontScale="62500" lnSpcReduction="20000"/>
          </a:bodyPr>
          <a:lstStyle/>
          <a:p>
            <a:pPr algn="r"/>
            <a:r>
              <a:rPr lang="ru-RU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Ворошнина</a:t>
            </a:r>
            <a:r>
              <a:rPr lang="ru-RU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Ольга </a:t>
            </a:r>
            <a:r>
              <a:rPr lang="ru-RU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Руховна</a:t>
            </a:r>
            <a:r>
              <a:rPr lang="ru-RU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заведующий кафедрой специальной педагогики и психологии ФГБОУ ВО «Пермский государственный гуманитарно-педагогический университет»</a:t>
            </a:r>
          </a:p>
          <a:p>
            <a:pPr algn="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voroshnina@pspu.ru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87233" y="1844824"/>
            <a:ext cx="8208912" cy="1575048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chemeClr val="tx1"/>
                </a:solidFill>
              </a:rPr>
              <a:t>Научно-методическое и педагогическое сопровождение деятельности ресурсных центров Пермского края для работы с детьми с ограниченными возможностями здоровья, в том числе находящихся на длительном лечении: результаты, проблемы и перспективы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87177" y="6171528"/>
            <a:ext cx="617087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/>
              <a:t>Пройдите регистрацию на Пленарное заседание</a:t>
            </a:r>
            <a:endParaRPr lang="ru-RU" sz="2200" b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2620" y="5013176"/>
            <a:ext cx="1533525" cy="1533525"/>
          </a:xfrm>
          <a:prstGeom prst="rect">
            <a:avLst/>
          </a:prstGeom>
        </p:spPr>
      </p:pic>
      <p:sp>
        <p:nvSpPr>
          <p:cNvPr id="8" name="Стрелка вправо 7"/>
          <p:cNvSpPr/>
          <p:nvPr/>
        </p:nvSpPr>
        <p:spPr>
          <a:xfrm>
            <a:off x="5810250" y="5895491"/>
            <a:ext cx="1276350" cy="270647"/>
          </a:xfrm>
          <a:prstGeom prst="rightArrow">
            <a:avLst>
              <a:gd name="adj1" fmla="val 50000"/>
              <a:gd name="adj2" fmla="val 107115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>
            <a:extLst>
              <a:ext uri="{FF2B5EF4-FFF2-40B4-BE49-F238E27FC236}">
                <a16:creationId xmlns:a16="http://schemas.microsoft.com/office/drawing/2014/main" xmlns="" id="{D41B91AE-8A7B-4FF1-B7C4-D2820CED27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765175"/>
            <a:ext cx="8207375" cy="1069975"/>
          </a:xfrm>
        </p:spPr>
        <p:txBody>
          <a:bodyPr/>
          <a:lstStyle/>
          <a:p>
            <a:r>
              <a:rPr lang="ru-RU" altLang="ru-RU" dirty="0">
                <a:solidFill>
                  <a:schemeClr val="tx1"/>
                </a:solidFill>
              </a:rPr>
              <a:t>Мероприятия </a:t>
            </a:r>
            <a:r>
              <a:rPr lang="en-US" altLang="ru-RU" dirty="0">
                <a:solidFill>
                  <a:schemeClr val="tx1"/>
                </a:solidFill>
              </a:rPr>
              <a:t>II</a:t>
            </a:r>
            <a:r>
              <a:rPr lang="ru-RU" altLang="ru-RU" dirty="0">
                <a:solidFill>
                  <a:schemeClr val="tx1"/>
                </a:solidFill>
              </a:rPr>
              <a:t> этапа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DC306A4-5302-489B-85EE-94A6B74B93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752528"/>
          </a:xfrm>
        </p:spPr>
        <p:txBody>
          <a:bodyPr>
            <a:normAutofit fontScale="70000" lnSpcReduction="20000"/>
          </a:bodyPr>
          <a:lstStyle/>
          <a:p>
            <a:pPr marL="571500" indent="-571500" algn="just">
              <a:lnSpc>
                <a:spcPct val="107000"/>
              </a:lnSpc>
              <a:buAutoNum type="romanUcPeriod"/>
              <a:defRPr/>
            </a:pPr>
            <a:r>
              <a:rPr lang="ru-RU" altLang="ru-RU" sz="2900" dirty="0">
                <a:solidFill>
                  <a:schemeClr val="tx1"/>
                </a:solidFill>
              </a:rPr>
              <a:t>Мониторинг ресурсов школ / разработка процедур мониторинга (научные руководители – Ворошнина О.Р., </a:t>
            </a:r>
            <a:r>
              <a:rPr lang="ru-RU" altLang="ru-RU" sz="2900" dirty="0" err="1">
                <a:solidFill>
                  <a:schemeClr val="tx1"/>
                </a:solidFill>
              </a:rPr>
              <a:t>Лестова</a:t>
            </a:r>
            <a:r>
              <a:rPr lang="ru-RU" altLang="ru-RU" sz="2900" dirty="0">
                <a:solidFill>
                  <a:schemeClr val="tx1"/>
                </a:solidFill>
              </a:rPr>
              <a:t> Н.Л., Наумов А.А.) </a:t>
            </a:r>
            <a:endParaRPr lang="en-US" altLang="ru-RU" sz="2900" dirty="0">
              <a:solidFill>
                <a:schemeClr val="tx1"/>
              </a:solidFill>
            </a:endParaRPr>
          </a:p>
          <a:p>
            <a:pPr marL="571500" indent="-571500" algn="just">
              <a:lnSpc>
                <a:spcPct val="107000"/>
              </a:lnSpc>
              <a:buAutoNum type="romanUcPeriod"/>
              <a:defRPr/>
            </a:pPr>
            <a:r>
              <a:rPr lang="ru-RU" sz="2900" spc="5" dirty="0">
                <a:solidFill>
                  <a:schemeClr val="tx1"/>
                </a:solidFill>
                <a:ea typeface="Calibri" panose="020F0502020204030204" pitchFamily="34" charset="0"/>
              </a:rPr>
              <a:t>Презентация и публичная защита модели(ей) ресурсного обеспечения школы (РЦ / опорная площадка)</a:t>
            </a:r>
          </a:p>
          <a:p>
            <a:pPr marL="0" indent="0" algn="just">
              <a:lnSpc>
                <a:spcPct val="107000"/>
              </a:lnSpc>
              <a:buNone/>
              <a:defRPr/>
            </a:pPr>
            <a:r>
              <a:rPr lang="en-US" altLang="ru-RU" sz="2900" dirty="0">
                <a:solidFill>
                  <a:schemeClr val="tx1"/>
                </a:solidFill>
              </a:rPr>
              <a:t>III. </a:t>
            </a:r>
            <a:r>
              <a:rPr lang="ru-RU" altLang="ru-RU" sz="2900" dirty="0">
                <a:solidFill>
                  <a:schemeClr val="tx1"/>
                </a:solidFill>
              </a:rPr>
              <a:t>Размещение </a:t>
            </a:r>
            <a:r>
              <a:rPr lang="ru-RU" altLang="ru-RU" sz="2900" dirty="0">
                <a:solidFill>
                  <a:schemeClr val="tx1"/>
                </a:solidFill>
                <a:cs typeface="Times New Roman" panose="02020603050405020304" pitchFamily="18" charset="0"/>
              </a:rPr>
              <a:t>лучших моделей ресурсного обеспечения образования обучающихся с особыми образовательными потребностями, в том числе находящихся на длительном лечении на электронных информационных ресурсах: </a:t>
            </a:r>
          </a:p>
          <a:p>
            <a:pPr marL="0" indent="0"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ru-RU" altLang="ru-RU" sz="2800" dirty="0">
                <a:solidFill>
                  <a:srgbClr val="0563C1"/>
                </a:solidFill>
                <a:cs typeface="Times New Roman" panose="02020603050405020304" pitchFamily="18" charset="0"/>
                <a:hlinkClick r:id="rId2"/>
              </a:rPr>
              <a:t>http://educomm.iro.perm.ru</a:t>
            </a:r>
            <a:endParaRPr lang="ru-RU" altLang="ru-RU" sz="2800" dirty="0">
              <a:solidFill>
                <a:srgbClr val="0563C1"/>
              </a:solidFill>
              <a:cs typeface="Times New Roman" panose="02020603050405020304" pitchFamily="18" charset="0"/>
            </a:endParaRPr>
          </a:p>
          <a:p>
            <a:pPr marL="0" indent="0"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ru-RU" altLang="ru-RU" sz="2800" u="sng" dirty="0">
                <a:hlinkClick r:id="rId3"/>
              </a:rPr>
              <a:t>http://fppkdo.ru/course/view.php?id=321</a:t>
            </a:r>
            <a:r>
              <a:rPr lang="ru-RU" altLang="ru-RU" sz="2800" u="sng" dirty="0"/>
              <a:t>  </a:t>
            </a:r>
          </a:p>
          <a:p>
            <a:pPr marL="0" indent="0"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en-US" altLang="ru-RU" sz="2800" dirty="0">
                <a:solidFill>
                  <a:schemeClr val="tx1"/>
                </a:solidFill>
                <a:cs typeface="Times New Roman" panose="02020603050405020304" pitchFamily="18" charset="0"/>
              </a:rPr>
              <a:t>IV</a:t>
            </a:r>
            <a:r>
              <a:rPr lang="ru-RU" altLang="ru-RU" sz="2800" dirty="0">
                <a:solidFill>
                  <a:schemeClr val="tx1"/>
                </a:solidFill>
                <a:cs typeface="Times New Roman" panose="02020603050405020304" pitchFamily="18" charset="0"/>
              </a:rPr>
              <a:t>. Рекомендации по переводу лучших опорных школ </a:t>
            </a:r>
            <a:r>
              <a:rPr lang="ru-RU" altLang="ru-RU" sz="2800" dirty="0">
                <a:solidFill>
                  <a:schemeClr val="tx1"/>
                </a:solidFill>
              </a:rPr>
              <a:t>в статус Ресурсных центров или </a:t>
            </a:r>
            <a:r>
              <a:rPr lang="ru-RU" altLang="ru-RU" sz="2800" dirty="0">
                <a:solidFill>
                  <a:schemeClr val="tx1"/>
                </a:solidFill>
                <a:cs typeface="Times New Roman" panose="02020603050405020304" pitchFamily="18" charset="0"/>
              </a:rPr>
              <a:t>опорных образовательных центров, обеспечивающих работу с детьми, имеющими нарушения в развитии, в том числе находящимся на длительном лечении</a:t>
            </a:r>
          </a:p>
          <a:p>
            <a:pPr marL="457200" indent="-457200" algn="just">
              <a:lnSpc>
                <a:spcPct val="107000"/>
              </a:lnSpc>
              <a:buFont typeface="Arial" panose="020B0604020202020204" pitchFamily="34" charset="0"/>
              <a:buAutoNum type="arabicPeriod"/>
              <a:defRPr/>
            </a:pPr>
            <a:endParaRPr lang="ru-RU" sz="2800" dirty="0">
              <a:solidFill>
                <a:schemeClr val="tx1"/>
              </a:solidFill>
              <a:ea typeface="Calibri" panose="020F0502020204030204" pitchFamily="34" charset="0"/>
            </a:endParaRPr>
          </a:p>
          <a:p>
            <a:pPr marL="457200" indent="-457200" algn="just">
              <a:lnSpc>
                <a:spcPct val="107000"/>
              </a:lnSpc>
              <a:buFont typeface="Arial" panose="020B0604020202020204" pitchFamily="34" charset="0"/>
              <a:buAutoNum type="arabicPeriod"/>
              <a:defRPr/>
            </a:pPr>
            <a:endParaRPr lang="ru-RU" sz="2800" dirty="0">
              <a:solidFill>
                <a:schemeClr val="tx1"/>
              </a:solidFill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6852107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8517F6C-528C-420E-871E-20D3AF316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ru-RU" sz="2800" b="1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Мониторинг ресурсов</a:t>
            </a:r>
            <a:endParaRPr lang="ru-RU" sz="2800" dirty="0">
              <a:solidFill>
                <a:schemeClr val="tx1"/>
              </a:solidFill>
              <a:effectLst/>
              <a:ea typeface="Calibri" panose="020F050202020403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9EAE0F9-02D2-4283-B090-47D41CD85F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lnSpc>
                <a:spcPct val="106000"/>
              </a:lnSpc>
              <a:spcAft>
                <a:spcPts val="800"/>
              </a:spcAft>
              <a:buNone/>
            </a:pPr>
            <a:r>
              <a:rPr lang="en-US" sz="2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I</a:t>
            </a:r>
            <a:r>
              <a:rPr lang="ru-RU" sz="2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. </a:t>
            </a:r>
            <a:r>
              <a:rPr lang="ru-RU" sz="3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Кадры</a:t>
            </a:r>
          </a:p>
          <a:p>
            <a:pPr marL="0" indent="0" algn="just">
              <a:lnSpc>
                <a:spcPct val="106000"/>
              </a:lnSpc>
              <a:spcAft>
                <a:spcPts val="800"/>
              </a:spcAft>
              <a:buNone/>
            </a:pPr>
            <a:r>
              <a:rPr lang="en-US" sz="3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II</a:t>
            </a:r>
            <a:r>
              <a:rPr lang="ru-RU" sz="3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. Методические ресурсы</a:t>
            </a:r>
          </a:p>
          <a:p>
            <a:pPr marL="0" indent="0" algn="just">
              <a:lnSpc>
                <a:spcPct val="106000"/>
              </a:lnSpc>
              <a:spcAft>
                <a:spcPts val="800"/>
              </a:spcAft>
              <a:buNone/>
            </a:pPr>
            <a:r>
              <a:rPr lang="en-US" sz="3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III</a:t>
            </a:r>
            <a:r>
              <a:rPr lang="ru-RU" sz="3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. Информационные ресурсы</a:t>
            </a:r>
          </a:p>
          <a:p>
            <a:pPr marL="0" indent="0" algn="just">
              <a:lnSpc>
                <a:spcPct val="106000"/>
              </a:lnSpc>
              <a:spcAft>
                <a:spcPts val="800"/>
              </a:spcAft>
              <a:buNone/>
            </a:pPr>
            <a:r>
              <a:rPr lang="en-US" sz="3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IV</a:t>
            </a:r>
            <a:r>
              <a:rPr lang="ru-RU" sz="3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. Дидактические материалы</a:t>
            </a:r>
          </a:p>
          <a:p>
            <a:pPr marL="0" indent="0" algn="just">
              <a:lnSpc>
                <a:spcPct val="106000"/>
              </a:lnSpc>
              <a:spcAft>
                <a:spcPts val="800"/>
              </a:spcAft>
              <a:buNone/>
            </a:pPr>
            <a:r>
              <a:rPr lang="en-US" sz="3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V</a:t>
            </a:r>
            <a:r>
              <a:rPr lang="ru-RU" sz="3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. Материально-техническое обеспечение</a:t>
            </a:r>
          </a:p>
          <a:p>
            <a:pPr marL="0" indent="0" algn="just">
              <a:lnSpc>
                <a:spcPct val="106000"/>
              </a:lnSpc>
              <a:spcAft>
                <a:spcPts val="800"/>
              </a:spcAft>
              <a:buNone/>
            </a:pPr>
            <a:r>
              <a:rPr lang="en-US" sz="3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VI</a:t>
            </a:r>
            <a:r>
              <a:rPr lang="ru-RU" sz="3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. Поддержка родителей и обучающихся с ОВЗ</a:t>
            </a:r>
            <a:endParaRPr lang="ru-RU" sz="3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5462916"/>
            <a:ext cx="1083785" cy="1083785"/>
          </a:xfrm>
          <a:prstGeom prst="rect">
            <a:avLst/>
          </a:prstGeom>
        </p:spPr>
      </p:pic>
      <p:sp>
        <p:nvSpPr>
          <p:cNvPr id="5" name="Стрелка вправо 4"/>
          <p:cNvSpPr/>
          <p:nvPr/>
        </p:nvSpPr>
        <p:spPr>
          <a:xfrm>
            <a:off x="6372200" y="6166138"/>
            <a:ext cx="1276350" cy="270647"/>
          </a:xfrm>
          <a:prstGeom prst="rightArrow">
            <a:avLst>
              <a:gd name="adj1" fmla="val 50000"/>
              <a:gd name="adj2" fmla="val 107115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3079072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05B9D96-7466-B14E-5EA9-1797E71976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spc="5" dirty="0">
                <a:solidFill>
                  <a:schemeClr val="tx1"/>
                </a:solidFill>
                <a:ea typeface="Calibri" panose="020F0502020204030204" pitchFamily="34" charset="0"/>
              </a:rPr>
              <a:t>Презентация и публичная защита модели(ей) ресурсного обеспечения школы</a:t>
            </a:r>
            <a:endParaRPr lang="ru-RU" sz="28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A84DFE6-8DC6-B092-9A7A-C5FFA2B416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indent="-1270" algn="just"/>
            <a:r>
              <a:rPr lang="ru-RU" sz="3200" b="1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Семинар 1 </a:t>
            </a:r>
            <a:r>
              <a:rPr lang="ru-RU" sz="3200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«Презентация и публичная защита модели(ей) ресурсного обеспечения по направлениям: обеспечение коррекционной работы с обучающимися с ОВЗ и инвалидностью, </a:t>
            </a:r>
            <a:r>
              <a:rPr lang="ru-RU" sz="3200" spc="5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психолого-педагогическое сопровождение обучающихся, находящихся на длительном лечении</a:t>
            </a:r>
            <a:r>
              <a:rPr lang="ru-RU" sz="3200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», </a:t>
            </a:r>
            <a:r>
              <a:rPr lang="ru-RU" sz="3200" b="1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24 марта 2022г.</a:t>
            </a:r>
            <a:endParaRPr lang="ru-RU" sz="3200" dirty="0">
              <a:solidFill>
                <a:schemeClr val="tx1"/>
              </a:solidFill>
              <a:ea typeface="Times New Roman" panose="02020603050405020304" pitchFamily="18" charset="0"/>
            </a:endParaRPr>
          </a:p>
          <a:p>
            <a:pPr indent="-1270" algn="just"/>
            <a:r>
              <a:rPr lang="ru-RU" sz="3200" b="1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семинар 2</a:t>
            </a:r>
            <a:r>
              <a:rPr lang="ru-RU" sz="3200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 «Презентация и публичная защита модели(ей) ресурсного обеспечения школы по направлению «Реализация образовательной программы предметной области «Технология»», </a:t>
            </a:r>
            <a:r>
              <a:rPr lang="ru-RU" sz="3200" b="1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31 марта 2022г.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75566954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2B3680F-5C33-48E0-DE5E-8DA514129C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Презентовано моделей</a:t>
            </a:r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xmlns="" id="{399DCA0C-8D93-BD31-6B20-B00ABF5E490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60927526"/>
              </p:ext>
            </p:extLst>
          </p:nvPr>
        </p:nvGraphicFramePr>
        <p:xfrm>
          <a:off x="457200" y="1773239"/>
          <a:ext cx="6491064" cy="43200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2620" y="5013176"/>
            <a:ext cx="1533525" cy="1533525"/>
          </a:xfrm>
          <a:prstGeom prst="rect">
            <a:avLst/>
          </a:prstGeom>
        </p:spPr>
      </p:pic>
      <p:sp>
        <p:nvSpPr>
          <p:cNvPr id="5" name="Стрелка вправо 4"/>
          <p:cNvSpPr/>
          <p:nvPr/>
        </p:nvSpPr>
        <p:spPr>
          <a:xfrm>
            <a:off x="5940152" y="6173996"/>
            <a:ext cx="1276350" cy="270647"/>
          </a:xfrm>
          <a:prstGeom prst="rightArrow">
            <a:avLst>
              <a:gd name="adj1" fmla="val 50000"/>
              <a:gd name="adj2" fmla="val 107115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8043667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318494AB-9E76-CF13-0816-6ECBB9C85B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solidFill>
                  <a:schemeClr val="tx1"/>
                </a:solidFill>
              </a:rPr>
              <a:t>Рекомендован перевод в статус ресурсных центров Пермского края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B30B08F3-2D98-0F9F-1AED-931F80B1D5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9552" y="1988840"/>
            <a:ext cx="3968180" cy="423739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lnSpcReduction="10000"/>
          </a:bodyPr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Коррекционная работа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D1448378-B88A-B89C-48AA-186BE91F16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7544" y="2492896"/>
            <a:ext cx="4040188" cy="3561259"/>
          </a:xfrm>
        </p:spPr>
        <p:txBody>
          <a:bodyPr>
            <a:noAutofit/>
          </a:bodyPr>
          <a:lstStyle/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ru-RU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МБОУ «Школа для детей с ОВЗ» г. Лысьва;</a:t>
            </a: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ru-RU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МБОУ «Школа №154 для обучающихся с ОВЗ» г. Перми;</a:t>
            </a:r>
          </a:p>
          <a:p>
            <a:r>
              <a:rPr lang="ru-RU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МАОУ «Адаптивная школа-интернат «Ступени» г. Перми.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xmlns="" id="{F687EB2B-9430-226B-E345-A46A3BFECC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292080" y="1988840"/>
            <a:ext cx="3393703" cy="423739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lnSpcReduction="10000"/>
          </a:bodyPr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Технология</a:t>
            </a:r>
          </a:p>
        </p:txBody>
      </p:sp>
      <p:sp>
        <p:nvSpPr>
          <p:cNvPr id="8" name="Объект 7">
            <a:extLst>
              <a:ext uri="{FF2B5EF4-FFF2-40B4-BE49-F238E27FC236}">
                <a16:creationId xmlns:a16="http://schemas.microsoft.com/office/drawing/2014/main" xmlns="" id="{319A6536-C207-D4F2-7194-47361280DD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4008" y="2492896"/>
            <a:ext cx="4041775" cy="3561259"/>
          </a:xfrm>
        </p:spPr>
        <p:txBody>
          <a:bodyPr>
            <a:no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МАОУ «Школа №18 для обучающихся с ОВЗ» г. Перми;</a:t>
            </a:r>
            <a:endParaRPr lang="ru-RU" sz="2000" dirty="0">
              <a:effectLst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МБОУ «Школа для детей с ОВЗ» г. Лысьва; </a:t>
            </a:r>
            <a:endParaRPr lang="ru-RU" sz="2000" dirty="0">
              <a:effectLst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МБОУ «Школа № 154 для обучающихся С ОВЗ» г. Перми;</a:t>
            </a:r>
            <a:endParaRPr lang="ru-RU" sz="2000" dirty="0">
              <a:effectLst/>
              <a:ea typeface="Calibri" panose="020F0502020204030204" pitchFamily="34" charset="0"/>
            </a:endParaRPr>
          </a:p>
          <a:p>
            <a:r>
              <a:rPr lang="ru-RU" sz="20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МАОУ «Адаптивная школа-интернат «Ступени» г. Перми.</a:t>
            </a:r>
            <a:endParaRPr lang="ru-RU" sz="20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566345"/>
            <a:ext cx="1268760" cy="1268760"/>
          </a:xfrm>
          <a:prstGeom prst="rect">
            <a:avLst/>
          </a:prstGeom>
        </p:spPr>
      </p:pic>
      <p:sp>
        <p:nvSpPr>
          <p:cNvPr id="10" name="Стрелка вправо 9"/>
          <p:cNvSpPr/>
          <p:nvPr/>
        </p:nvSpPr>
        <p:spPr>
          <a:xfrm rot="10800000">
            <a:off x="1691680" y="6166139"/>
            <a:ext cx="1276350" cy="270647"/>
          </a:xfrm>
          <a:prstGeom prst="rightArrow">
            <a:avLst>
              <a:gd name="adj1" fmla="val 50000"/>
              <a:gd name="adj2" fmla="val 107115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2591769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966033DF-8E1A-3DCB-08F6-D135342A5F7A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2"/>
          <a:srcRect l="3538" t="5556" r="1176" b="5556"/>
          <a:stretch/>
        </p:blipFill>
        <p:spPr>
          <a:xfrm>
            <a:off x="0" y="620688"/>
            <a:ext cx="9036496" cy="6237312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157192"/>
            <a:ext cx="1533525" cy="1533525"/>
          </a:xfrm>
          <a:prstGeom prst="rect">
            <a:avLst/>
          </a:prstGeom>
        </p:spPr>
      </p:pic>
      <p:sp>
        <p:nvSpPr>
          <p:cNvPr id="4" name="Стрелка вправо 3"/>
          <p:cNvSpPr/>
          <p:nvPr/>
        </p:nvSpPr>
        <p:spPr>
          <a:xfrm rot="5400000">
            <a:off x="-323339" y="4291891"/>
            <a:ext cx="1276350" cy="270647"/>
          </a:xfrm>
          <a:prstGeom prst="rightArrow">
            <a:avLst>
              <a:gd name="adj1" fmla="val 50000"/>
              <a:gd name="adj2" fmla="val 107115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551086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6EA23F3-7331-3A8B-900A-D018EEC53B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476673"/>
            <a:ext cx="8208912" cy="576063"/>
          </a:xfrm>
        </p:spPr>
        <p:txBody>
          <a:bodyPr/>
          <a:lstStyle/>
          <a:p>
            <a:r>
              <a:rPr lang="ru-RU" sz="2400" dirty="0"/>
              <a:t>Результаты мониторинга ресурсов представлены: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1DD7EBB8-3678-0AA3-79F6-B77CF1AFD0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3003" t="6608" r="684" b="31866"/>
          <a:stretch/>
        </p:blipFill>
        <p:spPr>
          <a:xfrm>
            <a:off x="0" y="1196752"/>
            <a:ext cx="9144000" cy="5544616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5733256"/>
            <a:ext cx="939769" cy="939769"/>
          </a:xfrm>
          <a:prstGeom prst="rect">
            <a:avLst/>
          </a:prstGeom>
        </p:spPr>
      </p:pic>
      <p:sp>
        <p:nvSpPr>
          <p:cNvPr id="6" name="Стрелка вправо 5"/>
          <p:cNvSpPr/>
          <p:nvPr/>
        </p:nvSpPr>
        <p:spPr>
          <a:xfrm>
            <a:off x="6588224" y="6309320"/>
            <a:ext cx="1276350" cy="270647"/>
          </a:xfrm>
          <a:prstGeom prst="rightArrow">
            <a:avLst>
              <a:gd name="adj1" fmla="val 50000"/>
              <a:gd name="adj2" fmla="val 107115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5759283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0FB500B-CBDA-A84C-5532-4E2BF1F7B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>
                <a:effectLst/>
                <a:ea typeface="Calibri" panose="020F0502020204030204" pitchFamily="34" charset="0"/>
              </a:rPr>
              <a:t>Материалы размещены:</a:t>
            </a:r>
            <a:endParaRPr lang="ru-RU" sz="32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6808FFB-EC37-CFCD-DCA6-3B29A7CF09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ru-RU" sz="2800" dirty="0">
                <a:effectLst/>
                <a:ea typeface="Times New Roman" panose="02020603050405020304" pitchFamily="18" charset="0"/>
              </a:rPr>
              <a:t>на сайте сетевого сообщества педагогов Пермского края по ссылке: </a:t>
            </a:r>
            <a:r>
              <a:rPr lang="ru-RU" sz="2800" u="sng" dirty="0">
                <a:solidFill>
                  <a:srgbClr val="0563C1"/>
                </a:solidFill>
                <a:effectLst/>
                <a:ea typeface="Times New Roman" panose="02020603050405020304" pitchFamily="18" charset="0"/>
                <a:hlinkClick r:id="rId2"/>
              </a:rPr>
              <a:t>http://educomm.iro.perm.ru</a:t>
            </a:r>
            <a:endParaRPr lang="ru-RU" sz="2800" dirty="0">
              <a:effectLst/>
              <a:ea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ru-RU" sz="2800" dirty="0">
                <a:effectLst/>
                <a:ea typeface="Times New Roman" panose="02020603050405020304" pitchFamily="18" charset="0"/>
              </a:rPr>
              <a:t>на открытом информационном ресурсе ПГГПУ «Сопровождение введения ФГОС ОВЗ и ФГОС УО в Пермском крае» по ссылке: </a:t>
            </a:r>
            <a:r>
              <a:rPr lang="ru-RU" sz="2800" u="sng" dirty="0">
                <a:solidFill>
                  <a:srgbClr val="0563C1"/>
                </a:solidFill>
                <a:effectLst/>
                <a:ea typeface="Times New Roman" panose="02020603050405020304" pitchFamily="18" charset="0"/>
                <a:hlinkClick r:id="rId3"/>
              </a:rPr>
              <a:t>http://fppkdo.ru/course/view.php?id=321</a:t>
            </a:r>
            <a:endParaRPr lang="ru-RU" sz="2800" dirty="0">
              <a:effectLst/>
              <a:ea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2620" y="5013176"/>
            <a:ext cx="1533525" cy="15335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87177" y="6171528"/>
            <a:ext cx="617087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/>
              <a:t>Пройдите регистрацию на Пленарное заседание</a:t>
            </a:r>
            <a:endParaRPr lang="ru-RU" sz="2200" b="1" dirty="0"/>
          </a:p>
        </p:txBody>
      </p:sp>
      <p:sp>
        <p:nvSpPr>
          <p:cNvPr id="6" name="Стрелка вправо 5"/>
          <p:cNvSpPr/>
          <p:nvPr/>
        </p:nvSpPr>
        <p:spPr>
          <a:xfrm>
            <a:off x="5810250" y="5895491"/>
            <a:ext cx="1276350" cy="270647"/>
          </a:xfrm>
          <a:prstGeom prst="rightArrow">
            <a:avLst>
              <a:gd name="adj1" fmla="val 50000"/>
              <a:gd name="adj2" fmla="val 107115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5649276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Рисунок 1">
            <a:extLst>
              <a:ext uri="{FF2B5EF4-FFF2-40B4-BE49-F238E27FC236}">
                <a16:creationId xmlns:a16="http://schemas.microsoft.com/office/drawing/2014/main" xmlns="" id="{88523FBD-6DE1-4755-B9DA-63798502A7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50" t="15279" r="3410" b="5586"/>
          <a:stretch>
            <a:fillRect/>
          </a:stretch>
        </p:blipFill>
        <p:spPr bwMode="auto">
          <a:xfrm>
            <a:off x="0" y="1052513"/>
            <a:ext cx="9144000" cy="547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5301208"/>
            <a:ext cx="1296144" cy="1296144"/>
          </a:xfrm>
          <a:prstGeom prst="rect">
            <a:avLst/>
          </a:prstGeom>
        </p:spPr>
      </p:pic>
      <p:sp>
        <p:nvSpPr>
          <p:cNvPr id="4" name="Стрелка вправо 3"/>
          <p:cNvSpPr/>
          <p:nvPr/>
        </p:nvSpPr>
        <p:spPr>
          <a:xfrm rot="5400000">
            <a:off x="8029588" y="4435908"/>
            <a:ext cx="1276350" cy="270647"/>
          </a:xfrm>
          <a:prstGeom prst="rightArrow">
            <a:avLst>
              <a:gd name="adj1" fmla="val 50000"/>
              <a:gd name="adj2" fmla="val 107115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849070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Рисунок 1">
            <a:extLst>
              <a:ext uri="{FF2B5EF4-FFF2-40B4-BE49-F238E27FC236}">
                <a16:creationId xmlns:a16="http://schemas.microsoft.com/office/drawing/2014/main" xmlns="" id="{6AA4B88A-BE3C-45CE-918B-FABA15B736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78" t="14822" r="2127" b="5586"/>
          <a:stretch>
            <a:fillRect/>
          </a:stretch>
        </p:blipFill>
        <p:spPr bwMode="auto">
          <a:xfrm>
            <a:off x="0" y="1160463"/>
            <a:ext cx="9144000" cy="529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5799" y="5157192"/>
            <a:ext cx="1440012" cy="144001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87177" y="6171528"/>
            <a:ext cx="617087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/>
              <a:t>Пройдите регистрацию на Пленарное заседание</a:t>
            </a:r>
            <a:endParaRPr lang="ru-RU" sz="2200" b="1" dirty="0"/>
          </a:p>
        </p:txBody>
      </p:sp>
      <p:sp>
        <p:nvSpPr>
          <p:cNvPr id="5" name="Стрелка вправо 4"/>
          <p:cNvSpPr/>
          <p:nvPr/>
        </p:nvSpPr>
        <p:spPr>
          <a:xfrm>
            <a:off x="5810250" y="5895491"/>
            <a:ext cx="1276350" cy="270647"/>
          </a:xfrm>
          <a:prstGeom prst="rightArrow">
            <a:avLst>
              <a:gd name="adj1" fmla="val 50000"/>
              <a:gd name="adj2" fmla="val 107115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8014891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>
            <a:extLst>
              <a:ext uri="{FF2B5EF4-FFF2-40B4-BE49-F238E27FC236}">
                <a16:creationId xmlns:a16="http://schemas.microsoft.com/office/drawing/2014/main" xmlns="" id="{8904CE13-BAB9-F1C4-17C5-41C7863E81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/>
              <a:t>Инклюзия: за и против</a:t>
            </a:r>
          </a:p>
        </p:txBody>
      </p:sp>
      <p:sp>
        <p:nvSpPr>
          <p:cNvPr id="6147" name="Объект 2">
            <a:extLst>
              <a:ext uri="{FF2B5EF4-FFF2-40B4-BE49-F238E27FC236}">
                <a16:creationId xmlns:a16="http://schemas.microsoft.com/office/drawing/2014/main" xmlns="" id="{3F6CCAFB-860D-A758-858B-E752FCED3D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9552" y="1628081"/>
            <a:ext cx="4038600" cy="3529111"/>
          </a:xfrm>
        </p:spPr>
        <p:txBody>
          <a:bodyPr>
            <a:normAutofit fontScale="92500" lnSpcReduction="10000"/>
          </a:bodyPr>
          <a:lstStyle/>
          <a:p>
            <a:r>
              <a:rPr lang="ru-RU" altLang="ru-RU" dirty="0"/>
              <a:t>стимулирующее воздействие</a:t>
            </a:r>
          </a:p>
          <a:p>
            <a:r>
              <a:rPr lang="ru-RU" altLang="ru-RU" dirty="0"/>
              <a:t>открытость информации</a:t>
            </a:r>
          </a:p>
          <a:p>
            <a:r>
              <a:rPr lang="ru-RU" altLang="ru-RU" dirty="0"/>
              <a:t>общение и нестандартное мышление</a:t>
            </a:r>
          </a:p>
          <a:p>
            <a:r>
              <a:rPr lang="ru-RU" altLang="ru-RU" dirty="0"/>
              <a:t>гуманность</a:t>
            </a:r>
          </a:p>
        </p:txBody>
      </p:sp>
      <p:sp>
        <p:nvSpPr>
          <p:cNvPr id="6148" name="Объект 3">
            <a:extLst>
              <a:ext uri="{FF2B5EF4-FFF2-40B4-BE49-F238E27FC236}">
                <a16:creationId xmlns:a16="http://schemas.microsoft.com/office/drawing/2014/main" xmlns="" id="{A5EBDC2F-71F7-7862-35D3-E9FC1F8975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4008" y="1628800"/>
            <a:ext cx="4038600" cy="4210050"/>
          </a:xfrm>
        </p:spPr>
        <p:txBody>
          <a:bodyPr>
            <a:normAutofit fontScale="92500" lnSpcReduction="10000"/>
          </a:bodyPr>
          <a:lstStyle/>
          <a:p>
            <a:r>
              <a:rPr lang="ru-RU" altLang="ru-RU" dirty="0"/>
              <a:t>недостаток внимания хорошо успевающим и отстающим</a:t>
            </a:r>
          </a:p>
          <a:p>
            <a:r>
              <a:rPr lang="ru-RU" altLang="ru-RU" dirty="0"/>
              <a:t>несправедливая конкуренция</a:t>
            </a:r>
          </a:p>
          <a:p>
            <a:r>
              <a:rPr lang="ru-RU" altLang="ru-RU" dirty="0"/>
              <a:t> снижение интеллектуального потенциала обучающихся</a:t>
            </a:r>
          </a:p>
          <a:p>
            <a:r>
              <a:rPr lang="ru-RU" altLang="ru-RU" dirty="0"/>
              <a:t>безопасность?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5157192"/>
            <a:ext cx="1533525" cy="15335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34766" y="6151806"/>
            <a:ext cx="617087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/>
              <a:t>Пройдите регистрацию на Пленарное заседание</a:t>
            </a:r>
            <a:endParaRPr lang="ru-RU" sz="2200" b="1" dirty="0"/>
          </a:p>
        </p:txBody>
      </p:sp>
      <p:sp>
        <p:nvSpPr>
          <p:cNvPr id="7" name="Стрелка вправо 6"/>
          <p:cNvSpPr/>
          <p:nvPr/>
        </p:nvSpPr>
        <p:spPr>
          <a:xfrm rot="10800000">
            <a:off x="1979712" y="5760168"/>
            <a:ext cx="1276350" cy="270647"/>
          </a:xfrm>
          <a:prstGeom prst="rightArrow">
            <a:avLst>
              <a:gd name="adj1" fmla="val 50000"/>
              <a:gd name="adj2" fmla="val 107115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>
            <a:extLst>
              <a:ext uri="{FF2B5EF4-FFF2-40B4-BE49-F238E27FC236}">
                <a16:creationId xmlns:a16="http://schemas.microsoft.com/office/drawing/2014/main" xmlns="" id="{FB66F8AE-B80A-43CB-9D8B-9BCD6A7BF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476250"/>
            <a:ext cx="8207375" cy="865188"/>
          </a:xfrm>
        </p:spPr>
        <p:txBody>
          <a:bodyPr/>
          <a:lstStyle/>
          <a:p>
            <a:r>
              <a:rPr lang="en-US" altLang="ru-RU" sz="2800" b="1" dirty="0">
                <a:solidFill>
                  <a:schemeClr val="tx1"/>
                </a:solidFill>
              </a:rPr>
              <a:t>III</a:t>
            </a:r>
            <a:r>
              <a:rPr lang="ru-RU" altLang="ru-RU" sz="2800" b="1" dirty="0">
                <a:solidFill>
                  <a:schemeClr val="tx1"/>
                </a:solidFill>
              </a:rPr>
              <a:t> этап, мероприятия</a:t>
            </a:r>
            <a:r>
              <a:rPr lang="en-US" altLang="ru-RU" sz="2800" b="1" dirty="0">
                <a:solidFill>
                  <a:schemeClr val="tx1"/>
                </a:solidFill>
              </a:rPr>
              <a:t/>
            </a:r>
            <a:br>
              <a:rPr lang="en-US" altLang="ru-RU" sz="2800" b="1" dirty="0">
                <a:solidFill>
                  <a:schemeClr val="tx1"/>
                </a:solidFill>
              </a:rPr>
            </a:br>
            <a:r>
              <a:rPr lang="ru-RU" altLang="ru-RU" sz="2800" b="1" dirty="0">
                <a:solidFill>
                  <a:schemeClr val="tx1"/>
                </a:solidFill>
                <a:cs typeface="Times New Roman" panose="02020603050405020304" pitchFamily="18" charset="0"/>
              </a:rPr>
              <a:t>с 1 июля 2022 года по 1 декабря 2022 года</a:t>
            </a:r>
            <a:endParaRPr lang="ru-RU" altLang="ru-RU" sz="2800" dirty="0">
              <a:solidFill>
                <a:schemeClr val="tx1"/>
              </a:solidFill>
            </a:endParaRPr>
          </a:p>
        </p:txBody>
      </p:sp>
      <p:sp>
        <p:nvSpPr>
          <p:cNvPr id="16387" name="Объект 2">
            <a:extLst>
              <a:ext uri="{FF2B5EF4-FFF2-40B4-BE49-F238E27FC236}">
                <a16:creationId xmlns:a16="http://schemas.microsoft.com/office/drawing/2014/main" xmlns="" id="{F2C711B3-B37B-43F7-A8A2-23EA7A2A77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388" y="1989138"/>
            <a:ext cx="8713787" cy="4679950"/>
          </a:xfrm>
        </p:spPr>
        <p:txBody>
          <a:bodyPr/>
          <a:lstStyle/>
          <a:p>
            <a:r>
              <a:rPr lang="ru-RU" altLang="ru-RU" sz="2300">
                <a:solidFill>
                  <a:schemeClr val="tx1"/>
                </a:solidFill>
              </a:rPr>
              <a:t>Научно-методическое и педагогическое сопровождение деятельности ресурсных центров, опорных образовательных центров, опорных площадок (школ) – консультирование по запросу педагогических коллективов – научные руководители</a:t>
            </a:r>
          </a:p>
          <a:p>
            <a:r>
              <a:rPr lang="en-US" altLang="ru-RU" sz="2300">
                <a:solidFill>
                  <a:schemeClr val="tx1"/>
                </a:solidFill>
              </a:rPr>
              <a:t>V</a:t>
            </a:r>
            <a:r>
              <a:rPr lang="ru-RU" altLang="ru-RU" sz="2300">
                <a:solidFill>
                  <a:schemeClr val="tx1"/>
                </a:solidFill>
              </a:rPr>
              <a:t> Краевая </a:t>
            </a:r>
            <a:r>
              <a:rPr lang="ru-RU" altLang="ru-RU" sz="2300" b="1">
                <a:solidFill>
                  <a:schemeClr val="tx1"/>
                </a:solidFill>
              </a:rPr>
              <a:t>Олимпиада</a:t>
            </a:r>
            <a:r>
              <a:rPr lang="ru-RU" altLang="ru-RU" sz="2300">
                <a:solidFill>
                  <a:schemeClr val="tx1"/>
                </a:solidFill>
              </a:rPr>
              <a:t> для </a:t>
            </a:r>
            <a:r>
              <a:rPr lang="ru-RU" altLang="ru-RU" sz="2300">
                <a:solidFill>
                  <a:schemeClr val="tx1"/>
                </a:solidFill>
                <a:ea typeface="Times New Roman" panose="02020603050405020304" pitchFamily="18" charset="0"/>
              </a:rPr>
              <a:t>педагогов, специалистов образовательных учреждений Пермского края, работающих с детьми с ОВЗ и инвалидностью, октябрь-ноябрь 2022г.</a:t>
            </a:r>
            <a:endParaRPr lang="en-US" altLang="ru-RU" sz="2300">
              <a:solidFill>
                <a:schemeClr val="tx1"/>
              </a:solidFill>
            </a:endParaRPr>
          </a:p>
          <a:p>
            <a:r>
              <a:rPr lang="en-US" altLang="ru-RU" sz="2300">
                <a:solidFill>
                  <a:schemeClr val="tx1"/>
                </a:solidFill>
              </a:rPr>
              <a:t>VI </a:t>
            </a:r>
            <a:r>
              <a:rPr lang="ru-RU" altLang="ru-RU" sz="2300">
                <a:solidFill>
                  <a:schemeClr val="tx1"/>
                </a:solidFill>
              </a:rPr>
              <a:t>Всероссийская научно-практическая </a:t>
            </a:r>
            <a:r>
              <a:rPr lang="ru-RU" altLang="ru-RU" sz="2300" b="1">
                <a:solidFill>
                  <a:schemeClr val="tx1"/>
                </a:solidFill>
              </a:rPr>
              <a:t>конференция</a:t>
            </a:r>
            <a:r>
              <a:rPr lang="ru-RU" altLang="ru-RU" sz="2300">
                <a:solidFill>
                  <a:schemeClr val="tx1"/>
                </a:solidFill>
              </a:rPr>
              <a:t> «Открытый мир: объединяем усилия» - презентационные площадки на базе Ресурсных центров, опорных образовательных центров, опорных школ, ноябрь 2022г.</a:t>
            </a: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03BC4BF-C180-3454-E735-1A6F44002E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36F1736E-B1B2-ECD1-D409-170E1A79C6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474" t="4953" r="683" b="5718"/>
          <a:stretch/>
        </p:blipFill>
        <p:spPr>
          <a:xfrm>
            <a:off x="0" y="692696"/>
            <a:ext cx="9036496" cy="6165304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" y="5466581"/>
            <a:ext cx="1224136" cy="1224136"/>
          </a:xfrm>
          <a:prstGeom prst="rect">
            <a:avLst/>
          </a:prstGeom>
        </p:spPr>
      </p:pic>
      <p:sp>
        <p:nvSpPr>
          <p:cNvPr id="6" name="Стрелка вправо 5"/>
          <p:cNvSpPr/>
          <p:nvPr/>
        </p:nvSpPr>
        <p:spPr>
          <a:xfrm rot="5400000">
            <a:off x="-395347" y="4619141"/>
            <a:ext cx="1276350" cy="270647"/>
          </a:xfrm>
          <a:prstGeom prst="rightArrow">
            <a:avLst>
              <a:gd name="adj1" fmla="val 50000"/>
              <a:gd name="adj2" fmla="val 107115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3491175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70F4D80-2278-E12E-30D0-028A5AE3A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116632"/>
            <a:ext cx="8208912" cy="1152128"/>
          </a:xfrm>
        </p:spPr>
        <p:txBody>
          <a:bodyPr/>
          <a:lstStyle/>
          <a:p>
            <a:r>
              <a:rPr lang="ru-RU" dirty="0"/>
              <a:t>Выводы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0D8A0E2-84EA-14F8-AB66-DD1A6F8132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353349"/>
          </a:xfrm>
        </p:spPr>
        <p:txBody>
          <a:bodyPr>
            <a:normAutofit lnSpcReduction="10000"/>
          </a:bodyPr>
          <a:lstStyle/>
          <a:p>
            <a:pPr marL="514350" indent="-514350">
              <a:buAutoNum type="arabicPeriod"/>
            </a:pPr>
            <a:r>
              <a:rPr lang="ru-RU" dirty="0"/>
              <a:t>Выявлен значительный потенциал школ – РЦ и ОП</a:t>
            </a:r>
          </a:p>
          <a:p>
            <a:pPr marL="514350" indent="-514350">
              <a:buAutoNum type="arabicPeriod"/>
            </a:pPr>
            <a:r>
              <a:rPr lang="ru-RU" dirty="0"/>
              <a:t>Рекомендован переход в статус РЦ / опорного образовательного центра 4 школам</a:t>
            </a:r>
          </a:p>
          <a:p>
            <a:pPr marL="514350" indent="-514350">
              <a:buAutoNum type="arabicPeriod"/>
            </a:pPr>
            <a:r>
              <a:rPr lang="ru-RU" dirty="0"/>
              <a:t>В Пермском крае функционирует сетевое сообщество ресурсных центров и опорных площадок для поддержки образования детей с ОВЗ</a:t>
            </a:r>
          </a:p>
          <a:p>
            <a:pPr marL="514350" indent="-514350">
              <a:buAutoNum type="arabicPeriod"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6626" y="5445224"/>
            <a:ext cx="1224136" cy="12241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87177" y="6171528"/>
            <a:ext cx="617087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/>
              <a:t>Пройдите регистрацию на Пленарное заседание</a:t>
            </a:r>
            <a:endParaRPr lang="ru-RU" sz="2200" b="1" dirty="0"/>
          </a:p>
        </p:txBody>
      </p:sp>
      <p:sp>
        <p:nvSpPr>
          <p:cNvPr id="6" name="Стрелка вправо 5"/>
          <p:cNvSpPr/>
          <p:nvPr/>
        </p:nvSpPr>
        <p:spPr>
          <a:xfrm>
            <a:off x="5810250" y="5895491"/>
            <a:ext cx="1276350" cy="270647"/>
          </a:xfrm>
          <a:prstGeom prst="rightArrow">
            <a:avLst>
              <a:gd name="adj1" fmla="val 50000"/>
              <a:gd name="adj2" fmla="val 107115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841108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EAD763A-6E0B-C273-2CD2-74E91B98F5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Проблемы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E4C4853-2BC3-87C9-D26A-A03BCAA307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Неравномерная активность отдельных коллективов школ – опорных площадок</a:t>
            </a:r>
          </a:p>
          <a:p>
            <a:r>
              <a:rPr lang="ru-RU" dirty="0"/>
              <a:t>Высокая загруженность педагогических коллективов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2620" y="5013176"/>
            <a:ext cx="1533525" cy="15335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87177" y="6171528"/>
            <a:ext cx="617087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/>
              <a:t>Пройдите регистрацию на Пленарное заседание</a:t>
            </a:r>
            <a:endParaRPr lang="ru-RU" sz="2200" b="1" dirty="0"/>
          </a:p>
        </p:txBody>
      </p:sp>
      <p:sp>
        <p:nvSpPr>
          <p:cNvPr id="6" name="Стрелка вправо 5"/>
          <p:cNvSpPr/>
          <p:nvPr/>
        </p:nvSpPr>
        <p:spPr>
          <a:xfrm>
            <a:off x="5810250" y="5895491"/>
            <a:ext cx="1276350" cy="270647"/>
          </a:xfrm>
          <a:prstGeom prst="rightArrow">
            <a:avLst>
              <a:gd name="adj1" fmla="val 50000"/>
              <a:gd name="adj2" fmla="val 107115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5393104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EAD763A-6E0B-C273-2CD2-74E91B98F5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5816" y="30907"/>
            <a:ext cx="5760640" cy="576063"/>
          </a:xfrm>
        </p:spPr>
        <p:txBody>
          <a:bodyPr/>
          <a:lstStyle/>
          <a:p>
            <a:r>
              <a:rPr lang="ru-RU" b="1" dirty="0" smtClean="0"/>
              <a:t>Модель конференции</a:t>
            </a:r>
            <a:endParaRPr lang="ru-RU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95536" y="1534344"/>
            <a:ext cx="5400600" cy="36004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Пермь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085867" y="1534344"/>
            <a:ext cx="2852700" cy="36004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Сургут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9749" y="1916832"/>
            <a:ext cx="1152127" cy="67988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Секция №1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295921" y="1916832"/>
            <a:ext cx="1152127" cy="67988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Секция №2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519772" y="1916832"/>
            <a:ext cx="1152127" cy="67988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Секция №3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719523" y="1916832"/>
            <a:ext cx="1152127" cy="67988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Секция №4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891318" y="1928664"/>
            <a:ext cx="1152127" cy="67988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Секция №5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382930" y="1988840"/>
            <a:ext cx="1152127" cy="679884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Секция №6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7668344" y="1988840"/>
            <a:ext cx="1227801" cy="679884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Н/М семинар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7668344" y="3356992"/>
            <a:ext cx="1152127" cy="679884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Секция №7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671899" y="662566"/>
            <a:ext cx="3690721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9 ноября 2022г.</a:t>
            </a:r>
            <a:endParaRPr lang="ru-RU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179513" y="2823546"/>
            <a:ext cx="8716632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10 ноября 2022г.</a:t>
            </a:r>
            <a:endParaRPr lang="ru-RU" b="1" dirty="0"/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6271846"/>
              </p:ext>
            </p:extLst>
          </p:nvPr>
        </p:nvGraphicFramePr>
        <p:xfrm>
          <a:off x="179514" y="3192878"/>
          <a:ext cx="6784254" cy="3501562"/>
        </p:xfrm>
        <a:graphic>
          <a:graphicData uri="http://schemas.openxmlformats.org/drawingml/2006/table">
            <a:tbl>
              <a:tblPr firstRow="1" firstCol="1" bandRow="1">
                <a:tableStyleId>{16D9F66E-5EB9-4882-86FB-DCBF35E3C3E4}</a:tableStyleId>
              </a:tblPr>
              <a:tblGrid>
                <a:gridCol w="6784254"/>
              </a:tblGrid>
              <a:tr h="5047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u="sng" dirty="0">
                          <a:effectLst/>
                        </a:rPr>
                        <a:t>Презентационная площадка №1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ГКБОУ «Общеобразовательная школа-интернат Пермского края</a:t>
                      </a:r>
                      <a:r>
                        <a:rPr lang="ru-RU" sz="900" dirty="0" smtClean="0">
                          <a:effectLst/>
                        </a:rPr>
                        <a:t>» </a:t>
                      </a:r>
                      <a:r>
                        <a:rPr lang="ru-RU" sz="900" dirty="0">
                          <a:effectLst/>
                        </a:rPr>
                        <a:t>и опорных </a:t>
                      </a:r>
                      <a:r>
                        <a:rPr lang="ru-RU" sz="900" dirty="0" smtClean="0">
                          <a:effectLst/>
                        </a:rPr>
                        <a:t>площадок:</a:t>
                      </a:r>
                      <a:r>
                        <a:rPr lang="ru-RU" sz="900" baseline="0" dirty="0" smtClean="0">
                          <a:effectLst/>
                        </a:rPr>
                        <a:t> </a:t>
                      </a:r>
                      <a:r>
                        <a:rPr lang="ru-RU" sz="900" dirty="0" smtClean="0">
                          <a:effectLst/>
                        </a:rPr>
                        <a:t>МАОУ </a:t>
                      </a:r>
                      <a:r>
                        <a:rPr lang="ru-RU" sz="900" dirty="0">
                          <a:effectLst/>
                        </a:rPr>
                        <a:t>«Школа-интернат №4 для обучающихся с ОВЗ» </a:t>
                      </a:r>
                      <a:r>
                        <a:rPr lang="ru-RU" sz="900" dirty="0" err="1" smtClean="0">
                          <a:effectLst/>
                        </a:rPr>
                        <a:t>г.Перми</a:t>
                      </a:r>
                      <a:r>
                        <a:rPr lang="ru-RU" sz="900" baseline="0" dirty="0" smtClean="0">
                          <a:effectLst/>
                        </a:rPr>
                        <a:t> и </a:t>
                      </a:r>
                      <a:r>
                        <a:rPr lang="ru-RU" sz="900" dirty="0" smtClean="0">
                          <a:effectLst/>
                        </a:rPr>
                        <a:t> </a:t>
                      </a:r>
                      <a:r>
                        <a:rPr lang="ru-RU" sz="900" dirty="0">
                          <a:effectLst/>
                        </a:rPr>
                        <a:t>МБОУ «Специальная (коррекционная) общеобразовательная школа-интернат» </a:t>
                      </a:r>
                      <a:r>
                        <a:rPr lang="ru-RU" sz="900" dirty="0" err="1" smtClean="0">
                          <a:effectLst/>
                        </a:rPr>
                        <a:t>г.Оса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86" marR="45986" marT="0" marB="0"/>
                </a:tc>
              </a:tr>
              <a:tr h="23540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 u="sng" dirty="0">
                          <a:effectLst/>
                        </a:rPr>
                        <a:t>Презентационная площадка №2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МАОУ «Школа № 7 для обучающихся с ОВЗ» г. Березники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86" marR="45986" marT="0" marB="0"/>
                </a:tc>
              </a:tr>
              <a:tr h="32321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u="sng" dirty="0">
                          <a:effectLst/>
                        </a:rPr>
                        <a:t>Презентационная площадка №3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ГКБОУ «Общеобразовательная школа-интернат Пермского края», структурное подразделение (дошкольное отделение)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86" marR="45986" marT="0" marB="0"/>
                </a:tc>
              </a:tr>
              <a:tr h="24057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u="sng" dirty="0">
                          <a:effectLst/>
                        </a:rPr>
                        <a:t>Презентационная площадка №4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МАДОУ «Детский сад 396»г. Перми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86" marR="45986" marT="0" marB="0"/>
                </a:tc>
              </a:tr>
              <a:tr h="36936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u="sng" dirty="0">
                          <a:effectLst/>
                        </a:rPr>
                        <a:t>Презентационная площадка №5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МБОУ «Школа №154 для обучающихся с ограниченными возможностями здоровья» </a:t>
                      </a:r>
                      <a:r>
                        <a:rPr lang="ru-RU" sz="900" dirty="0" err="1">
                          <a:effectLst/>
                        </a:rPr>
                        <a:t>г.Перми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86" marR="45986" marT="0" marB="0"/>
                </a:tc>
              </a:tr>
              <a:tr h="24057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u="sng" dirty="0">
                          <a:effectLst/>
                        </a:rPr>
                        <a:t>Презентационная площадка №6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МАОУ «СОШ «Петролеум +» г. Перми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86" marR="45986" marT="0" marB="0"/>
                </a:tc>
              </a:tr>
              <a:tr h="33660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u="sng" dirty="0">
                          <a:effectLst/>
                        </a:rPr>
                        <a:t>Презентационная площадка №7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МБОУ «Школа для детей с ограниченными возможностями здоровья» г. Лысьва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86" marR="45986" marT="0" marB="0"/>
                </a:tc>
              </a:tr>
              <a:tr h="36086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u="sng" dirty="0">
                          <a:effectLst/>
                        </a:rPr>
                        <a:t>Презентационная площадка №8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МАОУ «Адаптивная школа-интернат «Ступени» </a:t>
                      </a:r>
                      <a:r>
                        <a:rPr lang="ru-RU" sz="900" dirty="0" err="1">
                          <a:effectLst/>
                        </a:rPr>
                        <a:t>г.Перми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86" marR="45986" marT="0" marB="0"/>
                </a:tc>
              </a:tr>
              <a:tr h="24057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u="sng" dirty="0">
                          <a:effectLst/>
                        </a:rPr>
                        <a:t>Презентационная площадка №9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МАОУ «СОШ №132» г. Перми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86" marR="45986" marT="0" marB="0"/>
                </a:tc>
              </a:tr>
              <a:tr h="36086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u="sng" dirty="0">
                          <a:effectLst/>
                        </a:rPr>
                        <a:t>Презентационная площадка №10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МАОУ «Школа № 18 для обучающихся с ОВЗ» г. Перми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86" marR="45986" marT="0" marB="0"/>
                </a:tc>
              </a:tr>
            </a:tbl>
          </a:graphicData>
        </a:graphic>
      </p:graphicFrame>
      <p:sp>
        <p:nvSpPr>
          <p:cNvPr id="20" name="Прямоугольник 19"/>
          <p:cNvSpPr/>
          <p:nvPr/>
        </p:nvSpPr>
        <p:spPr>
          <a:xfrm>
            <a:off x="6244820" y="3228945"/>
            <a:ext cx="724878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очно</a:t>
            </a:r>
            <a:endParaRPr lang="ru-RU" sz="2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244820" y="3638000"/>
            <a:ext cx="724878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очно</a:t>
            </a:r>
            <a:endParaRPr lang="ru-RU" sz="2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244820" y="3933056"/>
            <a:ext cx="724878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очно</a:t>
            </a:r>
            <a:endParaRPr lang="ru-RU" sz="2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244820" y="4323611"/>
            <a:ext cx="724878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очно</a:t>
            </a:r>
            <a:endParaRPr lang="ru-RU" sz="2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6183399" y="5301208"/>
            <a:ext cx="724878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очно</a:t>
            </a:r>
            <a:endParaRPr lang="ru-RU" sz="2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6234115" y="6346646"/>
            <a:ext cx="724878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очно</a:t>
            </a:r>
            <a:endParaRPr lang="ru-RU" sz="2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5921013" y="4613066"/>
            <a:ext cx="104868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дистант</a:t>
            </a:r>
            <a:endParaRPr lang="ru-RU" sz="2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5910307" y="5685234"/>
            <a:ext cx="104868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дистант</a:t>
            </a:r>
            <a:endParaRPr lang="ru-RU" sz="2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5921013" y="5946536"/>
            <a:ext cx="104868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дистант</a:t>
            </a:r>
            <a:endParaRPr lang="ru-RU" sz="2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5508080" y="4968517"/>
            <a:ext cx="147348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трансляция</a:t>
            </a:r>
            <a:endParaRPr lang="ru-RU" sz="2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236296" y="5485179"/>
            <a:ext cx="1750101" cy="92333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17:00 – 18:00</a:t>
            </a:r>
          </a:p>
          <a:p>
            <a:pPr algn="ctr"/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Подведение итогов</a:t>
            </a:r>
            <a:endParaRPr lang="ru-RU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95536" y="1083369"/>
            <a:ext cx="8500609" cy="3693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Пленарное заседание</a:t>
            </a:r>
            <a:endParaRPr lang="ru-RU" b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8036514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9324D711-FCAF-46A6-B032-92E4BD614E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946" y="1196752"/>
            <a:ext cx="8395855" cy="680040"/>
          </a:xfrm>
        </p:spPr>
        <p:txBody>
          <a:bodyPr>
            <a:noAutofit/>
          </a:bodyPr>
          <a:lstStyle/>
          <a:p>
            <a:r>
              <a:rPr lang="ru-RU" altLang="ru-RU" sz="3600" b="1" dirty="0">
                <a:solidFill>
                  <a:schemeClr val="tx1"/>
                </a:solidFill>
              </a:rPr>
              <a:t>Благодарю за внимание!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921FE928-63BA-410D-AB60-27BF833793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" y="2025617"/>
            <a:ext cx="9103994" cy="3426258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Приглашаем к сотрудничеству!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voroshnina@pspu.ru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xmlns="" id="{D70E60EC-D0EF-4B0D-9376-6BC08B2ADB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2368" y="2538703"/>
            <a:ext cx="3495802" cy="3061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941168"/>
            <a:ext cx="1533525" cy="15335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79712" y="6142281"/>
            <a:ext cx="617087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/>
              <a:t>Пройдите регистрацию на Пленарное заседание</a:t>
            </a:r>
            <a:endParaRPr lang="ru-RU" sz="2200" b="1" dirty="0"/>
          </a:p>
        </p:txBody>
      </p:sp>
      <p:sp>
        <p:nvSpPr>
          <p:cNvPr id="7" name="Стрелка вправо 6"/>
          <p:cNvSpPr/>
          <p:nvPr/>
        </p:nvSpPr>
        <p:spPr>
          <a:xfrm rot="10800000">
            <a:off x="2017811" y="5837858"/>
            <a:ext cx="1276350" cy="270647"/>
          </a:xfrm>
          <a:prstGeom prst="rightArrow">
            <a:avLst>
              <a:gd name="adj1" fmla="val 50000"/>
              <a:gd name="adj2" fmla="val 107115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2527189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34F134E-0510-D38A-96DB-2835087009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476672"/>
            <a:ext cx="8208912" cy="1656183"/>
          </a:xfrm>
        </p:spPr>
        <p:txBody>
          <a:bodyPr/>
          <a:lstStyle/>
          <a:p>
            <a:r>
              <a:rPr lang="ru-RU" sz="3600" dirty="0"/>
              <a:t>Какие условия необходимо создать?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DD35805-C3A7-E00A-7B29-99488104C5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1484784"/>
            <a:ext cx="8229600" cy="4032448"/>
          </a:xfrm>
        </p:spPr>
        <p:txBody>
          <a:bodyPr>
            <a:noAutofit/>
          </a:bodyPr>
          <a:lstStyle/>
          <a:p>
            <a:endParaRPr lang="ru-RU" sz="2300" b="1" dirty="0"/>
          </a:p>
          <a:p>
            <a:endParaRPr lang="ru-RU" sz="2300" b="1" dirty="0"/>
          </a:p>
          <a:p>
            <a:r>
              <a:rPr lang="ru-RU" sz="2800" dirty="0"/>
              <a:t>Организационные </a:t>
            </a:r>
          </a:p>
          <a:p>
            <a:r>
              <a:rPr lang="ru-RU" sz="2800" dirty="0"/>
              <a:t>Кадровые</a:t>
            </a:r>
          </a:p>
          <a:p>
            <a:r>
              <a:rPr lang="ru-RU" sz="2800" dirty="0"/>
              <a:t>Методические</a:t>
            </a:r>
          </a:p>
          <a:p>
            <a:r>
              <a:rPr lang="ru-RU" sz="2800" dirty="0"/>
              <a:t>Дидактические</a:t>
            </a:r>
          </a:p>
          <a:p>
            <a:r>
              <a:rPr lang="ru-RU" sz="2800" dirty="0"/>
              <a:t>Информационные</a:t>
            </a:r>
          </a:p>
          <a:p>
            <a:r>
              <a:rPr lang="ru-RU" sz="2800" dirty="0"/>
              <a:t>Материально-технические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2620" y="5013176"/>
            <a:ext cx="1533525" cy="15335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87177" y="6171528"/>
            <a:ext cx="617087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/>
              <a:t>Пройдите регистрацию на Пленарное заседание</a:t>
            </a:r>
            <a:endParaRPr lang="ru-RU" sz="2200" b="1" dirty="0"/>
          </a:p>
        </p:txBody>
      </p:sp>
      <p:sp>
        <p:nvSpPr>
          <p:cNvPr id="6" name="Стрелка вправо 5"/>
          <p:cNvSpPr/>
          <p:nvPr/>
        </p:nvSpPr>
        <p:spPr>
          <a:xfrm>
            <a:off x="5810250" y="5895491"/>
            <a:ext cx="1276350" cy="270647"/>
          </a:xfrm>
          <a:prstGeom prst="rightArrow">
            <a:avLst>
              <a:gd name="adj1" fmla="val 50000"/>
              <a:gd name="adj2" fmla="val 107115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050869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305101" y="3987441"/>
            <a:ext cx="4116398" cy="1149205"/>
          </a:xfrm>
          <a:prstGeom prst="rect">
            <a:avLst/>
          </a:prstGeom>
          <a:solidFill>
            <a:srgbClr val="F7F1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098" name="Заголовок 1">
            <a:extLst>
              <a:ext uri="{FF2B5EF4-FFF2-40B4-BE49-F238E27FC236}">
                <a16:creationId xmlns:a16="http://schemas.microsoft.com/office/drawing/2014/main" xmlns="" id="{59D328C8-4528-AC2A-BEBA-2EA015FB44D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95536" y="404665"/>
            <a:ext cx="8547249" cy="1149206"/>
          </a:xfrm>
        </p:spPr>
        <p:txBody>
          <a:bodyPr>
            <a:noAutofit/>
          </a:bodyPr>
          <a:lstStyle/>
          <a:p>
            <a:pPr algn="ctr"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ru-RU" altLang="ru-RU" sz="2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Ресурсные центры (школы) для поддержки инклюзивного образования </a:t>
            </a:r>
          </a:p>
        </p:txBody>
      </p:sp>
      <p:pic>
        <p:nvPicPr>
          <p:cNvPr id="4100" name="Рисунок 1">
            <a:extLst>
              <a:ext uri="{FF2B5EF4-FFF2-40B4-BE49-F238E27FC236}">
                <a16:creationId xmlns:a16="http://schemas.microsoft.com/office/drawing/2014/main" xmlns="" id="{3042E511-8DC3-08B3-D71F-648594B1A9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1499" y="1772817"/>
            <a:ext cx="4521286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AF9CE642-0C32-B776-DAA6-5F61FB1DCC6A}"/>
              </a:ext>
            </a:extLst>
          </p:cNvPr>
          <p:cNvSpPr/>
          <p:nvPr/>
        </p:nvSpPr>
        <p:spPr>
          <a:xfrm>
            <a:off x="241710" y="1556792"/>
            <a:ext cx="4143437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altLang="ru-RU" sz="1400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НАПРАВЛЕНИЯ ПОДДЕРЖКИ</a:t>
            </a:r>
            <a:r>
              <a:rPr lang="ru-RU" alt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14313" indent="-214313">
              <a:spcBef>
                <a:spcPts val="900"/>
              </a:spcBef>
              <a:buFont typeface="Wingdings" panose="05000000000000000000" pitchFamily="2" charset="2"/>
              <a:buChar char="q"/>
              <a:defRPr/>
            </a:pPr>
            <a:r>
              <a:rPr lang="ru-RU" alt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Организация коррекционной работы в соответствии</a:t>
            </a:r>
            <a:br>
              <a:rPr lang="ru-RU" alt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требованиями ФГОС ОВЗ, ФГОС УО</a:t>
            </a:r>
          </a:p>
          <a:p>
            <a:pPr marL="214313" indent="-214313">
              <a:spcBef>
                <a:spcPts val="900"/>
              </a:spcBef>
              <a:buFont typeface="Wingdings" panose="05000000000000000000" pitchFamily="2" charset="2"/>
              <a:buChar char="q"/>
              <a:defRPr/>
            </a:pPr>
            <a:r>
              <a:rPr lang="ru-RU" alt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Реализация образовательной программы предметной области «Технология»</a:t>
            </a:r>
          </a:p>
          <a:p>
            <a:pPr marL="214313" indent="-214313">
              <a:spcBef>
                <a:spcPts val="900"/>
              </a:spcBef>
              <a:buFont typeface="Wingdings" panose="05000000000000000000" pitchFamily="2" charset="2"/>
              <a:buChar char="q"/>
              <a:defRPr/>
            </a:pPr>
            <a:r>
              <a:rPr lang="ru-RU" alt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Психолого-педагогическое сопровождение обучающихся, нуждающихся в длительном лечении</a:t>
            </a:r>
          </a:p>
          <a:p>
            <a:pPr algn="ctr" eaLnBrk="1" hangingPunct="1">
              <a:defRPr/>
            </a:pPr>
            <a:endParaRPr lang="ru-RU" altLang="ru-RU" sz="135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107" name="TextBox 2">
            <a:extLst>
              <a:ext uri="{FF2B5EF4-FFF2-40B4-BE49-F238E27FC236}">
                <a16:creationId xmlns:a16="http://schemas.microsoft.com/office/drawing/2014/main" xmlns="" id="{16E0F2E9-1777-68BA-6FE9-D8A3D6B239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7883" y="5034523"/>
            <a:ext cx="2307431" cy="2308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xtLst/>
        </p:spPr>
        <p:txBody>
          <a:bodyPr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ru-RU" altLang="ru-RU" sz="9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Требуется регистрация на сайте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62731" y="4142115"/>
            <a:ext cx="3962583" cy="88870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6600"/>
            </a:solidFill>
          </a:ln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ru-RU" altLang="ru-RU" sz="1725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Сопровождение введения</a:t>
            </a:r>
            <a:br>
              <a:rPr lang="ru-RU" altLang="ru-RU" sz="1725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1725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ФГОС ОВЗ и ФГОС УО</a:t>
            </a:r>
            <a:br>
              <a:rPr lang="ru-RU" altLang="ru-RU" sz="1725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1725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Пермском крае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23" y="5328830"/>
            <a:ext cx="1341341" cy="134134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547664" y="6290680"/>
            <a:ext cx="617087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/>
              <a:t>Пройдите регистрацию на Пленарное заседание</a:t>
            </a:r>
            <a:endParaRPr lang="ru-RU" sz="2200" b="1" dirty="0"/>
          </a:p>
        </p:txBody>
      </p:sp>
      <p:sp>
        <p:nvSpPr>
          <p:cNvPr id="13" name="Стрелка вправо 12"/>
          <p:cNvSpPr/>
          <p:nvPr/>
        </p:nvSpPr>
        <p:spPr>
          <a:xfrm rot="10800000">
            <a:off x="1675253" y="5895492"/>
            <a:ext cx="1276350" cy="270647"/>
          </a:xfrm>
          <a:prstGeom prst="rightArrow">
            <a:avLst>
              <a:gd name="adj1" fmla="val 50000"/>
              <a:gd name="adj2" fmla="val 107115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4106" name="Рисунок 10" descr="http://qrcoder.ru/code/?https%3A%2F%2Ffppkdo.ru%2Fcourse%2Fview.php%3Fid%3D321&amp;4&amp;0">
            <a:extLst>
              <a:ext uri="{FF2B5EF4-FFF2-40B4-BE49-F238E27FC236}">
                <a16:creationId xmlns:a16="http://schemas.microsoft.com/office/drawing/2014/main" xmlns="" id="{B8DE65A0-B3F4-ED87-4134-137C235A1F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0925" y="4217111"/>
            <a:ext cx="767554" cy="771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>
            <a:extLst>
              <a:ext uri="{FF2B5EF4-FFF2-40B4-BE49-F238E27FC236}">
                <a16:creationId xmlns:a16="http://schemas.microsoft.com/office/drawing/2014/main" xmlns="" id="{B251979C-F159-4D38-9AFC-935281CC5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765175"/>
            <a:ext cx="8207375" cy="1069975"/>
          </a:xfrm>
        </p:spPr>
        <p:txBody>
          <a:bodyPr/>
          <a:lstStyle/>
          <a:p>
            <a:r>
              <a:rPr lang="ru-RU" altLang="ru-RU" b="1" dirty="0">
                <a:solidFill>
                  <a:schemeClr val="tx1"/>
                </a:solidFill>
              </a:rPr>
              <a:t>Этапы</a:t>
            </a:r>
          </a:p>
        </p:txBody>
      </p:sp>
      <p:sp>
        <p:nvSpPr>
          <p:cNvPr id="6147" name="Объект 2">
            <a:extLst>
              <a:ext uri="{FF2B5EF4-FFF2-40B4-BE49-F238E27FC236}">
                <a16:creationId xmlns:a16="http://schemas.microsoft.com/office/drawing/2014/main" xmlns="" id="{61C97E7A-4DDE-4E24-ACD2-30E891D316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ru-RU" altLang="ru-RU" b="1" dirty="0">
                <a:solidFill>
                  <a:schemeClr val="tx1"/>
                </a:solidFill>
              </a:rPr>
              <a:t>Срок реализации:</a:t>
            </a:r>
            <a:r>
              <a:rPr lang="ru-RU" altLang="ru-RU" dirty="0">
                <a:solidFill>
                  <a:schemeClr val="tx1"/>
                </a:solidFill>
              </a:rPr>
              <a:t> 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AutoNum type="romanUcPeriod"/>
              <a:defRPr/>
            </a:pPr>
            <a:r>
              <a:rPr lang="ru-RU" altLang="ru-RU" dirty="0">
                <a:solidFill>
                  <a:schemeClr val="tx1"/>
                </a:solidFill>
                <a:ea typeface="Times New Roman" panose="02020603050405020304" pitchFamily="18" charset="0"/>
              </a:rPr>
              <a:t>06 сентября - 1 декабря 2021 года. </a:t>
            </a:r>
            <a:r>
              <a:rPr lang="ru-RU" altLang="ru-RU" i="1" dirty="0">
                <a:solidFill>
                  <a:schemeClr val="tx1"/>
                </a:solidFill>
                <a:cs typeface="Times New Roman" panose="02020603050405020304" pitchFamily="18" charset="0"/>
              </a:rPr>
              <a:t>	</a:t>
            </a:r>
            <a:endParaRPr lang="ru-RU" altLang="ru-RU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en-US" altLang="ru-RU" dirty="0">
                <a:solidFill>
                  <a:schemeClr val="tx1"/>
                </a:solidFill>
              </a:rPr>
              <a:t>II. </a:t>
            </a:r>
            <a:r>
              <a:rPr lang="ru-RU" altLang="ru-RU" dirty="0">
                <a:solidFill>
                  <a:schemeClr val="tx1"/>
                </a:solidFill>
                <a:cs typeface="Times New Roman" panose="02020603050405020304" pitchFamily="18" charset="0"/>
              </a:rPr>
              <a:t>1 декабря 2021 года - 1 июля 2022 года.</a:t>
            </a:r>
            <a:r>
              <a:rPr lang="en-US" altLang="ru-RU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endParaRPr lang="ru-RU" altLang="ru-RU" i="1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en-US" altLang="ru-RU" dirty="0">
                <a:solidFill>
                  <a:schemeClr val="tx1"/>
                </a:solidFill>
              </a:rPr>
              <a:t>III. </a:t>
            </a:r>
            <a:r>
              <a:rPr lang="ru-RU" altLang="ru-RU" dirty="0">
                <a:solidFill>
                  <a:schemeClr val="tx1"/>
                </a:solidFill>
                <a:cs typeface="Times New Roman" panose="02020603050405020304" pitchFamily="18" charset="0"/>
              </a:rPr>
              <a:t>1 июля - 1 декабря 2022 года</a:t>
            </a:r>
          </a:p>
          <a:p>
            <a:pPr>
              <a:buFont typeface="Arial" panose="020B0604020202020204" pitchFamily="34" charset="0"/>
              <a:buNone/>
              <a:defRPr/>
            </a:pPr>
            <a:r>
              <a:rPr lang="ru-RU" altLang="ru-RU" sz="2000" b="1" i="1" dirty="0">
                <a:cs typeface="Times New Roman" panose="02020603050405020304" pitchFamily="18" charset="0"/>
              </a:rPr>
              <a:t>	</a:t>
            </a:r>
            <a:endParaRPr lang="ru-RU" altLang="ru-RU" sz="2000" b="1" dirty="0"/>
          </a:p>
          <a:p>
            <a:pPr>
              <a:buFont typeface="Arial" panose="020B0604020202020204" pitchFamily="34" charset="0"/>
              <a:buAutoNum type="romanUcPeriod"/>
              <a:defRPr/>
            </a:pPr>
            <a:endParaRPr lang="ru-RU" alt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2620" y="5013176"/>
            <a:ext cx="1533525" cy="15335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87177" y="6171528"/>
            <a:ext cx="617087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/>
              <a:t>Пройдите регистрацию на Пленарное заседание</a:t>
            </a:r>
            <a:endParaRPr lang="ru-RU" sz="2200" b="1" dirty="0"/>
          </a:p>
        </p:txBody>
      </p:sp>
      <p:sp>
        <p:nvSpPr>
          <p:cNvPr id="6" name="Стрелка вправо 5"/>
          <p:cNvSpPr/>
          <p:nvPr/>
        </p:nvSpPr>
        <p:spPr>
          <a:xfrm>
            <a:off x="5810250" y="5895491"/>
            <a:ext cx="1276350" cy="270647"/>
          </a:xfrm>
          <a:prstGeom prst="rightArrow">
            <a:avLst>
              <a:gd name="adj1" fmla="val 50000"/>
              <a:gd name="adj2" fmla="val 107115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634529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46A8E203-21E3-4004-8B83-833D440F8F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513" y="404813"/>
            <a:ext cx="8396287" cy="1079500"/>
          </a:xfrm>
        </p:spPr>
        <p:txBody>
          <a:bodyPr/>
          <a:lstStyle/>
          <a:p>
            <a:pPr>
              <a:defRPr/>
            </a:pPr>
            <a:r>
              <a:rPr lang="ru-RU" sz="2400" dirty="0">
                <a:solidFill>
                  <a:schemeClr val="tx1"/>
                </a:solidFill>
              </a:rPr>
              <a:t>Результаты мероприятий по научно-методическому и педагогическому сопровождению сети Ресурсных центров отражены 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0CCDB7CB-E459-4E60-9120-9AA90756F7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4313"/>
            <a:ext cx="8229600" cy="5113337"/>
          </a:xfrm>
        </p:spPr>
        <p:txBody>
          <a:bodyPr>
            <a:normAutofit lnSpcReduction="10000"/>
          </a:bodyPr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ru-RU" sz="2300" b="1" dirty="0">
                <a:solidFill>
                  <a:schemeClr val="tx1"/>
                </a:solidFill>
              </a:rPr>
              <a:t>Открытый информационный ресурс</a:t>
            </a:r>
            <a:endParaRPr lang="ru-RU" sz="23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ru-RU" sz="2400" dirty="0">
                <a:solidFill>
                  <a:schemeClr val="tx1"/>
                </a:solidFill>
              </a:rPr>
              <a:t>Данный информационный ресурс создан и функционирует на площадке «Система дистанционного обучения ФППК ПГГПУ» по адресу </a:t>
            </a:r>
            <a:r>
              <a:rPr lang="ru-RU" sz="2400" u="sng" dirty="0">
                <a:hlinkClick r:id="rId2"/>
              </a:rPr>
              <a:t>http://fppkdo.ru/</a:t>
            </a:r>
            <a:r>
              <a:rPr lang="ru-RU" sz="2400" dirty="0"/>
              <a:t>. </a:t>
            </a:r>
          </a:p>
          <a:p>
            <a:pPr>
              <a:defRPr/>
            </a:pPr>
            <a:r>
              <a:rPr lang="ru-RU" sz="2400" b="1" dirty="0">
                <a:solidFill>
                  <a:schemeClr val="tx1"/>
                </a:solidFill>
              </a:rPr>
              <a:t>На сайте создан специальный раздел-курс «Сопровождение введения ФГОС ОВЗ и ФГОС УО в Пермском крае»</a:t>
            </a:r>
            <a:r>
              <a:rPr lang="ru-RU" sz="2400" dirty="0">
                <a:solidFill>
                  <a:schemeClr val="tx1"/>
                </a:solidFill>
              </a:rPr>
              <a:t> по ссылке </a:t>
            </a:r>
            <a:r>
              <a:rPr lang="ru-RU" sz="2400" u="sng" dirty="0">
                <a:hlinkClick r:id="rId3"/>
              </a:rPr>
              <a:t>http://fppkdo.ru/course/view.php?id=321</a:t>
            </a:r>
            <a:endParaRPr lang="ru-RU" sz="2400" dirty="0"/>
          </a:p>
          <a:p>
            <a:pPr>
              <a:defRPr/>
            </a:pPr>
            <a:r>
              <a:rPr lang="ru-RU" sz="2400" dirty="0">
                <a:solidFill>
                  <a:schemeClr val="tx1"/>
                </a:solidFill>
              </a:rPr>
              <a:t>Отражена деятельность Рабочей группы министерства образования и науки Пермского края с 2016 по 2022 </a:t>
            </a:r>
            <a:r>
              <a:rPr lang="ru-RU" sz="2400" dirty="0" err="1">
                <a:solidFill>
                  <a:schemeClr val="tx1"/>
                </a:solidFill>
              </a:rPr>
              <a:t>г.г</a:t>
            </a:r>
            <a:r>
              <a:rPr lang="ru-RU" sz="2400" dirty="0">
                <a:solidFill>
                  <a:schemeClr val="tx1"/>
                </a:solidFill>
              </a:rPr>
              <a:t>.</a:t>
            </a:r>
          </a:p>
          <a:p>
            <a:pPr>
              <a:defRPr/>
            </a:pPr>
            <a:r>
              <a:rPr lang="ru-RU" sz="2400" dirty="0">
                <a:solidFill>
                  <a:schemeClr val="tx1"/>
                </a:solidFill>
              </a:rPr>
              <a:t>Наполнение ресурса продолжается…</a:t>
            </a:r>
          </a:p>
          <a:p>
            <a:pPr>
              <a:defRPr/>
            </a:pPr>
            <a:r>
              <a:rPr lang="ru-RU" sz="2400" dirty="0">
                <a:solidFill>
                  <a:schemeClr val="tx1"/>
                </a:solidFill>
              </a:rPr>
              <a:t>На сайте необходима регистрация </a:t>
            </a:r>
          </a:p>
        </p:txBody>
      </p:sp>
      <p:pic>
        <p:nvPicPr>
          <p:cNvPr id="2" name="Рисунок 10" descr="http://qrcoder.ru/code/?https%3A%2F%2Ffppkdo.ru%2Fcourse%2Fview.php%3Fid%3D321&amp;4&amp;0">
            <a:extLst>
              <a:ext uri="{FF2B5EF4-FFF2-40B4-BE49-F238E27FC236}">
                <a16:creationId xmlns:a16="http://schemas.microsoft.com/office/drawing/2014/main" xmlns="" id="{19F67355-3AF9-B512-46D4-E36C12CC6C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5373686"/>
            <a:ext cx="1382845" cy="1295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Стрелка вправо 4"/>
          <p:cNvSpPr/>
          <p:nvPr/>
        </p:nvSpPr>
        <p:spPr>
          <a:xfrm>
            <a:off x="6319986" y="6341078"/>
            <a:ext cx="1276350" cy="270647"/>
          </a:xfrm>
          <a:prstGeom prst="rightArrow">
            <a:avLst>
              <a:gd name="adj1" fmla="val 50000"/>
              <a:gd name="adj2" fmla="val 107115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2775491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0F327DE-5D44-4F06-9671-01C51CD824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6876BDD3-C989-4B02-BEED-859801E303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0652" t="5930" r="972" b="5359"/>
          <a:stretch/>
        </p:blipFill>
        <p:spPr bwMode="auto">
          <a:xfrm>
            <a:off x="107504" y="404664"/>
            <a:ext cx="8856984" cy="61926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0001" y="5157192"/>
            <a:ext cx="1296144" cy="1296144"/>
          </a:xfrm>
          <a:prstGeom prst="rect">
            <a:avLst/>
          </a:prstGeom>
        </p:spPr>
      </p:pic>
      <p:sp>
        <p:nvSpPr>
          <p:cNvPr id="6" name="Стрелка вправо 5"/>
          <p:cNvSpPr/>
          <p:nvPr/>
        </p:nvSpPr>
        <p:spPr>
          <a:xfrm>
            <a:off x="6228184" y="6030814"/>
            <a:ext cx="1276350" cy="270647"/>
          </a:xfrm>
          <a:prstGeom prst="rightArrow">
            <a:avLst>
              <a:gd name="adj1" fmla="val 50000"/>
              <a:gd name="adj2" fmla="val 107115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7823148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53E1628F-3F43-402A-BDE3-8550E4EDDF7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099" t="16142" r="3410" b="5131"/>
          <a:stretch/>
        </p:blipFill>
        <p:spPr bwMode="auto">
          <a:xfrm>
            <a:off x="395536" y="476672"/>
            <a:ext cx="8352928" cy="61926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2620" y="5013176"/>
            <a:ext cx="1533525" cy="1533525"/>
          </a:xfrm>
          <a:prstGeom prst="rect">
            <a:avLst/>
          </a:prstGeom>
        </p:spPr>
      </p:pic>
      <p:sp>
        <p:nvSpPr>
          <p:cNvPr id="5" name="Стрелка вправо 4"/>
          <p:cNvSpPr/>
          <p:nvPr/>
        </p:nvSpPr>
        <p:spPr>
          <a:xfrm rot="5400000">
            <a:off x="7599334" y="3931852"/>
            <a:ext cx="1276350" cy="270647"/>
          </a:xfrm>
          <a:prstGeom prst="rightArrow">
            <a:avLst>
              <a:gd name="adj1" fmla="val 50000"/>
              <a:gd name="adj2" fmla="val 107115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1037944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A24CAE01-8EED-56E9-B24E-9849BBECEF7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38" t="5201" b="3801"/>
          <a:stretch/>
        </p:blipFill>
        <p:spPr>
          <a:xfrm>
            <a:off x="107504" y="692696"/>
            <a:ext cx="9036496" cy="576064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9" y="5301208"/>
            <a:ext cx="1317501" cy="1317501"/>
          </a:xfrm>
          <a:prstGeom prst="rect">
            <a:avLst/>
          </a:prstGeom>
        </p:spPr>
      </p:pic>
      <p:sp>
        <p:nvSpPr>
          <p:cNvPr id="4" name="Стрелка вправо 3"/>
          <p:cNvSpPr/>
          <p:nvPr/>
        </p:nvSpPr>
        <p:spPr>
          <a:xfrm rot="10800000">
            <a:off x="1763688" y="5975155"/>
            <a:ext cx="1276350" cy="270647"/>
          </a:xfrm>
          <a:prstGeom prst="rightArrow">
            <a:avLst>
              <a:gd name="adj1" fmla="val 50000"/>
              <a:gd name="adj2" fmla="val 107115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8890686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5156</TotalTime>
  <Words>962</Words>
  <Application>Microsoft Office PowerPoint</Application>
  <PresentationFormat>Экран (4:3)</PresentationFormat>
  <Paragraphs>147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Научно-методическое и педагогическое сопровождение деятельности ресурсных центров Пермского края для работы с детьми с ограниченными возможностями здоровья, в том числе находящихся на длительном лечении: результаты, проблемы и перспективы</vt:lpstr>
      <vt:lpstr>Инклюзия: за и против</vt:lpstr>
      <vt:lpstr>Какие условия необходимо создать?</vt:lpstr>
      <vt:lpstr>Ресурсные центры (школы) для поддержки инклюзивного образования </vt:lpstr>
      <vt:lpstr>Этапы</vt:lpstr>
      <vt:lpstr>Результаты мероприятий по научно-методическому и педагогическому сопровождению сети Ресурсных центров отражены </vt:lpstr>
      <vt:lpstr>Презентация PowerPoint</vt:lpstr>
      <vt:lpstr>Презентация PowerPoint</vt:lpstr>
      <vt:lpstr>Презентация PowerPoint</vt:lpstr>
      <vt:lpstr>Мероприятия II этапа</vt:lpstr>
      <vt:lpstr>Мониторинг ресурсов</vt:lpstr>
      <vt:lpstr>Презентация и публичная защита модели(ей) ресурсного обеспечения школы</vt:lpstr>
      <vt:lpstr>Презентовано моделей</vt:lpstr>
      <vt:lpstr>Рекомендован перевод в статус ресурсных центров Пермского края</vt:lpstr>
      <vt:lpstr>Презентация PowerPoint</vt:lpstr>
      <vt:lpstr>Результаты мониторинга ресурсов представлены:</vt:lpstr>
      <vt:lpstr>Материалы размещены:</vt:lpstr>
      <vt:lpstr>Презентация PowerPoint</vt:lpstr>
      <vt:lpstr>Презентация PowerPoint</vt:lpstr>
      <vt:lpstr>III этап, мероприятия с 1 июля 2022 года по 1 декабря 2022 года</vt:lpstr>
      <vt:lpstr>Презентация PowerPoint</vt:lpstr>
      <vt:lpstr>Выводы</vt:lpstr>
      <vt:lpstr>Проблемы</vt:lpstr>
      <vt:lpstr>Модель конференции</vt:lpstr>
      <vt:lpstr>Благодарю за внимание! </vt:lpstr>
    </vt:vector>
  </TitlesOfParts>
  <Company>DG Win&amp;Soft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днс</dc:creator>
  <cp:lastModifiedBy>Admin</cp:lastModifiedBy>
  <cp:revision>836</cp:revision>
  <dcterms:created xsi:type="dcterms:W3CDTF">2013-10-16T06:54:36Z</dcterms:created>
  <dcterms:modified xsi:type="dcterms:W3CDTF">2022-11-08T16:32:24Z</dcterms:modified>
</cp:coreProperties>
</file>