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8" r:id="rId12"/>
    <p:sldId id="269" r:id="rId13"/>
    <p:sldId id="267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8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2C0EF3A-1C1E-4942-B7C3-1201715C116C}" type="doc">
      <dgm:prSet loTypeId="urn:microsoft.com/office/officeart/2005/8/layout/gear1" loCatId="relationship" qsTypeId="urn:microsoft.com/office/officeart/2005/8/quickstyle/simple1" qsCatId="simple" csTypeId="urn:microsoft.com/office/officeart/2005/8/colors/accent1_2" csCatId="accent1" phldr="1"/>
      <dgm:spPr/>
    </dgm:pt>
    <dgm:pt modelId="{EC690896-7E7F-48D4-8829-5F6B6D4EBD52}">
      <dgm:prSet phldrT="[Текст]" custT="1"/>
      <dgm:spPr/>
      <dgm:t>
        <a:bodyPr/>
        <a:lstStyle/>
        <a:p>
          <a:r>
            <a:rPr lang="ru-RU" sz="1200" b="1" dirty="0" smtClean="0">
              <a:solidFill>
                <a:schemeClr val="tx1"/>
              </a:solidFill>
            </a:rPr>
            <a:t>нормализация эмоционального состояния </a:t>
          </a:r>
          <a:endParaRPr lang="ru-RU" sz="1200" b="1" dirty="0">
            <a:solidFill>
              <a:schemeClr val="tx1"/>
            </a:solidFill>
          </a:endParaRPr>
        </a:p>
      </dgm:t>
    </dgm:pt>
    <dgm:pt modelId="{579782D9-2E4B-4CE5-8ECA-93118DFD7F30}" type="parTrans" cxnId="{0573F279-2990-49AB-AF2B-C627074AFD79}">
      <dgm:prSet/>
      <dgm:spPr/>
      <dgm:t>
        <a:bodyPr/>
        <a:lstStyle/>
        <a:p>
          <a:endParaRPr lang="ru-RU"/>
        </a:p>
      </dgm:t>
    </dgm:pt>
    <dgm:pt modelId="{C116D944-B0AA-4EDB-AC87-F16DA6AC9CBC}" type="sibTrans" cxnId="{0573F279-2990-49AB-AF2B-C627074AFD79}">
      <dgm:prSet/>
      <dgm:spPr/>
      <dgm:t>
        <a:bodyPr/>
        <a:lstStyle/>
        <a:p>
          <a:endParaRPr lang="ru-RU"/>
        </a:p>
      </dgm:t>
    </dgm:pt>
    <dgm:pt modelId="{3575F516-BDC4-4F72-96E9-73C177F2D101}">
      <dgm:prSet custT="1"/>
      <dgm:spPr/>
      <dgm:t>
        <a:bodyPr/>
        <a:lstStyle/>
        <a:p>
          <a:r>
            <a:rPr lang="ru-RU" sz="1100" b="0" dirty="0" smtClean="0">
              <a:solidFill>
                <a:schemeClr val="tx1"/>
              </a:solidFill>
            </a:rPr>
            <a:t>формирование мотивации</a:t>
          </a:r>
          <a:endParaRPr lang="ru-RU" sz="1100" b="0" dirty="0">
            <a:solidFill>
              <a:schemeClr val="tx1"/>
            </a:solidFill>
          </a:endParaRPr>
        </a:p>
      </dgm:t>
    </dgm:pt>
    <dgm:pt modelId="{786CA273-A743-4FA8-9818-EB1C4D790C81}" type="parTrans" cxnId="{D194C97C-4318-4732-A17F-3E976AC2CE38}">
      <dgm:prSet/>
      <dgm:spPr/>
      <dgm:t>
        <a:bodyPr/>
        <a:lstStyle/>
        <a:p>
          <a:endParaRPr lang="ru-RU"/>
        </a:p>
      </dgm:t>
    </dgm:pt>
    <dgm:pt modelId="{9C1D3CF8-E63A-4E70-A9D3-BB2972064FE6}" type="sibTrans" cxnId="{D194C97C-4318-4732-A17F-3E976AC2CE38}">
      <dgm:prSet/>
      <dgm:spPr/>
      <dgm:t>
        <a:bodyPr/>
        <a:lstStyle/>
        <a:p>
          <a:endParaRPr lang="ru-RU"/>
        </a:p>
      </dgm:t>
    </dgm:pt>
    <dgm:pt modelId="{06B41423-B24B-4003-AB12-1C621EE1F380}">
      <dgm:prSet custT="1"/>
      <dgm:spPr/>
      <dgm:t>
        <a:bodyPr/>
        <a:lstStyle/>
        <a:p>
          <a:r>
            <a:rPr lang="ru-RU" sz="1100" b="1" dirty="0" smtClean="0">
              <a:solidFill>
                <a:schemeClr val="tx1"/>
              </a:solidFill>
            </a:rPr>
            <a:t>Достижение положительной динамики</a:t>
          </a:r>
          <a:endParaRPr lang="ru-RU" sz="1100" b="1" dirty="0">
            <a:solidFill>
              <a:schemeClr val="tx1"/>
            </a:solidFill>
          </a:endParaRPr>
        </a:p>
      </dgm:t>
    </dgm:pt>
    <dgm:pt modelId="{3729E31B-2660-4E59-B4F3-6C207AAFF5A9}" type="parTrans" cxnId="{CD1868BE-BDDA-4E97-8657-81C170B2DFE9}">
      <dgm:prSet/>
      <dgm:spPr/>
      <dgm:t>
        <a:bodyPr/>
        <a:lstStyle/>
        <a:p>
          <a:endParaRPr lang="ru-RU"/>
        </a:p>
      </dgm:t>
    </dgm:pt>
    <dgm:pt modelId="{937101B7-BF23-4909-9F68-D8BD8C949BDC}" type="sibTrans" cxnId="{CD1868BE-BDDA-4E97-8657-81C170B2DFE9}">
      <dgm:prSet/>
      <dgm:spPr/>
      <dgm:t>
        <a:bodyPr/>
        <a:lstStyle/>
        <a:p>
          <a:endParaRPr lang="ru-RU"/>
        </a:p>
      </dgm:t>
    </dgm:pt>
    <dgm:pt modelId="{AD621E27-7F4F-4E37-BF56-19598D4AE31C}" type="pres">
      <dgm:prSet presAssocID="{62C0EF3A-1C1E-4942-B7C3-1201715C116C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97AD26BB-C652-4CF7-8FE5-83368679F9ED}" type="pres">
      <dgm:prSet presAssocID="{EC690896-7E7F-48D4-8829-5F6B6D4EBD52}" presName="gear1" presStyleLbl="node1" presStyleIdx="0" presStyleCnt="3" custScaleX="109945" custLinFactNeighborX="17616" custLinFactNeighborY="-869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88D45F-93ED-4434-AE2E-5B10A0F39AAF}" type="pres">
      <dgm:prSet presAssocID="{EC690896-7E7F-48D4-8829-5F6B6D4EBD52}" presName="gear1srcNode" presStyleLbl="node1" presStyleIdx="0" presStyleCnt="3"/>
      <dgm:spPr/>
      <dgm:t>
        <a:bodyPr/>
        <a:lstStyle/>
        <a:p>
          <a:endParaRPr lang="ru-RU"/>
        </a:p>
      </dgm:t>
    </dgm:pt>
    <dgm:pt modelId="{4BC300DC-E6A6-45A6-86B2-08184F4E80C2}" type="pres">
      <dgm:prSet presAssocID="{EC690896-7E7F-48D4-8829-5F6B6D4EBD52}" presName="gear1dstNode" presStyleLbl="node1" presStyleIdx="0" presStyleCnt="3"/>
      <dgm:spPr/>
      <dgm:t>
        <a:bodyPr/>
        <a:lstStyle/>
        <a:p>
          <a:endParaRPr lang="ru-RU"/>
        </a:p>
      </dgm:t>
    </dgm:pt>
    <dgm:pt modelId="{F457A0B8-E973-4645-AFE0-6B8B048624F0}" type="pres">
      <dgm:prSet presAssocID="{06B41423-B24B-4003-AB12-1C621EE1F380}" presName="gear2" presStyleLbl="node1" presStyleIdx="1" presStyleCnt="3" custScaleX="145469" custScaleY="121837" custLinFactNeighborX="-7323" custLinFactNeighborY="1827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09E4C0-D14F-4F7E-A8FB-D688B0BF4CE8}" type="pres">
      <dgm:prSet presAssocID="{06B41423-B24B-4003-AB12-1C621EE1F380}" presName="gear2srcNode" presStyleLbl="node1" presStyleIdx="1" presStyleCnt="3"/>
      <dgm:spPr/>
      <dgm:t>
        <a:bodyPr/>
        <a:lstStyle/>
        <a:p>
          <a:endParaRPr lang="ru-RU"/>
        </a:p>
      </dgm:t>
    </dgm:pt>
    <dgm:pt modelId="{699EE56C-5490-43B9-A448-040DC9F5A4C4}" type="pres">
      <dgm:prSet presAssocID="{06B41423-B24B-4003-AB12-1C621EE1F380}" presName="gear2dstNode" presStyleLbl="node1" presStyleIdx="1" presStyleCnt="3"/>
      <dgm:spPr/>
      <dgm:t>
        <a:bodyPr/>
        <a:lstStyle/>
        <a:p>
          <a:endParaRPr lang="ru-RU"/>
        </a:p>
      </dgm:t>
    </dgm:pt>
    <dgm:pt modelId="{F6EAA414-427F-4B35-B6AC-B7A5E9A4E7B1}" type="pres">
      <dgm:prSet presAssocID="{3575F516-BDC4-4F72-96E9-73C177F2D101}" presName="gear3" presStyleLbl="node1" presStyleIdx="2" presStyleCnt="3" custScaleX="118197" custScaleY="116433" custLinFactNeighborX="8663" custLinFactNeighborY="-3216"/>
      <dgm:spPr/>
      <dgm:t>
        <a:bodyPr/>
        <a:lstStyle/>
        <a:p>
          <a:endParaRPr lang="ru-RU"/>
        </a:p>
      </dgm:t>
    </dgm:pt>
    <dgm:pt modelId="{9360C8E5-D9E4-42CD-B814-6FA0FE5940F4}" type="pres">
      <dgm:prSet presAssocID="{3575F516-BDC4-4F72-96E9-73C177F2D101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01153A-1F1E-4355-A659-29B85E97497B}" type="pres">
      <dgm:prSet presAssocID="{3575F516-BDC4-4F72-96E9-73C177F2D101}" presName="gear3srcNode" presStyleLbl="node1" presStyleIdx="2" presStyleCnt="3"/>
      <dgm:spPr/>
      <dgm:t>
        <a:bodyPr/>
        <a:lstStyle/>
        <a:p>
          <a:endParaRPr lang="ru-RU"/>
        </a:p>
      </dgm:t>
    </dgm:pt>
    <dgm:pt modelId="{AE656538-012A-4B3A-99E0-0F8B96EAABB2}" type="pres">
      <dgm:prSet presAssocID="{3575F516-BDC4-4F72-96E9-73C177F2D101}" presName="gear3dstNode" presStyleLbl="node1" presStyleIdx="2" presStyleCnt="3"/>
      <dgm:spPr/>
      <dgm:t>
        <a:bodyPr/>
        <a:lstStyle/>
        <a:p>
          <a:endParaRPr lang="ru-RU"/>
        </a:p>
      </dgm:t>
    </dgm:pt>
    <dgm:pt modelId="{266F4E04-FFE1-4701-8900-9DC47F09CCE6}" type="pres">
      <dgm:prSet presAssocID="{C116D944-B0AA-4EDB-AC87-F16DA6AC9CBC}" presName="connector1" presStyleLbl="sibTrans2D1" presStyleIdx="0" presStyleCnt="3" custLinFactNeighborX="13438" custLinFactNeighborY="-5023"/>
      <dgm:spPr/>
      <dgm:t>
        <a:bodyPr/>
        <a:lstStyle/>
        <a:p>
          <a:endParaRPr lang="ru-RU"/>
        </a:p>
      </dgm:t>
    </dgm:pt>
    <dgm:pt modelId="{E45F2680-50C8-46E1-B1B4-14664257305A}" type="pres">
      <dgm:prSet presAssocID="{937101B7-BF23-4909-9F68-D8BD8C949BDC}" presName="connector2" presStyleLbl="sibTrans2D1" presStyleIdx="1" presStyleCnt="3" custLinFactNeighborX="-16529" custLinFactNeighborY="5846"/>
      <dgm:spPr/>
      <dgm:t>
        <a:bodyPr/>
        <a:lstStyle/>
        <a:p>
          <a:endParaRPr lang="ru-RU"/>
        </a:p>
      </dgm:t>
    </dgm:pt>
    <dgm:pt modelId="{5DCE3901-90BB-42C9-8F5F-E0B6E44F0C80}" type="pres">
      <dgm:prSet presAssocID="{9C1D3CF8-E63A-4E70-A9D3-BB2972064FE6}" presName="connector3" presStyleLbl="sibTrans2D1" presStyleIdx="2" presStyleCnt="3"/>
      <dgm:spPr/>
      <dgm:t>
        <a:bodyPr/>
        <a:lstStyle/>
        <a:p>
          <a:endParaRPr lang="ru-RU"/>
        </a:p>
      </dgm:t>
    </dgm:pt>
  </dgm:ptLst>
  <dgm:cxnLst>
    <dgm:cxn modelId="{B37DE1DD-22EB-4ADF-BAF2-8A66536627EE}" type="presOf" srcId="{EC690896-7E7F-48D4-8829-5F6B6D4EBD52}" destId="{4BC300DC-E6A6-45A6-86B2-08184F4E80C2}" srcOrd="2" destOrd="0" presId="urn:microsoft.com/office/officeart/2005/8/layout/gear1"/>
    <dgm:cxn modelId="{E2E789AA-2C84-460A-B3C0-80C1B7F00BEA}" type="presOf" srcId="{C116D944-B0AA-4EDB-AC87-F16DA6AC9CBC}" destId="{266F4E04-FFE1-4701-8900-9DC47F09CCE6}" srcOrd="0" destOrd="0" presId="urn:microsoft.com/office/officeart/2005/8/layout/gear1"/>
    <dgm:cxn modelId="{C7A1AB04-4D33-4164-B39B-8B344D6041CA}" type="presOf" srcId="{9C1D3CF8-E63A-4E70-A9D3-BB2972064FE6}" destId="{5DCE3901-90BB-42C9-8F5F-E0B6E44F0C80}" srcOrd="0" destOrd="0" presId="urn:microsoft.com/office/officeart/2005/8/layout/gear1"/>
    <dgm:cxn modelId="{0D9DC1D5-AE50-4EC0-A9B7-B45918BC2B19}" type="presOf" srcId="{62C0EF3A-1C1E-4942-B7C3-1201715C116C}" destId="{AD621E27-7F4F-4E37-BF56-19598D4AE31C}" srcOrd="0" destOrd="0" presId="urn:microsoft.com/office/officeart/2005/8/layout/gear1"/>
    <dgm:cxn modelId="{881C50C8-9F28-4556-B597-2AED38BA1C6F}" type="presOf" srcId="{06B41423-B24B-4003-AB12-1C621EE1F380}" destId="{4409E4C0-D14F-4F7E-A8FB-D688B0BF4CE8}" srcOrd="1" destOrd="0" presId="urn:microsoft.com/office/officeart/2005/8/layout/gear1"/>
    <dgm:cxn modelId="{0573F279-2990-49AB-AF2B-C627074AFD79}" srcId="{62C0EF3A-1C1E-4942-B7C3-1201715C116C}" destId="{EC690896-7E7F-48D4-8829-5F6B6D4EBD52}" srcOrd="0" destOrd="0" parTransId="{579782D9-2E4B-4CE5-8ECA-93118DFD7F30}" sibTransId="{C116D944-B0AA-4EDB-AC87-F16DA6AC9CBC}"/>
    <dgm:cxn modelId="{4852590A-E6EC-477A-8E4F-4CCBA91A0B5F}" type="presOf" srcId="{3575F516-BDC4-4F72-96E9-73C177F2D101}" destId="{5101153A-1F1E-4355-A659-29B85E97497B}" srcOrd="2" destOrd="0" presId="urn:microsoft.com/office/officeart/2005/8/layout/gear1"/>
    <dgm:cxn modelId="{D194C97C-4318-4732-A17F-3E976AC2CE38}" srcId="{62C0EF3A-1C1E-4942-B7C3-1201715C116C}" destId="{3575F516-BDC4-4F72-96E9-73C177F2D101}" srcOrd="2" destOrd="0" parTransId="{786CA273-A743-4FA8-9818-EB1C4D790C81}" sibTransId="{9C1D3CF8-E63A-4E70-A9D3-BB2972064FE6}"/>
    <dgm:cxn modelId="{05C3F8A5-CD05-4CDF-BD64-EDC3A7EE0AE9}" type="presOf" srcId="{06B41423-B24B-4003-AB12-1C621EE1F380}" destId="{699EE56C-5490-43B9-A448-040DC9F5A4C4}" srcOrd="2" destOrd="0" presId="urn:microsoft.com/office/officeart/2005/8/layout/gear1"/>
    <dgm:cxn modelId="{B726687F-76F1-43B5-ADE6-6B32D07C62EF}" type="presOf" srcId="{3575F516-BDC4-4F72-96E9-73C177F2D101}" destId="{F6EAA414-427F-4B35-B6AC-B7A5E9A4E7B1}" srcOrd="0" destOrd="0" presId="urn:microsoft.com/office/officeart/2005/8/layout/gear1"/>
    <dgm:cxn modelId="{CD1868BE-BDDA-4E97-8657-81C170B2DFE9}" srcId="{62C0EF3A-1C1E-4942-B7C3-1201715C116C}" destId="{06B41423-B24B-4003-AB12-1C621EE1F380}" srcOrd="1" destOrd="0" parTransId="{3729E31B-2660-4E59-B4F3-6C207AAFF5A9}" sibTransId="{937101B7-BF23-4909-9F68-D8BD8C949BDC}"/>
    <dgm:cxn modelId="{0C3BFD36-3766-467A-A0AF-EBEE4C09DF8F}" type="presOf" srcId="{937101B7-BF23-4909-9F68-D8BD8C949BDC}" destId="{E45F2680-50C8-46E1-B1B4-14664257305A}" srcOrd="0" destOrd="0" presId="urn:microsoft.com/office/officeart/2005/8/layout/gear1"/>
    <dgm:cxn modelId="{896CFE2B-1531-410E-A2F7-E2EB4FD358F6}" type="presOf" srcId="{EC690896-7E7F-48D4-8829-5F6B6D4EBD52}" destId="{97AD26BB-C652-4CF7-8FE5-83368679F9ED}" srcOrd="0" destOrd="0" presId="urn:microsoft.com/office/officeart/2005/8/layout/gear1"/>
    <dgm:cxn modelId="{2E52ED78-5955-4A88-85DF-9CE93B67B0DE}" type="presOf" srcId="{06B41423-B24B-4003-AB12-1C621EE1F380}" destId="{F457A0B8-E973-4645-AFE0-6B8B048624F0}" srcOrd="0" destOrd="0" presId="urn:microsoft.com/office/officeart/2005/8/layout/gear1"/>
    <dgm:cxn modelId="{C7CF429F-AA52-4C02-8A80-E1CC49FCBE2F}" type="presOf" srcId="{3575F516-BDC4-4F72-96E9-73C177F2D101}" destId="{AE656538-012A-4B3A-99E0-0F8B96EAABB2}" srcOrd="3" destOrd="0" presId="urn:microsoft.com/office/officeart/2005/8/layout/gear1"/>
    <dgm:cxn modelId="{DBFCDF18-3FAA-40E1-8CC8-D81FC504D89E}" type="presOf" srcId="{EC690896-7E7F-48D4-8829-5F6B6D4EBD52}" destId="{DF88D45F-93ED-4434-AE2E-5B10A0F39AAF}" srcOrd="1" destOrd="0" presId="urn:microsoft.com/office/officeart/2005/8/layout/gear1"/>
    <dgm:cxn modelId="{3D7021BC-D8CA-4F5F-AAB4-936E5121A5A3}" type="presOf" srcId="{3575F516-BDC4-4F72-96E9-73C177F2D101}" destId="{9360C8E5-D9E4-42CD-B814-6FA0FE5940F4}" srcOrd="1" destOrd="0" presId="urn:microsoft.com/office/officeart/2005/8/layout/gear1"/>
    <dgm:cxn modelId="{FDCCCF6B-99B3-4674-B60A-F71C6EDE0700}" type="presParOf" srcId="{AD621E27-7F4F-4E37-BF56-19598D4AE31C}" destId="{97AD26BB-C652-4CF7-8FE5-83368679F9ED}" srcOrd="0" destOrd="0" presId="urn:microsoft.com/office/officeart/2005/8/layout/gear1"/>
    <dgm:cxn modelId="{B0337CD4-E1DC-48B2-971C-0BAD6EF64153}" type="presParOf" srcId="{AD621E27-7F4F-4E37-BF56-19598D4AE31C}" destId="{DF88D45F-93ED-4434-AE2E-5B10A0F39AAF}" srcOrd="1" destOrd="0" presId="urn:microsoft.com/office/officeart/2005/8/layout/gear1"/>
    <dgm:cxn modelId="{8C655D56-E38D-4B25-97D1-29EF95E13326}" type="presParOf" srcId="{AD621E27-7F4F-4E37-BF56-19598D4AE31C}" destId="{4BC300DC-E6A6-45A6-86B2-08184F4E80C2}" srcOrd="2" destOrd="0" presId="urn:microsoft.com/office/officeart/2005/8/layout/gear1"/>
    <dgm:cxn modelId="{12A18C7B-BA77-4602-91A2-6A41F941BF7C}" type="presParOf" srcId="{AD621E27-7F4F-4E37-BF56-19598D4AE31C}" destId="{F457A0B8-E973-4645-AFE0-6B8B048624F0}" srcOrd="3" destOrd="0" presId="urn:microsoft.com/office/officeart/2005/8/layout/gear1"/>
    <dgm:cxn modelId="{1023A467-2A15-4115-855A-E8F78BD99ACD}" type="presParOf" srcId="{AD621E27-7F4F-4E37-BF56-19598D4AE31C}" destId="{4409E4C0-D14F-4F7E-A8FB-D688B0BF4CE8}" srcOrd="4" destOrd="0" presId="urn:microsoft.com/office/officeart/2005/8/layout/gear1"/>
    <dgm:cxn modelId="{56FC5800-E095-4EF9-B829-C2965649F1EA}" type="presParOf" srcId="{AD621E27-7F4F-4E37-BF56-19598D4AE31C}" destId="{699EE56C-5490-43B9-A448-040DC9F5A4C4}" srcOrd="5" destOrd="0" presId="urn:microsoft.com/office/officeart/2005/8/layout/gear1"/>
    <dgm:cxn modelId="{DB90F0CD-9E80-456B-BA5F-D92E9D138170}" type="presParOf" srcId="{AD621E27-7F4F-4E37-BF56-19598D4AE31C}" destId="{F6EAA414-427F-4B35-B6AC-B7A5E9A4E7B1}" srcOrd="6" destOrd="0" presId="urn:microsoft.com/office/officeart/2005/8/layout/gear1"/>
    <dgm:cxn modelId="{975798E4-6BCE-4823-B064-7C7588BF64A0}" type="presParOf" srcId="{AD621E27-7F4F-4E37-BF56-19598D4AE31C}" destId="{9360C8E5-D9E4-42CD-B814-6FA0FE5940F4}" srcOrd="7" destOrd="0" presId="urn:microsoft.com/office/officeart/2005/8/layout/gear1"/>
    <dgm:cxn modelId="{BA5296C0-274E-407F-9250-54884559FE00}" type="presParOf" srcId="{AD621E27-7F4F-4E37-BF56-19598D4AE31C}" destId="{5101153A-1F1E-4355-A659-29B85E97497B}" srcOrd="8" destOrd="0" presId="urn:microsoft.com/office/officeart/2005/8/layout/gear1"/>
    <dgm:cxn modelId="{70A664DB-5721-46CE-8BEF-FE337A14F82E}" type="presParOf" srcId="{AD621E27-7F4F-4E37-BF56-19598D4AE31C}" destId="{AE656538-012A-4B3A-99E0-0F8B96EAABB2}" srcOrd="9" destOrd="0" presId="urn:microsoft.com/office/officeart/2005/8/layout/gear1"/>
    <dgm:cxn modelId="{3D96F5F8-6468-4D22-8192-AEA696D46C3F}" type="presParOf" srcId="{AD621E27-7F4F-4E37-BF56-19598D4AE31C}" destId="{266F4E04-FFE1-4701-8900-9DC47F09CCE6}" srcOrd="10" destOrd="0" presId="urn:microsoft.com/office/officeart/2005/8/layout/gear1"/>
    <dgm:cxn modelId="{966BE98F-C4D8-42ED-A414-CA195F6A488F}" type="presParOf" srcId="{AD621E27-7F4F-4E37-BF56-19598D4AE31C}" destId="{E45F2680-50C8-46E1-B1B4-14664257305A}" srcOrd="11" destOrd="0" presId="urn:microsoft.com/office/officeart/2005/8/layout/gear1"/>
    <dgm:cxn modelId="{DFF05EFD-D9A3-4BD7-87CF-32946A388EFA}" type="presParOf" srcId="{AD621E27-7F4F-4E37-BF56-19598D4AE31C}" destId="{5DCE3901-90BB-42C9-8F5F-E0B6E44F0C80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70BE599-2A45-47C9-B3CA-6B027FF65D01}" type="doc">
      <dgm:prSet loTypeId="urn:microsoft.com/office/officeart/2005/8/layout/venn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B3E7367-DC81-43A3-BAA9-6FD46061D2ED}">
      <dgm:prSet phldrT="[Текст]" custT="1"/>
      <dgm:spPr/>
      <dgm:t>
        <a:bodyPr/>
        <a:lstStyle/>
        <a:p>
          <a:r>
            <a:rPr lang="ru-RU" sz="1200" b="1" dirty="0" smtClean="0">
              <a:solidFill>
                <a:schemeClr val="tx1"/>
              </a:solidFill>
            </a:rPr>
            <a:t>знание и учёт особенностей детей</a:t>
          </a:r>
          <a:endParaRPr lang="ru-RU" sz="1200" b="1" dirty="0">
            <a:solidFill>
              <a:schemeClr val="tx1"/>
            </a:solidFill>
          </a:endParaRPr>
        </a:p>
      </dgm:t>
    </dgm:pt>
    <dgm:pt modelId="{57C4D9B0-D6A8-426D-B61B-5A61C41EF0A4}" type="parTrans" cxnId="{8F7116A0-20B6-4290-82D8-46DDC709234B}">
      <dgm:prSet/>
      <dgm:spPr/>
      <dgm:t>
        <a:bodyPr/>
        <a:lstStyle/>
        <a:p>
          <a:endParaRPr lang="ru-RU"/>
        </a:p>
      </dgm:t>
    </dgm:pt>
    <dgm:pt modelId="{D01380C9-6D82-4D59-B3EB-4F93A13FA5E9}" type="sibTrans" cxnId="{8F7116A0-20B6-4290-82D8-46DDC709234B}">
      <dgm:prSet/>
      <dgm:spPr/>
      <dgm:t>
        <a:bodyPr/>
        <a:lstStyle/>
        <a:p>
          <a:endParaRPr lang="ru-RU"/>
        </a:p>
      </dgm:t>
    </dgm:pt>
    <dgm:pt modelId="{D39D8224-1FA8-4162-9BD1-A17F49923E9E}">
      <dgm:prSet phldrT="[Текст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ru-RU" sz="1050" b="1" dirty="0" smtClean="0">
              <a:solidFill>
                <a:schemeClr val="tx1"/>
              </a:solidFill>
            </a:rPr>
            <a:t>разработка и реализация СИПР</a:t>
          </a:r>
          <a:endParaRPr lang="ru-RU" sz="1050" b="1" dirty="0">
            <a:solidFill>
              <a:schemeClr val="tx1"/>
            </a:solidFill>
          </a:endParaRPr>
        </a:p>
      </dgm:t>
    </dgm:pt>
    <dgm:pt modelId="{5AD494E3-439A-4B1B-A0AA-E187E855C51C}" type="parTrans" cxnId="{A0E6024F-2C70-427B-84D6-89C7B64E046D}">
      <dgm:prSet/>
      <dgm:spPr/>
      <dgm:t>
        <a:bodyPr/>
        <a:lstStyle/>
        <a:p>
          <a:endParaRPr lang="ru-RU"/>
        </a:p>
      </dgm:t>
    </dgm:pt>
    <dgm:pt modelId="{D2D5D30E-66AD-486D-8B38-8594B363884A}" type="sibTrans" cxnId="{A0E6024F-2C70-427B-84D6-89C7B64E046D}">
      <dgm:prSet/>
      <dgm:spPr/>
      <dgm:t>
        <a:bodyPr/>
        <a:lstStyle/>
        <a:p>
          <a:endParaRPr lang="ru-RU"/>
        </a:p>
      </dgm:t>
    </dgm:pt>
    <dgm:pt modelId="{FEB6F110-7165-4CC8-A8FC-7E0FD5375F20}">
      <dgm:prSet phldrT="[Текст]" custT="1"/>
      <dgm:spPr/>
      <dgm:t>
        <a:bodyPr/>
        <a:lstStyle/>
        <a:p>
          <a:r>
            <a:rPr lang="ru-RU" sz="1050" b="1" dirty="0" smtClean="0">
              <a:solidFill>
                <a:schemeClr val="tx1"/>
              </a:solidFill>
            </a:rPr>
            <a:t>создание комфортных условий обучения</a:t>
          </a:r>
          <a:endParaRPr lang="ru-RU" sz="1050" b="1" dirty="0">
            <a:solidFill>
              <a:schemeClr val="tx1"/>
            </a:solidFill>
          </a:endParaRPr>
        </a:p>
      </dgm:t>
    </dgm:pt>
    <dgm:pt modelId="{7D55BF72-4C34-475F-9AE0-DA4AA339A60A}" type="parTrans" cxnId="{0E21778F-FE77-41AA-B5FE-0656764F13BC}">
      <dgm:prSet/>
      <dgm:spPr/>
      <dgm:t>
        <a:bodyPr/>
        <a:lstStyle/>
        <a:p>
          <a:endParaRPr lang="ru-RU"/>
        </a:p>
      </dgm:t>
    </dgm:pt>
    <dgm:pt modelId="{7B9DCB21-4EA1-4B53-B496-9A67749D3C69}" type="sibTrans" cxnId="{0E21778F-FE77-41AA-B5FE-0656764F13BC}">
      <dgm:prSet/>
      <dgm:spPr/>
      <dgm:t>
        <a:bodyPr/>
        <a:lstStyle/>
        <a:p>
          <a:endParaRPr lang="ru-RU"/>
        </a:p>
      </dgm:t>
    </dgm:pt>
    <dgm:pt modelId="{D24B26A9-7607-444B-9C08-48144CE483BF}">
      <dgm:prSet phldrT="[Текст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ru-RU" sz="1100" b="1" dirty="0" smtClean="0">
              <a:solidFill>
                <a:schemeClr val="tx1"/>
              </a:solidFill>
            </a:rPr>
            <a:t>использование коррекционно-развивающих методик</a:t>
          </a:r>
          <a:endParaRPr lang="ru-RU" sz="1100" b="1" dirty="0">
            <a:solidFill>
              <a:schemeClr val="tx1"/>
            </a:solidFill>
          </a:endParaRPr>
        </a:p>
      </dgm:t>
    </dgm:pt>
    <dgm:pt modelId="{04DC535D-4907-49C8-A48E-6264CA8DDB6C}" type="parTrans" cxnId="{1B5DBDAC-F9B0-45D7-A34B-FA3E533C8652}">
      <dgm:prSet/>
      <dgm:spPr/>
      <dgm:t>
        <a:bodyPr/>
        <a:lstStyle/>
        <a:p>
          <a:endParaRPr lang="ru-RU"/>
        </a:p>
      </dgm:t>
    </dgm:pt>
    <dgm:pt modelId="{CE4A55E5-9B8F-4609-9C8E-DF640B62DA37}" type="sibTrans" cxnId="{1B5DBDAC-F9B0-45D7-A34B-FA3E533C8652}">
      <dgm:prSet/>
      <dgm:spPr/>
      <dgm:t>
        <a:bodyPr/>
        <a:lstStyle/>
        <a:p>
          <a:endParaRPr lang="ru-RU"/>
        </a:p>
      </dgm:t>
    </dgm:pt>
    <dgm:pt modelId="{A3D71F3B-C749-4DC4-994D-6FA677D02422}">
      <dgm:prSet phldrT="[Текст]" custT="1"/>
      <dgm:spPr/>
      <dgm:t>
        <a:bodyPr/>
        <a:lstStyle/>
        <a:p>
          <a:r>
            <a:rPr lang="ru-RU" sz="1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сотрудничество с родителями </a:t>
          </a:r>
          <a:endParaRPr lang="ru-RU" sz="12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D095830-EF0A-4CD8-83D7-A06AD1E0692A}" type="parTrans" cxnId="{2AC2045D-826B-4C15-8FC6-B2145584294A}">
      <dgm:prSet/>
      <dgm:spPr/>
      <dgm:t>
        <a:bodyPr/>
        <a:lstStyle/>
        <a:p>
          <a:endParaRPr lang="ru-RU"/>
        </a:p>
      </dgm:t>
    </dgm:pt>
    <dgm:pt modelId="{8F20305F-6475-47F4-95DC-DD402B221777}" type="sibTrans" cxnId="{2AC2045D-826B-4C15-8FC6-B2145584294A}">
      <dgm:prSet/>
      <dgm:spPr/>
      <dgm:t>
        <a:bodyPr/>
        <a:lstStyle/>
        <a:p>
          <a:endParaRPr lang="ru-RU"/>
        </a:p>
      </dgm:t>
    </dgm:pt>
    <dgm:pt modelId="{2F0C81F3-91CF-4357-92D6-8BD0192B27F8}" type="pres">
      <dgm:prSet presAssocID="{F70BE599-2A45-47C9-B3CA-6B027FF65D01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C96C0A1-2FF1-401D-B766-BE1EF69CE9B0}" type="pres">
      <dgm:prSet presAssocID="{F70BE599-2A45-47C9-B3CA-6B027FF65D01}" presName="comp1" presStyleCnt="0"/>
      <dgm:spPr/>
    </dgm:pt>
    <dgm:pt modelId="{7275DB5D-ED86-464B-99F5-1419D7C93B77}" type="pres">
      <dgm:prSet presAssocID="{F70BE599-2A45-47C9-B3CA-6B027FF65D01}" presName="circle1" presStyleLbl="node1" presStyleIdx="0" presStyleCnt="5" custScaleX="102377"/>
      <dgm:spPr/>
      <dgm:t>
        <a:bodyPr/>
        <a:lstStyle/>
        <a:p>
          <a:endParaRPr lang="ru-RU"/>
        </a:p>
      </dgm:t>
    </dgm:pt>
    <dgm:pt modelId="{CD8CD1C2-A2B7-44BD-B78B-F19AED5924A7}" type="pres">
      <dgm:prSet presAssocID="{F70BE599-2A45-47C9-B3CA-6B027FF65D01}" presName="c1text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1DDB70-A3E8-4881-AF7E-49B2EBC357D9}" type="pres">
      <dgm:prSet presAssocID="{F70BE599-2A45-47C9-B3CA-6B027FF65D01}" presName="comp2" presStyleCnt="0"/>
      <dgm:spPr/>
    </dgm:pt>
    <dgm:pt modelId="{E6438273-5E1F-45E0-BDAA-43BD11B26036}" type="pres">
      <dgm:prSet presAssocID="{F70BE599-2A45-47C9-B3CA-6B027FF65D01}" presName="circle2" presStyleLbl="node1" presStyleIdx="1" presStyleCnt="5"/>
      <dgm:spPr/>
      <dgm:t>
        <a:bodyPr/>
        <a:lstStyle/>
        <a:p>
          <a:endParaRPr lang="ru-RU"/>
        </a:p>
      </dgm:t>
    </dgm:pt>
    <dgm:pt modelId="{DD4B62B8-9F50-4BB4-954D-288132366169}" type="pres">
      <dgm:prSet presAssocID="{F70BE599-2A45-47C9-B3CA-6B027FF65D01}" presName="c2text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F5C648-680A-4B32-AB9A-01FA4F594F22}" type="pres">
      <dgm:prSet presAssocID="{F70BE599-2A45-47C9-B3CA-6B027FF65D01}" presName="comp3" presStyleCnt="0"/>
      <dgm:spPr/>
    </dgm:pt>
    <dgm:pt modelId="{19C04763-5C41-4DBA-B3AF-447216193864}" type="pres">
      <dgm:prSet presAssocID="{F70BE599-2A45-47C9-B3CA-6B027FF65D01}" presName="circle3" presStyleLbl="node1" presStyleIdx="2" presStyleCnt="5"/>
      <dgm:spPr/>
      <dgm:t>
        <a:bodyPr/>
        <a:lstStyle/>
        <a:p>
          <a:endParaRPr lang="ru-RU"/>
        </a:p>
      </dgm:t>
    </dgm:pt>
    <dgm:pt modelId="{15A150AB-4126-49B9-8293-8D165B6C91A0}" type="pres">
      <dgm:prSet presAssocID="{F70BE599-2A45-47C9-B3CA-6B027FF65D01}" presName="c3text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93D1D5-B528-46F6-9737-D99EDF33414F}" type="pres">
      <dgm:prSet presAssocID="{F70BE599-2A45-47C9-B3CA-6B027FF65D01}" presName="comp4" presStyleCnt="0"/>
      <dgm:spPr/>
    </dgm:pt>
    <dgm:pt modelId="{93D4A7AE-E28A-4B94-857D-E9B6DC356A21}" type="pres">
      <dgm:prSet presAssocID="{F70BE599-2A45-47C9-B3CA-6B027FF65D01}" presName="circle4" presStyleLbl="node1" presStyleIdx="3" presStyleCnt="5"/>
      <dgm:spPr/>
      <dgm:t>
        <a:bodyPr/>
        <a:lstStyle/>
        <a:p>
          <a:endParaRPr lang="ru-RU"/>
        </a:p>
      </dgm:t>
    </dgm:pt>
    <dgm:pt modelId="{40CE4C2F-5404-4566-928F-3AFAA05BF6F1}" type="pres">
      <dgm:prSet presAssocID="{F70BE599-2A45-47C9-B3CA-6B027FF65D01}" presName="c4text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126C72-0619-4153-9AF5-ABDD7172A364}" type="pres">
      <dgm:prSet presAssocID="{F70BE599-2A45-47C9-B3CA-6B027FF65D01}" presName="comp5" presStyleCnt="0"/>
      <dgm:spPr/>
    </dgm:pt>
    <dgm:pt modelId="{C2FA1A02-1AD1-43E2-B8AD-58CFF3C1AE98}" type="pres">
      <dgm:prSet presAssocID="{F70BE599-2A45-47C9-B3CA-6B027FF65D01}" presName="circle5" presStyleLbl="node1" presStyleIdx="4" presStyleCnt="5" custScaleX="83363" custScaleY="79116" custLinFactNeighborX="-2249" custLinFactNeighborY="11460"/>
      <dgm:spPr/>
      <dgm:t>
        <a:bodyPr/>
        <a:lstStyle/>
        <a:p>
          <a:endParaRPr lang="ru-RU"/>
        </a:p>
      </dgm:t>
    </dgm:pt>
    <dgm:pt modelId="{6257E9B5-CD83-4557-BFC4-F2285EB7254D}" type="pres">
      <dgm:prSet presAssocID="{F70BE599-2A45-47C9-B3CA-6B027FF65D01}" presName="c5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25AB3B3-BF15-4E63-9555-149238E3107A}" type="presOf" srcId="{F70BE599-2A45-47C9-B3CA-6B027FF65D01}" destId="{2F0C81F3-91CF-4357-92D6-8BD0192B27F8}" srcOrd="0" destOrd="0" presId="urn:microsoft.com/office/officeart/2005/8/layout/venn2"/>
    <dgm:cxn modelId="{B5297513-1951-4770-AB1C-1EDE0CD616FF}" type="presOf" srcId="{A3D71F3B-C749-4DC4-994D-6FA677D02422}" destId="{C2FA1A02-1AD1-43E2-B8AD-58CFF3C1AE98}" srcOrd="0" destOrd="0" presId="urn:microsoft.com/office/officeart/2005/8/layout/venn2"/>
    <dgm:cxn modelId="{41EC140A-A452-4B19-B27B-62677F51367F}" type="presOf" srcId="{6B3E7367-DC81-43A3-BAA9-6FD46061D2ED}" destId="{CD8CD1C2-A2B7-44BD-B78B-F19AED5924A7}" srcOrd="1" destOrd="0" presId="urn:microsoft.com/office/officeart/2005/8/layout/venn2"/>
    <dgm:cxn modelId="{2AC2045D-826B-4C15-8FC6-B2145584294A}" srcId="{F70BE599-2A45-47C9-B3CA-6B027FF65D01}" destId="{A3D71F3B-C749-4DC4-994D-6FA677D02422}" srcOrd="4" destOrd="0" parTransId="{2D095830-EF0A-4CD8-83D7-A06AD1E0692A}" sibTransId="{8F20305F-6475-47F4-95DC-DD402B221777}"/>
    <dgm:cxn modelId="{0E21778F-FE77-41AA-B5FE-0656764F13BC}" srcId="{F70BE599-2A45-47C9-B3CA-6B027FF65D01}" destId="{FEB6F110-7165-4CC8-A8FC-7E0FD5375F20}" srcOrd="2" destOrd="0" parTransId="{7D55BF72-4C34-475F-9AE0-DA4AA339A60A}" sibTransId="{7B9DCB21-4EA1-4B53-B496-9A67749D3C69}"/>
    <dgm:cxn modelId="{0F4C0AC1-4068-42AA-9EFA-34A04E8AE698}" type="presOf" srcId="{FEB6F110-7165-4CC8-A8FC-7E0FD5375F20}" destId="{15A150AB-4126-49B9-8293-8D165B6C91A0}" srcOrd="1" destOrd="0" presId="urn:microsoft.com/office/officeart/2005/8/layout/venn2"/>
    <dgm:cxn modelId="{A0E6024F-2C70-427B-84D6-89C7B64E046D}" srcId="{F70BE599-2A45-47C9-B3CA-6B027FF65D01}" destId="{D39D8224-1FA8-4162-9BD1-A17F49923E9E}" srcOrd="1" destOrd="0" parTransId="{5AD494E3-439A-4B1B-A0AA-E187E855C51C}" sibTransId="{D2D5D30E-66AD-486D-8B38-8594B363884A}"/>
    <dgm:cxn modelId="{EC9630C5-233C-41D0-94B5-40C78B97DEF6}" type="presOf" srcId="{D24B26A9-7607-444B-9C08-48144CE483BF}" destId="{40CE4C2F-5404-4566-928F-3AFAA05BF6F1}" srcOrd="1" destOrd="0" presId="urn:microsoft.com/office/officeart/2005/8/layout/venn2"/>
    <dgm:cxn modelId="{8F7116A0-20B6-4290-82D8-46DDC709234B}" srcId="{F70BE599-2A45-47C9-B3CA-6B027FF65D01}" destId="{6B3E7367-DC81-43A3-BAA9-6FD46061D2ED}" srcOrd="0" destOrd="0" parTransId="{57C4D9B0-D6A8-426D-B61B-5A61C41EF0A4}" sibTransId="{D01380C9-6D82-4D59-B3EB-4F93A13FA5E9}"/>
    <dgm:cxn modelId="{DA0ECBBA-5029-462C-806D-6400CE8BDF85}" type="presOf" srcId="{D39D8224-1FA8-4162-9BD1-A17F49923E9E}" destId="{DD4B62B8-9F50-4BB4-954D-288132366169}" srcOrd="1" destOrd="0" presId="urn:microsoft.com/office/officeart/2005/8/layout/venn2"/>
    <dgm:cxn modelId="{0F66DCB6-10E9-4A8E-9346-69DF4DF2FDEE}" type="presOf" srcId="{A3D71F3B-C749-4DC4-994D-6FA677D02422}" destId="{6257E9B5-CD83-4557-BFC4-F2285EB7254D}" srcOrd="1" destOrd="0" presId="urn:microsoft.com/office/officeart/2005/8/layout/venn2"/>
    <dgm:cxn modelId="{DEA2ACAE-E7A4-4EFD-9702-5A48345585B0}" type="presOf" srcId="{D39D8224-1FA8-4162-9BD1-A17F49923E9E}" destId="{E6438273-5E1F-45E0-BDAA-43BD11B26036}" srcOrd="0" destOrd="0" presId="urn:microsoft.com/office/officeart/2005/8/layout/venn2"/>
    <dgm:cxn modelId="{1B5DBDAC-F9B0-45D7-A34B-FA3E533C8652}" srcId="{F70BE599-2A45-47C9-B3CA-6B027FF65D01}" destId="{D24B26A9-7607-444B-9C08-48144CE483BF}" srcOrd="3" destOrd="0" parTransId="{04DC535D-4907-49C8-A48E-6264CA8DDB6C}" sibTransId="{CE4A55E5-9B8F-4609-9C8E-DF640B62DA37}"/>
    <dgm:cxn modelId="{EA3E785E-98B2-4248-937C-C1A3001383F2}" type="presOf" srcId="{FEB6F110-7165-4CC8-A8FC-7E0FD5375F20}" destId="{19C04763-5C41-4DBA-B3AF-447216193864}" srcOrd="0" destOrd="0" presId="urn:microsoft.com/office/officeart/2005/8/layout/venn2"/>
    <dgm:cxn modelId="{9982E44F-819E-490E-A9EB-DCF342C7829D}" type="presOf" srcId="{6B3E7367-DC81-43A3-BAA9-6FD46061D2ED}" destId="{7275DB5D-ED86-464B-99F5-1419D7C93B77}" srcOrd="0" destOrd="0" presId="urn:microsoft.com/office/officeart/2005/8/layout/venn2"/>
    <dgm:cxn modelId="{576CC50B-B549-407B-A15A-31B0D3AB4057}" type="presOf" srcId="{D24B26A9-7607-444B-9C08-48144CE483BF}" destId="{93D4A7AE-E28A-4B94-857D-E9B6DC356A21}" srcOrd="0" destOrd="0" presId="urn:microsoft.com/office/officeart/2005/8/layout/venn2"/>
    <dgm:cxn modelId="{5DC013E8-1EB5-4112-A157-42F4E377FFC4}" type="presParOf" srcId="{2F0C81F3-91CF-4357-92D6-8BD0192B27F8}" destId="{3C96C0A1-2FF1-401D-B766-BE1EF69CE9B0}" srcOrd="0" destOrd="0" presId="urn:microsoft.com/office/officeart/2005/8/layout/venn2"/>
    <dgm:cxn modelId="{28C8C3E9-64C6-4664-9173-C946A9D085FD}" type="presParOf" srcId="{3C96C0A1-2FF1-401D-B766-BE1EF69CE9B0}" destId="{7275DB5D-ED86-464B-99F5-1419D7C93B77}" srcOrd="0" destOrd="0" presId="urn:microsoft.com/office/officeart/2005/8/layout/venn2"/>
    <dgm:cxn modelId="{F5E94074-F507-4E9A-80A6-3D3E1A8C1179}" type="presParOf" srcId="{3C96C0A1-2FF1-401D-B766-BE1EF69CE9B0}" destId="{CD8CD1C2-A2B7-44BD-B78B-F19AED5924A7}" srcOrd="1" destOrd="0" presId="urn:microsoft.com/office/officeart/2005/8/layout/venn2"/>
    <dgm:cxn modelId="{88119858-E0A5-44C1-852B-B6E8F9B06253}" type="presParOf" srcId="{2F0C81F3-91CF-4357-92D6-8BD0192B27F8}" destId="{C31DDB70-A3E8-4881-AF7E-49B2EBC357D9}" srcOrd="1" destOrd="0" presId="urn:microsoft.com/office/officeart/2005/8/layout/venn2"/>
    <dgm:cxn modelId="{D0FD4215-D296-43CE-B512-E47133383260}" type="presParOf" srcId="{C31DDB70-A3E8-4881-AF7E-49B2EBC357D9}" destId="{E6438273-5E1F-45E0-BDAA-43BD11B26036}" srcOrd="0" destOrd="0" presId="urn:microsoft.com/office/officeart/2005/8/layout/venn2"/>
    <dgm:cxn modelId="{B5CC1757-95B3-4179-9DF2-43F3FC34E4B3}" type="presParOf" srcId="{C31DDB70-A3E8-4881-AF7E-49B2EBC357D9}" destId="{DD4B62B8-9F50-4BB4-954D-288132366169}" srcOrd="1" destOrd="0" presId="urn:microsoft.com/office/officeart/2005/8/layout/venn2"/>
    <dgm:cxn modelId="{D70E232F-A299-4D22-B75F-BFA13360A818}" type="presParOf" srcId="{2F0C81F3-91CF-4357-92D6-8BD0192B27F8}" destId="{2DF5C648-680A-4B32-AB9A-01FA4F594F22}" srcOrd="2" destOrd="0" presId="urn:microsoft.com/office/officeart/2005/8/layout/venn2"/>
    <dgm:cxn modelId="{D4B1713D-10F0-4CDF-B9E5-C2362A7191A2}" type="presParOf" srcId="{2DF5C648-680A-4B32-AB9A-01FA4F594F22}" destId="{19C04763-5C41-4DBA-B3AF-447216193864}" srcOrd="0" destOrd="0" presId="urn:microsoft.com/office/officeart/2005/8/layout/venn2"/>
    <dgm:cxn modelId="{55399EB1-2B30-4D8C-B5C9-81C023941711}" type="presParOf" srcId="{2DF5C648-680A-4B32-AB9A-01FA4F594F22}" destId="{15A150AB-4126-49B9-8293-8D165B6C91A0}" srcOrd="1" destOrd="0" presId="urn:microsoft.com/office/officeart/2005/8/layout/venn2"/>
    <dgm:cxn modelId="{2D257383-CAAD-4431-9E81-819C40C59A88}" type="presParOf" srcId="{2F0C81F3-91CF-4357-92D6-8BD0192B27F8}" destId="{8D93D1D5-B528-46F6-9737-D99EDF33414F}" srcOrd="3" destOrd="0" presId="urn:microsoft.com/office/officeart/2005/8/layout/venn2"/>
    <dgm:cxn modelId="{F31AB07B-8E82-4373-9497-A488A9418DA6}" type="presParOf" srcId="{8D93D1D5-B528-46F6-9737-D99EDF33414F}" destId="{93D4A7AE-E28A-4B94-857D-E9B6DC356A21}" srcOrd="0" destOrd="0" presId="urn:microsoft.com/office/officeart/2005/8/layout/venn2"/>
    <dgm:cxn modelId="{68E83280-F949-494A-89F9-761C19E13761}" type="presParOf" srcId="{8D93D1D5-B528-46F6-9737-D99EDF33414F}" destId="{40CE4C2F-5404-4566-928F-3AFAA05BF6F1}" srcOrd="1" destOrd="0" presId="urn:microsoft.com/office/officeart/2005/8/layout/venn2"/>
    <dgm:cxn modelId="{1C63BEED-8016-4F1D-9809-8362D7422D60}" type="presParOf" srcId="{2F0C81F3-91CF-4357-92D6-8BD0192B27F8}" destId="{4A126C72-0619-4153-9AF5-ABDD7172A364}" srcOrd="4" destOrd="0" presId="urn:microsoft.com/office/officeart/2005/8/layout/venn2"/>
    <dgm:cxn modelId="{74331496-363C-4F7C-A155-C5B64EC41781}" type="presParOf" srcId="{4A126C72-0619-4153-9AF5-ABDD7172A364}" destId="{C2FA1A02-1AD1-43E2-B8AD-58CFF3C1AE98}" srcOrd="0" destOrd="0" presId="urn:microsoft.com/office/officeart/2005/8/layout/venn2"/>
    <dgm:cxn modelId="{2ABF12AE-EAEC-4CF9-BF66-00C6FF10EDDE}" type="presParOf" srcId="{4A126C72-0619-4153-9AF5-ABDD7172A364}" destId="{6257E9B5-CD83-4557-BFC4-F2285EB7254D}" srcOrd="1" destOrd="0" presId="urn:microsoft.com/office/officeart/2005/8/layout/venn2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26.11.2021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26.11.2021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26.11.2021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26.11.2021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26.11.2021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26.11.2021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7" Type="http://schemas.openxmlformats.org/officeDocument/2006/relationships/image" Target="../media/image11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9.sv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5850" y="1571612"/>
            <a:ext cx="7958150" cy="189436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dirty="0">
                <a:solidFill>
                  <a:srgbClr val="002060"/>
                </a:solidFill>
              </a:rPr>
              <a:t>ОСОБЕННОСТИ СОПРОВОЖДЕНИЯ ДЕТЕЙ </a:t>
            </a:r>
            <a:br>
              <a:rPr lang="ru-RU" sz="2700" dirty="0">
                <a:solidFill>
                  <a:srgbClr val="002060"/>
                </a:solidFill>
              </a:rPr>
            </a:br>
            <a:r>
              <a:rPr lang="ru-RU" sz="2700" dirty="0">
                <a:solidFill>
                  <a:srgbClr val="002060"/>
                </a:solidFill>
              </a:rPr>
              <a:t>С ТЯЖЕЛЫМИ И МНОЖЕСТВЕННЫМИ НАРУШЕНИЯМИ РАЗВИТИЯ</a:t>
            </a:r>
            <a:br>
              <a:rPr lang="ru-RU" sz="2700" dirty="0">
                <a:solidFill>
                  <a:srgbClr val="002060"/>
                </a:solidFill>
              </a:rPr>
            </a:br>
            <a:r>
              <a:rPr lang="ru-RU" sz="2700" dirty="0">
                <a:solidFill>
                  <a:srgbClr val="002060"/>
                </a:solidFill>
              </a:rPr>
              <a:t> В УСЛОВИЯХ РЕАЛИЗАЦИИ ФГОС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00232" y="4071942"/>
            <a:ext cx="6572280" cy="1371600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ru-RU" sz="2800" dirty="0">
                <a:solidFill>
                  <a:srgbClr val="002060"/>
                </a:solidFill>
              </a:rPr>
              <a:t>Лях </a:t>
            </a:r>
            <a:r>
              <a:rPr lang="ru-RU" sz="2800" dirty="0" smtClean="0">
                <a:solidFill>
                  <a:srgbClr val="002060"/>
                </a:solidFill>
              </a:rPr>
              <a:t>Мария Александровна,  </a:t>
            </a:r>
          </a:p>
          <a:p>
            <a:pPr algn="ctr"/>
            <a:r>
              <a:rPr lang="ru-RU" sz="2400" dirty="0" smtClean="0">
                <a:solidFill>
                  <a:srgbClr val="002060"/>
                </a:solidFill>
              </a:rPr>
              <a:t>учитель </a:t>
            </a:r>
            <a:r>
              <a:rPr lang="ru-RU" sz="2400" dirty="0">
                <a:solidFill>
                  <a:srgbClr val="002060"/>
                </a:solidFill>
              </a:rPr>
              <a:t>начальных  классов</a:t>
            </a:r>
          </a:p>
          <a:p>
            <a:pPr algn="ctr"/>
            <a:r>
              <a:rPr lang="ru-RU" sz="2400" dirty="0">
                <a:solidFill>
                  <a:srgbClr val="002060"/>
                </a:solidFill>
              </a:rPr>
              <a:t>МБОУ «Школа для детей с ограниченными </a:t>
            </a:r>
          </a:p>
          <a:p>
            <a:pPr algn="ctr"/>
            <a:r>
              <a:rPr lang="ru-RU" sz="2400" dirty="0">
                <a:solidFill>
                  <a:srgbClr val="002060"/>
                </a:solidFill>
              </a:rPr>
              <a:t>возможностями здоровья» г. Лысьвы </a:t>
            </a:r>
          </a:p>
          <a:p>
            <a:pPr algn="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77439F9-C70A-4BB5-82FB-64B508430B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основные направления коррекционно-развивающей работы</a:t>
            </a:r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xmlns="" id="{C942096D-757B-4210-8664-8674F08FB08A}"/>
              </a:ext>
            </a:extLst>
          </p:cNvPr>
          <p:cNvSpPr/>
          <p:nvPr/>
        </p:nvSpPr>
        <p:spPr>
          <a:xfrm>
            <a:off x="683569" y="2241135"/>
            <a:ext cx="2117641" cy="11430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/>
              <a:t>эмоциональное развитие</a:t>
            </a:r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xmlns="" id="{B512548D-8FDA-4DC9-8A1B-CFAF00639F8B}"/>
              </a:ext>
            </a:extLst>
          </p:cNvPr>
          <p:cNvSpPr/>
          <p:nvPr/>
        </p:nvSpPr>
        <p:spPr>
          <a:xfrm>
            <a:off x="3158514" y="1546932"/>
            <a:ext cx="2064967" cy="11430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/>
              <a:t>физическое развитие</a:t>
            </a:r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xmlns="" id="{7F747B71-A4AE-468D-B673-67F499553F4E}"/>
              </a:ext>
            </a:extLst>
          </p:cNvPr>
          <p:cNvSpPr/>
          <p:nvPr/>
        </p:nvSpPr>
        <p:spPr>
          <a:xfrm>
            <a:off x="5580785" y="2027677"/>
            <a:ext cx="2064967" cy="11430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/>
              <a:t>развитие коммуникации</a:t>
            </a:r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xmlns="" id="{E2E1C346-7B94-4850-A4A9-C4FDB8B6068E}"/>
              </a:ext>
            </a:extLst>
          </p:cNvPr>
          <p:cNvSpPr/>
          <p:nvPr/>
        </p:nvSpPr>
        <p:spPr>
          <a:xfrm>
            <a:off x="211802" y="3636132"/>
            <a:ext cx="2064967" cy="11430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/>
              <a:t>сенсорное развитие</a:t>
            </a:r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xmlns="" id="{4EDC9667-8E9F-4216-B8E7-FD8A9565B1DB}"/>
              </a:ext>
            </a:extLst>
          </p:cNvPr>
          <p:cNvSpPr/>
          <p:nvPr/>
        </p:nvSpPr>
        <p:spPr>
          <a:xfrm>
            <a:off x="736242" y="5066970"/>
            <a:ext cx="2064967" cy="11430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/>
              <a:t>Развитие бытовых и трудовых умений</a:t>
            </a:r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xmlns="" id="{CADC96B9-EA15-4526-8D02-04EC82D04CFA}"/>
              </a:ext>
            </a:extLst>
          </p:cNvPr>
          <p:cNvSpPr/>
          <p:nvPr/>
        </p:nvSpPr>
        <p:spPr>
          <a:xfrm>
            <a:off x="3390779" y="5593270"/>
            <a:ext cx="2064967" cy="11430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/>
              <a:t>развитие игровой и продуктивной видов деятельности</a:t>
            </a:r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xmlns="" id="{BB41C311-0BC7-48DD-91C4-C862ADF1B5CC}"/>
              </a:ext>
            </a:extLst>
          </p:cNvPr>
          <p:cNvSpPr/>
          <p:nvPr/>
        </p:nvSpPr>
        <p:spPr>
          <a:xfrm>
            <a:off x="5724128" y="5013176"/>
            <a:ext cx="2064967" cy="11430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/>
              <a:t>развитие умений по самообслуживанию</a:t>
            </a:r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xmlns="" id="{0A48E652-1C53-4817-87EE-D99707038D07}"/>
              </a:ext>
            </a:extLst>
          </p:cNvPr>
          <p:cNvSpPr/>
          <p:nvPr/>
        </p:nvSpPr>
        <p:spPr>
          <a:xfrm>
            <a:off x="6084168" y="3384135"/>
            <a:ext cx="2376263" cy="1189453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/>
              <a:t>Развитие речи и альтернативной коммуникации</a:t>
            </a:r>
          </a:p>
        </p:txBody>
      </p:sp>
      <p:pic>
        <p:nvPicPr>
          <p:cNvPr id="16" name="Объект 5">
            <a:extLst>
              <a:ext uri="{FF2B5EF4-FFF2-40B4-BE49-F238E27FC236}">
                <a16:creationId xmlns:a16="http://schemas.microsoft.com/office/drawing/2014/main" xmlns="" id="{E8BDEE60-75BD-4C53-B80C-40C8C85481C5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2631" y="3257403"/>
            <a:ext cx="1948257" cy="1413569"/>
          </a:xfrm>
        </p:spPr>
      </p:pic>
    </p:spTree>
    <p:extLst>
      <p:ext uri="{BB962C8B-B14F-4D97-AF65-F5344CB8AC3E}">
        <p14:creationId xmlns:p14="http://schemas.microsoft.com/office/powerpoint/2010/main" val="50849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AA34BA4-2BB9-466B-8F17-D56964F930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вал 2">
            <a:extLst>
              <a:ext uri="{FF2B5EF4-FFF2-40B4-BE49-F238E27FC236}">
                <a16:creationId xmlns:a16="http://schemas.microsoft.com/office/drawing/2014/main" xmlns="" id="{F7BAF9C8-0586-440F-B1A7-32E87FF9A334}"/>
              </a:ext>
            </a:extLst>
          </p:cNvPr>
          <p:cNvSpPr/>
          <p:nvPr/>
        </p:nvSpPr>
        <p:spPr>
          <a:xfrm>
            <a:off x="2860147" y="4670508"/>
            <a:ext cx="3168352" cy="1883365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</a:rPr>
              <a:t>Формирование мотивации</a:t>
            </a:r>
          </a:p>
          <a:p>
            <a:pPr algn="ctr"/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5" name="Стрелка: вниз 4">
            <a:extLst>
              <a:ext uri="{FF2B5EF4-FFF2-40B4-BE49-F238E27FC236}">
                <a16:creationId xmlns:a16="http://schemas.microsoft.com/office/drawing/2014/main" xmlns="" id="{8A88F687-4B93-4449-AF67-331A05A56ECF}"/>
              </a:ext>
            </a:extLst>
          </p:cNvPr>
          <p:cNvSpPr/>
          <p:nvPr/>
        </p:nvSpPr>
        <p:spPr>
          <a:xfrm>
            <a:off x="3491880" y="274638"/>
            <a:ext cx="1872208" cy="2002234"/>
          </a:xfrm>
          <a:prstGeom prst="down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Обращение по имени</a:t>
            </a:r>
          </a:p>
        </p:txBody>
      </p:sp>
      <p:sp>
        <p:nvSpPr>
          <p:cNvPr id="6" name="Стрелка: вправо 5">
            <a:extLst>
              <a:ext uri="{FF2B5EF4-FFF2-40B4-BE49-F238E27FC236}">
                <a16:creationId xmlns:a16="http://schemas.microsoft.com/office/drawing/2014/main" xmlns="" id="{3188176E-A8CF-422E-8F4E-3E1D0F8E811B}"/>
              </a:ext>
            </a:extLst>
          </p:cNvPr>
          <p:cNvSpPr/>
          <p:nvPr/>
        </p:nvSpPr>
        <p:spPr>
          <a:xfrm>
            <a:off x="503548" y="2466019"/>
            <a:ext cx="2052227" cy="1883365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Хорошее настроение</a:t>
            </a:r>
          </a:p>
        </p:txBody>
      </p:sp>
      <p:sp>
        <p:nvSpPr>
          <p:cNvPr id="7" name="Стрелка: влево 6">
            <a:extLst>
              <a:ext uri="{FF2B5EF4-FFF2-40B4-BE49-F238E27FC236}">
                <a16:creationId xmlns:a16="http://schemas.microsoft.com/office/drawing/2014/main" xmlns="" id="{03E446FC-3B50-497F-9636-4D89D0297267}"/>
              </a:ext>
            </a:extLst>
          </p:cNvPr>
          <p:cNvSpPr/>
          <p:nvPr/>
        </p:nvSpPr>
        <p:spPr>
          <a:xfrm>
            <a:off x="6328110" y="2422397"/>
            <a:ext cx="2160240" cy="1944216"/>
          </a:xfrm>
          <a:prstGeom prst="lef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Стимулирующие приемы</a:t>
            </a:r>
          </a:p>
        </p:txBody>
      </p:sp>
      <p:sp>
        <p:nvSpPr>
          <p:cNvPr id="9" name="Выноска: стрелка вниз 8">
            <a:extLst>
              <a:ext uri="{FF2B5EF4-FFF2-40B4-BE49-F238E27FC236}">
                <a16:creationId xmlns:a16="http://schemas.microsoft.com/office/drawing/2014/main" xmlns="" id="{90FE629D-3FB7-40A7-84DC-EFA4465E125D}"/>
              </a:ext>
            </a:extLst>
          </p:cNvPr>
          <p:cNvSpPr/>
          <p:nvPr/>
        </p:nvSpPr>
        <p:spPr>
          <a:xfrm>
            <a:off x="3155158" y="2662848"/>
            <a:ext cx="2578330" cy="1725044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</a:rPr>
              <a:t>Установление эмоционального контакта</a:t>
            </a:r>
          </a:p>
        </p:txBody>
      </p:sp>
    </p:spTree>
    <p:extLst>
      <p:ext uri="{BB962C8B-B14F-4D97-AF65-F5344CB8AC3E}">
        <p14:creationId xmlns:p14="http://schemas.microsoft.com/office/powerpoint/2010/main" val="3902117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A8A508B-EDE2-4508-A13B-B98259AB59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45DCB04-8E38-4B27-B19D-C5382F23C2CC}"/>
              </a:ext>
            </a:extLst>
          </p:cNvPr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r>
              <a:rPr lang="ru-RU" sz="2800" dirty="0"/>
              <a:t>предметно-практическая;</a:t>
            </a:r>
          </a:p>
          <a:p>
            <a:r>
              <a:rPr lang="ru-RU" sz="2800" dirty="0"/>
              <a:t>игровая.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060C2A0F-A002-418B-98D4-813E176815D1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ru-RU" sz="2800" dirty="0"/>
              <a:t>Игра;</a:t>
            </a:r>
          </a:p>
          <a:p>
            <a:r>
              <a:rPr lang="ru-RU" sz="2800" dirty="0" err="1"/>
              <a:t>манипулиции</a:t>
            </a:r>
            <a:r>
              <a:rPr lang="ru-RU" sz="2800" dirty="0"/>
              <a:t> с предметами;</a:t>
            </a:r>
          </a:p>
          <a:p>
            <a:r>
              <a:rPr lang="ru-RU" sz="2800" dirty="0"/>
              <a:t>упражнение.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1627A6E6-DFB6-491D-A87B-5AB93A72D444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solidFill>
            <a:schemeClr val="accent2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txBody>
          <a:bodyPr/>
          <a:lstStyle/>
          <a:p>
            <a:pPr algn="ctr"/>
            <a:r>
              <a:rPr lang="ru-RU" dirty="0"/>
              <a:t>Ведущие виды деятельности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xmlns="" id="{4D59394D-FEB3-4149-8C1A-B0E6ED0591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solidFill>
            <a:schemeClr val="accent2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txBody>
          <a:bodyPr/>
          <a:lstStyle/>
          <a:p>
            <a:pPr algn="ctr"/>
            <a:r>
              <a:rPr lang="ru-RU" sz="2400" dirty="0"/>
              <a:t>Методы и приемы</a:t>
            </a:r>
          </a:p>
        </p:txBody>
      </p:sp>
    </p:spTree>
    <p:extLst>
      <p:ext uri="{BB962C8B-B14F-4D97-AF65-F5344CB8AC3E}">
        <p14:creationId xmlns:p14="http://schemas.microsoft.com/office/powerpoint/2010/main" val="1660285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F6B6416-54ED-40EB-8387-ABAFCF8F5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94122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наглядные пособия и материалы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20DEAED3-C1B9-44C0-8E5D-303BF12A737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57200" y="1854932"/>
            <a:ext cx="2592288" cy="1944216"/>
          </a:xfrm>
          <a:prstGeom prst="rect">
            <a:avLst/>
          </a:prstGeom>
        </p:spPr>
      </p:pic>
      <p:pic>
        <p:nvPicPr>
          <p:cNvPr id="10" name="Объект 9">
            <a:extLst>
              <a:ext uri="{FF2B5EF4-FFF2-40B4-BE49-F238E27FC236}">
                <a16:creationId xmlns:a16="http://schemas.microsoft.com/office/drawing/2014/main" xmlns="" id="{DAC06125-433C-48FF-B1F0-A1B9599FDF8F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345160" y="1906910"/>
            <a:ext cx="2453680" cy="1840260"/>
          </a:xfrm>
          <a:prstGeom prst="rect">
            <a:avLst/>
          </a:prstGeom>
        </p:spPr>
      </p:pic>
      <p:pic>
        <p:nvPicPr>
          <p:cNvPr id="11" name="Объект 10">
            <a:extLst>
              <a:ext uri="{FF2B5EF4-FFF2-40B4-BE49-F238E27FC236}">
                <a16:creationId xmlns:a16="http://schemas.microsoft.com/office/drawing/2014/main" xmlns="" id="{C6A049BB-0F90-49A6-9393-81B5737D988D}"/>
              </a:ext>
            </a:extLst>
          </p:cNvPr>
          <p:cNvPicPr>
            <a:picLocks noGrp="1" noChangeAspect="1"/>
          </p:cNvPicPr>
          <p:nvPr>
            <p:ph sz="quarter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137498" y="1938955"/>
            <a:ext cx="2453679" cy="1840259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A200B5E9-5785-4FF0-87DC-27241C64944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331640" y="4445754"/>
            <a:ext cx="2592291" cy="1944219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7D7DA112-0F14-46E7-8AFA-367A8C3838E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955405" y="4641071"/>
            <a:ext cx="2117323" cy="1587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917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54032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Пиктограммы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28674" name="AutoShape 2" descr="https://apf.mail.ru/cgi-bin/readmsg?id=16368871370744201565;0;15&amp;exif=1&amp;full=1&amp;x-email=mashenka19900406%40mail.ru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8676" name="AutoShape 4" descr="https://apf.mail.ru/cgi-bin/readmsg?id=16368871370744201565;0;15&amp;exif=1&amp;full=1&amp;x-email=mashenka19900406%40mail.ru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8678" name="AutoShape 6" descr="https://apf.mail.ru/cgi-bin/readmsg?id=16368871370744201565;0;15&amp;exif=1&amp;full=1&amp;x-email=mashenka19900406%40mail.ru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8680" name="Picture 8" descr="https://sun9-50.userapi.com/impg/G6lzw6uNcYzDkLE8dR6PrkWz9IDjHuMro-FHiw/8UQB7-r77tE.jpg?size=1280x960&amp;quality=96&amp;sign=4d1f6facfa36bde8dbb4f3fb65f8452d&amp;type=album"/>
          <p:cNvPicPr>
            <a:picLocks noChangeAspect="1" noChangeArrowheads="1"/>
          </p:cNvPicPr>
          <p:nvPr/>
        </p:nvPicPr>
        <p:blipFill>
          <a:blip r:embed="rId2" cstate="print"/>
          <a:srcRect l="4533"/>
          <a:stretch>
            <a:fillRect/>
          </a:stretch>
        </p:blipFill>
        <p:spPr bwMode="auto">
          <a:xfrm>
            <a:off x="714348" y="3929066"/>
            <a:ext cx="3008843" cy="2363789"/>
          </a:xfrm>
          <a:prstGeom prst="rect">
            <a:avLst/>
          </a:prstGeom>
          <a:noFill/>
        </p:spPr>
      </p:pic>
      <p:pic>
        <p:nvPicPr>
          <p:cNvPr id="28682" name="Picture 10" descr="https://sun9-35.userapi.com/impg/1peoItifg9dlLAlXlAGtyjAG9oZVgaiLdU55Ug/FgqhRSOnIAg.jpg?size=1280x960&amp;quality=96&amp;sign=4f3d7bcde3fc65a8d76a587df325e638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4792267" y="3994551"/>
            <a:ext cx="2809895" cy="2107421"/>
          </a:xfrm>
          <a:prstGeom prst="rect">
            <a:avLst/>
          </a:prstGeom>
          <a:noFill/>
        </p:spPr>
      </p:pic>
      <p:pic>
        <p:nvPicPr>
          <p:cNvPr id="8" name="Рисунок 7" descr="https://i.pinimg.com/736x/5b/69/2d/5b692da07f29c44236dc4b60c161129c.jpg"/>
          <p:cNvPicPr/>
          <p:nvPr/>
        </p:nvPicPr>
        <p:blipFill>
          <a:blip r:embed="rId4"/>
          <a:srcRect l="22513" t="6522" r="19943"/>
          <a:stretch>
            <a:fillRect/>
          </a:stretch>
        </p:blipFill>
        <p:spPr bwMode="auto">
          <a:xfrm>
            <a:off x="1714480" y="1500174"/>
            <a:ext cx="928694" cy="1748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https://img2.freepng.ru/20180724/bok/kisspng-food-eating-lunch-child-clip-art-child-eating-5b56b545e52046.4614340215324091579385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28926" y="1643050"/>
            <a:ext cx="1500198" cy="1388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https://www.dowlatow.ru/wp-content/uploads/2019/05/5cdd139e82ddc.pn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14876" y="1643050"/>
            <a:ext cx="1571636" cy="1319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https://thumbs.dreamstime.com/b/%D0%B8%D0%B4%D0%B5%D1%8F-%D0%BF%D1%80%D0%BE%D0%B5%D0%BA%D1%82%D0%B0-%D1%86%D0%B2%D0%B5%D1%82%D0%B0-%D1%82%D1%83%D0%B0%D0%BB%D0%B5%D1%82%D0%B0-%D0%B2%D0%B5%D0%BA%D1%82%D0%BE%D1%80%D0%B0-124448591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57950" y="1714488"/>
            <a:ext cx="1571636" cy="1259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96908"/>
          </a:xfrm>
        </p:spPr>
        <p:txBody>
          <a:bodyPr/>
          <a:lstStyle/>
          <a:p>
            <a:pPr algn="ctr"/>
            <a:r>
              <a:rPr lang="ru-RU" b="1" dirty="0" err="1" smtClean="0">
                <a:solidFill>
                  <a:srgbClr val="002060"/>
                </a:solidFill>
              </a:rPr>
              <a:t>Манкотерапия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29698" name="Picture 2" descr="https://sun9-2.userapi.com/impg/fso5SFnGdKq1pIFrKNmhW60YeVfzjy6bzHJa9g/XvSsKpGQqyQ.jpg?size=810x1080&amp;quality=96&amp;sign=93559847d503ba49bbf03828509b4ba3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2000240"/>
            <a:ext cx="2857520" cy="3343812"/>
          </a:xfrm>
          <a:prstGeom prst="rect">
            <a:avLst/>
          </a:prstGeom>
          <a:noFill/>
        </p:spPr>
      </p:pic>
      <p:pic>
        <p:nvPicPr>
          <p:cNvPr id="29700" name="Picture 4" descr="https://sun9-54.userapi.com/impg/dra-nHXH9398DgWAhuIubdnaEj99nlWh4uVsmQ/qGwp4xab1yo.jpg?size=810x1080&amp;quality=96&amp;sign=9735fc50494363a3dbae9644476a7218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2285992"/>
            <a:ext cx="2786082" cy="33575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7467600" cy="11430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Коммуникативный альбом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30722" name="Picture 2" descr="https://sun9-15.userapi.com/impg/D1-zSk9En1uFqMrkBcOOdsQaen8hmWczTSzHZw/VXarhgilpzI.jpg?size=1280x960&amp;quality=96&amp;sign=c4dd5252213fb22c839e3e622d92122a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3929066"/>
            <a:ext cx="3159093" cy="2369320"/>
          </a:xfrm>
          <a:prstGeom prst="rect">
            <a:avLst/>
          </a:prstGeom>
          <a:noFill/>
        </p:spPr>
      </p:pic>
      <p:pic>
        <p:nvPicPr>
          <p:cNvPr id="30724" name="Picture 4" descr="https://sun9-47.userapi.com/impg/RFzH1r2fuc41gqIqwhoVN0fW7PQ9UyFZ_xrJKw/dbj3Y-42hhY.jpg?size=810x1080&amp;quality=96&amp;sign=6b92a592e6781c9398c6a389f3f9feba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5252150" y="3606107"/>
            <a:ext cx="2366385" cy="3155180"/>
          </a:xfrm>
          <a:prstGeom prst="rect">
            <a:avLst/>
          </a:prstGeom>
          <a:noFill/>
        </p:spPr>
      </p:pic>
      <p:pic>
        <p:nvPicPr>
          <p:cNvPr id="30726" name="Picture 6" descr="https://sun9-29.userapi.com/impg/K8VP9rrLkNQOWBXWTtYlrljfal6HXW6MUSzQTg/-opXpjSXn6k.jpg?size=810x1080&amp;quality=96&amp;sign=e418061f443cc9113056f540627c4d41&amp;type=albu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3098593" y="901881"/>
            <a:ext cx="2303873" cy="30718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Использование 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err="1" smtClean="0">
                <a:solidFill>
                  <a:srgbClr val="002060"/>
                </a:solidFill>
              </a:rPr>
              <a:t>коррекционно</a:t>
            </a:r>
            <a:r>
              <a:rPr lang="ru-RU" b="1" dirty="0" smtClean="0">
                <a:solidFill>
                  <a:srgbClr val="002060"/>
                </a:solidFill>
              </a:rPr>
              <a:t>–развивающих методик</a:t>
            </a:r>
            <a:endParaRPr lang="ru-RU" b="1" dirty="0">
              <a:solidFill>
                <a:srgbClr val="002060"/>
              </a:solidFill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1142976" y="1714488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39784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Взаимодействие с родителями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31746" name="Picture 2" descr="https://school19.edu-nv.ru/files/administrator.school19_edu_nv_ru/%D0%9D%D0%BE%D0%B2%D0%BE%D1%81%D1%82%D0%B8/%D0%90%D0%BF%D1%80%D0%B5%D0%BB%D1%8C_2020/009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1782723"/>
            <a:ext cx="5643602" cy="50752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Достижение 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положительных результатов</a:t>
            </a:r>
            <a:endParaRPr lang="ru-RU" b="1" dirty="0">
              <a:solidFill>
                <a:srgbClr val="002060"/>
              </a:solidFill>
            </a:endParaRPr>
          </a:p>
        </p:txBody>
      </p:sp>
      <p:graphicFrame>
        <p:nvGraphicFramePr>
          <p:cNvPr id="3" name="Схема 2"/>
          <p:cNvGraphicFramePr/>
          <p:nvPr/>
        </p:nvGraphicFramePr>
        <p:xfrm>
          <a:off x="857224" y="1857364"/>
          <a:ext cx="6786610" cy="46752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7467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 </a:t>
            </a:r>
            <a:r>
              <a:rPr lang="ru-RU" b="1" dirty="0">
                <a:solidFill>
                  <a:srgbClr val="002060"/>
                </a:solidFill>
              </a:rPr>
              <a:t>МБОУ «Школа для детей с ограниченными возможностями </a:t>
            </a:r>
            <a:r>
              <a:rPr lang="ru-RU" b="1" dirty="0" smtClean="0">
                <a:solidFill>
                  <a:srgbClr val="002060"/>
                </a:solidFill>
              </a:rPr>
              <a:t>здоровья</a:t>
            </a:r>
            <a:r>
              <a:rPr lang="ru-RU" b="1" dirty="0">
                <a:solidFill>
                  <a:srgbClr val="002060"/>
                </a:solidFill>
              </a:rPr>
              <a:t>» г.Лысьва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00034" y="1984248"/>
            <a:ext cx="7467600" cy="487375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3554" name="Picture 2" descr="http://static.esosedi.org/fiber/11831/fit/1400x1000/shkola_n_5.png"/>
          <p:cNvPicPr>
            <a:picLocks noChangeAspect="1" noChangeArrowheads="1"/>
          </p:cNvPicPr>
          <p:nvPr/>
        </p:nvPicPr>
        <p:blipFill>
          <a:blip r:embed="rId2"/>
          <a:srcRect r="7693" b="15847"/>
          <a:stretch>
            <a:fillRect/>
          </a:stretch>
        </p:blipFill>
        <p:spPr bwMode="auto">
          <a:xfrm>
            <a:off x="1428728" y="1785926"/>
            <a:ext cx="6267264" cy="4286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Копия logo"/>
          <p:cNvPicPr/>
          <p:nvPr/>
        </p:nvPicPr>
        <p:blipFill>
          <a:blip r:embed="rId3" cstate="print">
            <a:clrChange>
              <a:clrFrom>
                <a:srgbClr val="FDFEFF"/>
              </a:clrFrom>
              <a:clrTo>
                <a:srgbClr val="FDFE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72396" y="357166"/>
            <a:ext cx="1143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96908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Мониторинг </a:t>
            </a:r>
            <a:br>
              <a:rPr lang="ru-RU" sz="2400" b="1" dirty="0" smtClean="0">
                <a:solidFill>
                  <a:srgbClr val="002060"/>
                </a:solidFill>
              </a:rPr>
            </a:br>
            <a:endParaRPr lang="ru-RU" sz="2400" b="1" dirty="0">
              <a:solidFill>
                <a:srgbClr val="002060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85720" y="1142984"/>
          <a:ext cx="8143926" cy="4950980"/>
        </p:xfrm>
        <a:graphic>
          <a:graphicData uri="http://schemas.openxmlformats.org/drawingml/2006/table">
            <a:tbl>
              <a:tblPr/>
              <a:tblGrid>
                <a:gridCol w="434206"/>
                <a:gridCol w="814935"/>
                <a:gridCol w="444841"/>
                <a:gridCol w="444319"/>
                <a:gridCol w="518547"/>
                <a:gridCol w="444841"/>
                <a:gridCol w="370615"/>
                <a:gridCol w="595911"/>
                <a:gridCol w="444319"/>
                <a:gridCol w="444841"/>
                <a:gridCol w="444841"/>
                <a:gridCol w="444319"/>
                <a:gridCol w="444841"/>
                <a:gridCol w="444841"/>
                <a:gridCol w="370092"/>
                <a:gridCol w="370092"/>
                <a:gridCol w="667525"/>
              </a:tblGrid>
              <a:tr h="5898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№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822" marR="43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ФИ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822" marR="43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/>
                          <a:ea typeface="Times New Roman"/>
                          <a:cs typeface="Times New Roman"/>
                        </a:rPr>
                        <a:t>Посещаемость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822" marR="43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/>
                          <a:ea typeface="Times New Roman"/>
                          <a:cs typeface="Times New Roman"/>
                        </a:rPr>
                        <a:t>Речь и АК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822" marR="43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/>
                          <a:ea typeface="Times New Roman"/>
                          <a:cs typeface="Times New Roman"/>
                        </a:rPr>
                        <a:t>Матем. Пред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/>
                          <a:ea typeface="Times New Roman"/>
                          <a:cs typeface="Times New Roman"/>
                        </a:rPr>
                        <a:t>ст.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822" marR="43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/>
                          <a:ea typeface="Times New Roman"/>
                          <a:cs typeface="Times New Roman"/>
                        </a:rPr>
                        <a:t>Человек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822" marR="43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Times New Roman"/>
                          <a:ea typeface="Times New Roman"/>
                          <a:cs typeface="Times New Roman"/>
                        </a:rPr>
                        <a:t>ППД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822" marR="43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/>
                          <a:ea typeface="Times New Roman"/>
                          <a:cs typeface="Times New Roman"/>
                        </a:rPr>
                        <a:t>Сенсорное развитие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822" marR="43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/>
                          <a:ea typeface="Times New Roman"/>
                          <a:cs typeface="Times New Roman"/>
                        </a:rPr>
                        <a:t>ОПМ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822" marR="43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/>
                          <a:ea typeface="Times New Roman"/>
                          <a:cs typeface="Times New Roman"/>
                        </a:rPr>
                        <a:t>ОСМ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822" marR="43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/>
                          <a:ea typeface="Times New Roman"/>
                          <a:cs typeface="Times New Roman"/>
                        </a:rPr>
                        <a:t>музыка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822" marR="43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/>
                          <a:ea typeface="Times New Roman"/>
                          <a:cs typeface="Times New Roman"/>
                        </a:rPr>
                        <a:t>изо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822" marR="43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/>
                          <a:ea typeface="Times New Roman"/>
                          <a:cs typeface="Times New Roman"/>
                        </a:rPr>
                        <a:t>КРЗ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822" marR="43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/>
                          <a:ea typeface="Times New Roman"/>
                          <a:cs typeface="Times New Roman"/>
                        </a:rPr>
                        <a:t>А. физ-ра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822" marR="43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/>
                          <a:ea typeface="Times New Roman"/>
                          <a:cs typeface="Times New Roman"/>
                        </a:rPr>
                        <a:t>Итого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822" marR="43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822" marR="43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/>
                          <a:ea typeface="Times New Roman"/>
                          <a:cs typeface="Times New Roman"/>
                        </a:rPr>
                        <a:t>Выводы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822" marR="43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5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0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822" marR="43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Ребёнок 1</a:t>
                      </a:r>
                      <a:endParaRPr lang="ru-RU" sz="10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822" marR="43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100 %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822" marR="43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822" marR="43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822" marR="43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822" marR="43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822" marR="43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822" marR="43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822" marR="43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822" marR="43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822" marR="43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822" marR="43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822" marR="43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822" marR="43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822" marR="43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35%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822" marR="43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/>
                          <a:ea typeface="Times New Roman"/>
                          <a:cs typeface="Times New Roman"/>
                        </a:rPr>
                        <a:t>Положит.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/>
                          <a:ea typeface="Times New Roman"/>
                          <a:cs typeface="Times New Roman"/>
                        </a:rPr>
                        <a:t>динамика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822" marR="43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5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0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822" marR="43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Ребёнок 2</a:t>
                      </a:r>
                      <a:endParaRPr lang="ru-RU" sz="10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822" marR="43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92%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822" marR="43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822" marR="43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822" marR="43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822" marR="43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822" marR="43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822" marR="43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822" marR="43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822" marR="43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822" marR="43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822" marR="43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822" marR="43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822" marR="43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822" marR="43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28%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822" marR="43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/>
                          <a:ea typeface="Times New Roman"/>
                          <a:cs typeface="Times New Roman"/>
                        </a:rPr>
                        <a:t>Незначит.  динамика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822" marR="43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5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822" marR="43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Ребенок 3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822" marR="43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53%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822" marR="43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822" marR="43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822" marR="43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822" marR="43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822" marR="43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822" marR="43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822" marR="43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822" marR="43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822" marR="43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822" marR="43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822" marR="43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822" marR="43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822" marR="43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0%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822" marR="43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latin typeface="Times New Roman"/>
                          <a:ea typeface="Times New Roman"/>
                          <a:cs typeface="Times New Roman"/>
                        </a:rPr>
                        <a:t>Отсутствие динамики</a:t>
                      </a:r>
                      <a:endParaRPr lang="ru-RU" sz="1050" b="0" dirty="0" smtClean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822" marR="43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5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822" marR="43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Ребёнок 4</a:t>
                      </a:r>
                      <a:endParaRPr lang="ru-RU" sz="10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822" marR="43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60%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822" marR="43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822" marR="43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822" marR="43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822" marR="43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822" marR="43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822" marR="43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822" marR="43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822" marR="43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822" marR="43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822" marR="43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822" marR="43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822" marR="43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822" marR="43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15%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822" marR="43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/>
                          <a:ea typeface="Times New Roman"/>
                          <a:cs typeface="Times New Roman"/>
                        </a:rPr>
                        <a:t>Незначит. динамика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822" marR="43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98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822" marR="43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Ребёнок 5</a:t>
                      </a:r>
                      <a:endParaRPr lang="ru-RU" sz="10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822" marR="43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40%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822" marR="43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822" marR="43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822" marR="43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822" marR="43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822" marR="43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822" marR="43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822" marR="43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822" marR="43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822" marR="43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822" marR="43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822" marR="43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822" marR="43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822" marR="43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12 %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822" marR="43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latin typeface="Times New Roman"/>
                          <a:ea typeface="Times New Roman"/>
                          <a:cs typeface="Times New Roman"/>
                        </a:rPr>
                        <a:t>Крайне </a:t>
                      </a:r>
                      <a:r>
                        <a:rPr lang="ru-RU" sz="900" b="1" dirty="0" err="1">
                          <a:latin typeface="Times New Roman"/>
                          <a:ea typeface="Times New Roman"/>
                          <a:cs typeface="Times New Roman"/>
                        </a:rPr>
                        <a:t>Незначит</a:t>
                      </a:r>
                      <a:r>
                        <a:rPr lang="ru-RU" sz="900" b="1" dirty="0">
                          <a:latin typeface="Times New Roman"/>
                          <a:ea typeface="Times New Roman"/>
                          <a:cs typeface="Times New Roman"/>
                        </a:rPr>
                        <a:t>. динамика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822" marR="43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98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822" marR="43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Ребёнок 6</a:t>
                      </a:r>
                      <a:endParaRPr lang="ru-RU" sz="10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822" marR="43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64%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822" marR="43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822" marR="43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822" marR="43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822" marR="43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822" marR="43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822" marR="43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822" marR="43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822" marR="43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822" marR="43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822" marR="43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822" marR="43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822" marR="43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822" marR="43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12%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822" marR="43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latin typeface="Times New Roman"/>
                          <a:ea typeface="Times New Roman"/>
                          <a:cs typeface="Times New Roman"/>
                        </a:rPr>
                        <a:t>Крайне </a:t>
                      </a:r>
                      <a:r>
                        <a:rPr lang="ru-RU" sz="900" b="1" dirty="0" err="1">
                          <a:latin typeface="Times New Roman"/>
                          <a:ea typeface="Times New Roman"/>
                          <a:cs typeface="Times New Roman"/>
                        </a:rPr>
                        <a:t>Незначит</a:t>
                      </a:r>
                      <a:r>
                        <a:rPr lang="ru-RU" sz="900" b="1" dirty="0">
                          <a:latin typeface="Times New Roman"/>
                          <a:ea typeface="Times New Roman"/>
                          <a:cs typeface="Times New Roman"/>
                        </a:rPr>
                        <a:t>. динамика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822" marR="43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5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822" marR="43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Ребёнок 7</a:t>
                      </a:r>
                      <a:endParaRPr lang="ru-RU" sz="10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822" marR="43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67%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822" marR="43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822" marR="43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822" marR="43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822" marR="43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822" marR="43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822" marR="43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822" marR="43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822" marR="43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822" marR="43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822" marR="43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822" marR="43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822" marR="43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822" marR="43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25%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822" marR="43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/>
                          <a:ea typeface="Times New Roman"/>
                          <a:cs typeface="Times New Roman"/>
                        </a:rPr>
                        <a:t>Незначит. динамика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822" marR="43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5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822" marR="43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Ребёнок 8</a:t>
                      </a:r>
                      <a:endParaRPr lang="ru-RU" sz="10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822" marR="43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822" marR="43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822" marR="43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822" marR="43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822" marR="43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822" marR="43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822" marR="43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822" marR="43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822" marR="43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822" marR="43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822" marR="43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822" marR="43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822" marR="43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822" marR="43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20%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822" marR="43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/>
                          <a:ea typeface="Times New Roman"/>
                          <a:cs typeface="Times New Roman"/>
                        </a:rPr>
                        <a:t>Незначит. динамика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822" marR="43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26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822" marR="43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/>
                          <a:ea typeface="Times New Roman"/>
                          <a:cs typeface="Times New Roman"/>
                        </a:rPr>
                        <a:t>Итого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822" marR="43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822" marR="43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822" marR="43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822" marR="43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822" marR="43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822" marR="43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822" marR="43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822" marR="43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822" marR="43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822" marR="43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822" marR="43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822" marR="43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822" marR="43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34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822" marR="43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18%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822" marR="43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822" marR="43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39784"/>
          </a:xfrm>
        </p:spPr>
        <p:txBody>
          <a:bodyPr/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Критерии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1775808"/>
            <a:ext cx="6786610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 - Самостоятельно - сам. </a:t>
            </a:r>
            <a:endParaRPr lang="ru-RU" sz="12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3. - По инструкции (вербальной или невербальной) – </a:t>
            </a:r>
            <a:r>
              <a:rPr lang="ru-RU" sz="2400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инст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lang="ru-RU" sz="12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- По образцу – обр. </a:t>
            </a:r>
            <a:endParaRPr lang="ru-RU" sz="12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- С частичной физической помощью – </a:t>
            </a:r>
            <a:r>
              <a:rPr lang="ru-RU" sz="2400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пом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endParaRPr lang="ru-RU" sz="12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0. - Не выполняет – </a:t>
            </a:r>
            <a:r>
              <a:rPr lang="ru-RU" sz="2400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/</a:t>
            </a:r>
            <a:r>
              <a:rPr lang="ru-RU" sz="2400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вып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endParaRPr lang="ru-RU" sz="36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-285776"/>
            <a:ext cx="8115328" cy="1511288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Результаты</a:t>
            </a:r>
            <a:endParaRPr lang="ru-RU" b="1" dirty="0">
              <a:solidFill>
                <a:srgbClr val="002060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571472" y="1571612"/>
          <a:ext cx="7429552" cy="45720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14776"/>
                <a:gridCol w="3714776"/>
              </a:tblGrid>
              <a:tr h="74004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% детей</a:t>
                      </a:r>
                      <a:endParaRPr lang="ru-RU" sz="20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Динамика</a:t>
                      </a:r>
                      <a:endParaRPr lang="ru-RU" sz="20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1277331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14%</a:t>
                      </a:r>
                      <a:endParaRPr lang="ru-RU" sz="20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Положительная динамика</a:t>
                      </a:r>
                      <a:endParaRPr lang="ru-RU" sz="20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1277331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57%</a:t>
                      </a:r>
                      <a:endParaRPr lang="ru-RU" sz="20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Незначительная динамика</a:t>
                      </a:r>
                      <a:endParaRPr lang="ru-RU" sz="20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1277331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29%</a:t>
                      </a:r>
                      <a:endParaRPr lang="ru-RU" sz="20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Крайне незначительная динамика</a:t>
                      </a:r>
                      <a:endParaRPr lang="ru-RU" sz="20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68346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Терпение — ключ к успеху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34818" name="Picture 2" descr="https://i.siteapi.org/f56jcxcIbNJjZhkK4OZm5u2kAYk=/fit-in/1400x1000/center/top/c890fcdc859be61.s.siteapi.org/img/gv65hn3e4z4sc4scog484ck8kw40g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357298"/>
            <a:ext cx="6254732" cy="43917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900igr.net/datas/literatura/Bunin-rasskazy/0032-032-Spasibo-za-vnimani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714356"/>
            <a:ext cx="5929354" cy="44470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Количество детей с ТМНР увеличивается ежегодно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457200" y="1600200"/>
          <a:ext cx="8043890" cy="41862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6991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7023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30373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406991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rgbClr val="002060"/>
                          </a:solidFill>
                        </a:rPr>
                        <a:t>Учебный</a:t>
                      </a:r>
                      <a:r>
                        <a:rPr lang="ru-RU" baseline="0" dirty="0">
                          <a:solidFill>
                            <a:srgbClr val="002060"/>
                          </a:solidFill>
                        </a:rPr>
                        <a:t> год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rgbClr val="002060"/>
                          </a:solidFill>
                        </a:rPr>
                        <a:t>Количество детей с ТМНР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b="1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% детей с ТМНР от общего количество детей с умственной отсталостью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6321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40385" algn="l"/>
                          <a:tab pos="668655" algn="l"/>
                        </a:tabLst>
                      </a:pPr>
                      <a:r>
                        <a:rPr lang="ru-RU" sz="1600" b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2016-2017</a:t>
                      </a:r>
                      <a:endParaRPr lang="ru-RU" sz="14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40385" algn="l"/>
                          <a:tab pos="668655" algn="l"/>
                        </a:tabLst>
                      </a:pPr>
                      <a:r>
                        <a:rPr lang="ru-RU" sz="24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40385" algn="l"/>
                          <a:tab pos="668655" algn="l"/>
                        </a:tabLst>
                      </a:pPr>
                      <a:r>
                        <a:rPr lang="ru-RU" sz="2400" b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1%</a:t>
                      </a:r>
                      <a:endParaRPr lang="ru-RU" sz="20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6321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40385" algn="l"/>
                          <a:tab pos="668655" algn="l"/>
                        </a:tabLst>
                      </a:pPr>
                      <a:r>
                        <a:rPr lang="ru-RU" sz="1600" b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2017-2018</a:t>
                      </a:r>
                      <a:endParaRPr lang="ru-RU" sz="14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40385" algn="l"/>
                          <a:tab pos="668655" algn="l"/>
                        </a:tabLst>
                      </a:pPr>
                      <a:r>
                        <a:rPr lang="ru-RU" sz="24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40385" algn="l"/>
                          <a:tab pos="668655" algn="l"/>
                        </a:tabLst>
                      </a:pPr>
                      <a:r>
                        <a:rPr lang="ru-RU" sz="24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2%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6321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40385" algn="l"/>
                          <a:tab pos="668655" algn="l"/>
                        </a:tabLst>
                      </a:pPr>
                      <a:r>
                        <a:rPr lang="ru-RU" sz="1600" b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2018-2019</a:t>
                      </a:r>
                      <a:endParaRPr lang="ru-RU" sz="14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40385" algn="l"/>
                          <a:tab pos="668655" algn="l"/>
                        </a:tabLst>
                      </a:pPr>
                      <a:r>
                        <a:rPr lang="ru-RU" sz="2400" b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20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40385" algn="l"/>
                          <a:tab pos="668655" algn="l"/>
                        </a:tabLst>
                      </a:pPr>
                      <a:r>
                        <a:rPr lang="ru-RU" sz="24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4%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6321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40385" algn="l"/>
                          <a:tab pos="668655" algn="l"/>
                        </a:tabLst>
                      </a:pPr>
                      <a:r>
                        <a:rPr lang="ru-RU" sz="1600" b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2019-2020</a:t>
                      </a:r>
                      <a:endParaRPr lang="ru-RU" sz="14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40385" algn="l"/>
                          <a:tab pos="668655" algn="l"/>
                        </a:tabLst>
                      </a:pPr>
                      <a:r>
                        <a:rPr lang="ru-RU" sz="2400" b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endParaRPr lang="ru-RU" sz="20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40385" algn="l"/>
                          <a:tab pos="668655" algn="l"/>
                        </a:tabLst>
                      </a:pPr>
                      <a:r>
                        <a:rPr lang="ru-RU" sz="24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5%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6321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40385" algn="l"/>
                          <a:tab pos="668655" algn="l"/>
                        </a:tabLst>
                      </a:pPr>
                      <a:r>
                        <a:rPr lang="ru-RU" sz="1600" b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2020-2021</a:t>
                      </a:r>
                      <a:endParaRPr lang="ru-RU" sz="14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40385" algn="l"/>
                          <a:tab pos="668655" algn="l"/>
                        </a:tabLst>
                      </a:pPr>
                      <a:r>
                        <a:rPr lang="ru-RU" sz="2400" b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14</a:t>
                      </a:r>
                      <a:endParaRPr lang="ru-RU" sz="20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40385" algn="l"/>
                          <a:tab pos="668655" algn="l"/>
                        </a:tabLst>
                      </a:pPr>
                      <a:r>
                        <a:rPr lang="ru-RU" sz="24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6%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6321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40385" algn="l"/>
                          <a:tab pos="668655" algn="l"/>
                        </a:tabLs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2021-2022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40385" algn="l"/>
                          <a:tab pos="668655" algn="l"/>
                        </a:tabLst>
                      </a:pPr>
                      <a:r>
                        <a:rPr lang="ru-RU" sz="24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19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40385" algn="l"/>
                          <a:tab pos="668655" algn="l"/>
                        </a:tabLst>
                      </a:pPr>
                      <a:r>
                        <a:rPr lang="ru-RU" sz="24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8%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img8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1131" t="46994" r="7883"/>
          <a:stretch>
            <a:fillRect/>
          </a:stretch>
        </p:blipFill>
        <p:spPr bwMode="auto">
          <a:xfrm>
            <a:off x="3428992" y="2000240"/>
            <a:ext cx="3500462" cy="340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https://fb.ru/misc/i/gallery/44874/272477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69351" y="928670"/>
            <a:ext cx="2074649" cy="1625582"/>
          </a:xfrm>
          <a:prstGeom prst="rect">
            <a:avLst/>
          </a:prstGeom>
          <a:noFill/>
        </p:spPr>
      </p:pic>
      <p:pic>
        <p:nvPicPr>
          <p:cNvPr id="6" name="Picture 4" descr="https://fb.ru/misc/i/gallery/44874/272477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7554" y="285728"/>
            <a:ext cx="1441231" cy="1129270"/>
          </a:xfrm>
          <a:prstGeom prst="rect">
            <a:avLst/>
          </a:prstGeom>
          <a:noFill/>
        </p:spPr>
      </p:pic>
      <p:pic>
        <p:nvPicPr>
          <p:cNvPr id="7" name="Picture 4" descr="https://fb.ru/misc/i/gallery/44874/272477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57818" y="1142984"/>
            <a:ext cx="1441231" cy="1129270"/>
          </a:xfrm>
          <a:prstGeom prst="rect">
            <a:avLst/>
          </a:prstGeom>
          <a:noFill/>
        </p:spPr>
      </p:pic>
      <p:pic>
        <p:nvPicPr>
          <p:cNvPr id="8" name="Picture 4" descr="https://fb.ru/misc/i/gallery/44874/272477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00166" y="1571612"/>
            <a:ext cx="1441231" cy="1129270"/>
          </a:xfrm>
          <a:prstGeom prst="rect">
            <a:avLst/>
          </a:prstGeom>
          <a:noFill/>
        </p:spPr>
      </p:pic>
      <p:pic>
        <p:nvPicPr>
          <p:cNvPr id="9" name="Picture 4" descr="https://fb.ru/misc/i/gallery/44874/272477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43702" y="4357694"/>
            <a:ext cx="1441231" cy="11292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</a:rPr>
              <a:t>Особенности </a:t>
            </a:r>
            <a:r>
              <a:rPr lang="ru-RU" sz="3600" b="1" dirty="0">
                <a:solidFill>
                  <a:srgbClr val="002060"/>
                </a:solidFill>
              </a:rPr>
              <a:t>детей с ТМНР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071802" y="3071810"/>
            <a:ext cx="2714644" cy="171451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Дети с ТМНР - полиморфная группа с комплексными нарушениями (интеллектуальными, сенсорными, двигательными, речевыми, эмоциональными). </a:t>
            </a:r>
          </a:p>
        </p:txBody>
      </p:sp>
      <p:sp>
        <p:nvSpPr>
          <p:cNvPr id="5" name="Овал 4"/>
          <p:cNvSpPr/>
          <p:nvPr/>
        </p:nvSpPr>
        <p:spPr>
          <a:xfrm>
            <a:off x="5572132" y="1500174"/>
            <a:ext cx="3000396" cy="135732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Нарушение опорно-двигательного аппарата</a:t>
            </a:r>
          </a:p>
        </p:txBody>
      </p:sp>
      <p:sp>
        <p:nvSpPr>
          <p:cNvPr id="7" name="Овал 6"/>
          <p:cNvSpPr/>
          <p:nvPr/>
        </p:nvSpPr>
        <p:spPr>
          <a:xfrm>
            <a:off x="214282" y="1714488"/>
            <a:ext cx="3000396" cy="135732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Интеллектуальные нарушения – тяжелая или умеренная умственная отсталость.</a:t>
            </a:r>
          </a:p>
        </p:txBody>
      </p:sp>
      <p:sp>
        <p:nvSpPr>
          <p:cNvPr id="8" name="Овал 7"/>
          <p:cNvSpPr/>
          <p:nvPr/>
        </p:nvSpPr>
        <p:spPr>
          <a:xfrm>
            <a:off x="5572132" y="4929198"/>
            <a:ext cx="3000396" cy="135732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Системное недоразвитие речи средней/тяжелой степени. </a:t>
            </a:r>
            <a:r>
              <a:rPr lang="ru-RU" sz="1200" dirty="0" smtClean="0">
                <a:solidFill>
                  <a:schemeClr val="tx1"/>
                </a:solidFill>
              </a:rPr>
              <a:t> 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214282" y="5000636"/>
            <a:ext cx="3000396" cy="135732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Нарушение эмоциональной сферы</a:t>
            </a:r>
          </a:p>
        </p:txBody>
      </p:sp>
      <p:cxnSp>
        <p:nvCxnSpPr>
          <p:cNvPr id="11" name="Прямая со стрелкой 10"/>
          <p:cNvCxnSpPr/>
          <p:nvPr/>
        </p:nvCxnSpPr>
        <p:spPr>
          <a:xfrm flipV="1">
            <a:off x="6000760" y="3071810"/>
            <a:ext cx="428628" cy="2143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6000760" y="4500570"/>
            <a:ext cx="428628" cy="2857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rot="10800000">
            <a:off x="2500298" y="3071810"/>
            <a:ext cx="428628" cy="2857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rot="10800000" flipV="1">
            <a:off x="2428860" y="4643446"/>
            <a:ext cx="428628" cy="2857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0034" y="2996952"/>
            <a:ext cx="7467600" cy="1143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B650DF8A-9197-41CD-9AD8-D71A66DCE2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476672"/>
            <a:ext cx="6566504" cy="54226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5BA8D58-0465-414F-889F-4E7A7C63E1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180" y="69036"/>
            <a:ext cx="7467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Алгоритм педагогической деятельности с обучающимися с ТМНР</a:t>
            </a:r>
          </a:p>
        </p:txBody>
      </p:sp>
      <p:sp>
        <p:nvSpPr>
          <p:cNvPr id="3" name="Стрелка: вниз 2">
            <a:extLst>
              <a:ext uri="{FF2B5EF4-FFF2-40B4-BE49-F238E27FC236}">
                <a16:creationId xmlns:a16="http://schemas.microsoft.com/office/drawing/2014/main" xmlns="" id="{1648C681-885D-4254-ABC8-5828FB1DA270}"/>
              </a:ext>
            </a:extLst>
          </p:cNvPr>
          <p:cNvSpPr/>
          <p:nvPr/>
        </p:nvSpPr>
        <p:spPr>
          <a:xfrm>
            <a:off x="4236063" y="2324933"/>
            <a:ext cx="432048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231A2539-46CC-4411-9D76-FC5DEB423E98}"/>
              </a:ext>
            </a:extLst>
          </p:cNvPr>
          <p:cNvSpPr/>
          <p:nvPr/>
        </p:nvSpPr>
        <p:spPr>
          <a:xfrm>
            <a:off x="1259632" y="1465550"/>
            <a:ext cx="6264696" cy="78296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1) </a:t>
            </a:r>
            <a:r>
              <a:rPr lang="ru-RU" sz="2400" b="1" dirty="0" smtClean="0">
                <a:solidFill>
                  <a:schemeClr val="tx1"/>
                </a:solidFill>
              </a:rPr>
              <a:t>Изучение </a:t>
            </a:r>
            <a:r>
              <a:rPr lang="ru-RU" sz="2400" b="1" dirty="0">
                <a:solidFill>
                  <a:schemeClr val="tx1"/>
                </a:solidFill>
              </a:rPr>
              <a:t>особенностей ребёнка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0C380051-8549-40B0-A77C-8B8F9BE6A56E}"/>
              </a:ext>
            </a:extLst>
          </p:cNvPr>
          <p:cNvSpPr/>
          <p:nvPr/>
        </p:nvSpPr>
        <p:spPr>
          <a:xfrm>
            <a:off x="1319739" y="2796010"/>
            <a:ext cx="6264696" cy="78296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2) </a:t>
            </a:r>
            <a:r>
              <a:rPr lang="ru-RU" sz="2400" b="1" dirty="0" smtClean="0">
                <a:solidFill>
                  <a:schemeClr val="tx1"/>
                </a:solidFill>
              </a:rPr>
              <a:t>Разработка </a:t>
            </a:r>
            <a:r>
              <a:rPr lang="ru-RU" sz="2400" b="1" dirty="0">
                <a:solidFill>
                  <a:schemeClr val="tx1"/>
                </a:solidFill>
              </a:rPr>
              <a:t>СИПР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13A78543-7983-4789-BEEE-346A7F51F032}"/>
              </a:ext>
            </a:extLst>
          </p:cNvPr>
          <p:cNvSpPr/>
          <p:nvPr/>
        </p:nvSpPr>
        <p:spPr>
          <a:xfrm>
            <a:off x="1304960" y="4145615"/>
            <a:ext cx="6264696" cy="78296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3) </a:t>
            </a:r>
            <a:r>
              <a:rPr lang="ru-RU" sz="2400" b="1" dirty="0" smtClean="0">
                <a:solidFill>
                  <a:schemeClr val="tx1"/>
                </a:solidFill>
              </a:rPr>
              <a:t>Реализация СИПР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9AB58022-23B9-4BBA-8C45-5B79CB31AF4E}"/>
              </a:ext>
            </a:extLst>
          </p:cNvPr>
          <p:cNvSpPr/>
          <p:nvPr/>
        </p:nvSpPr>
        <p:spPr>
          <a:xfrm>
            <a:off x="1259632" y="5495220"/>
            <a:ext cx="6264696" cy="78296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4) </a:t>
            </a:r>
            <a:r>
              <a:rPr lang="ru-RU" sz="2400" b="1" dirty="0" smtClean="0">
                <a:solidFill>
                  <a:schemeClr val="tx1"/>
                </a:solidFill>
              </a:rPr>
              <a:t>Анализ </a:t>
            </a:r>
            <a:r>
              <a:rPr lang="ru-RU" sz="2400" b="1" dirty="0">
                <a:solidFill>
                  <a:schemeClr val="tx1"/>
                </a:solidFill>
              </a:rPr>
              <a:t>результатов</a:t>
            </a:r>
          </a:p>
        </p:txBody>
      </p:sp>
      <p:sp>
        <p:nvSpPr>
          <p:cNvPr id="8" name="Стрелка: вниз 7">
            <a:extLst>
              <a:ext uri="{FF2B5EF4-FFF2-40B4-BE49-F238E27FC236}">
                <a16:creationId xmlns:a16="http://schemas.microsoft.com/office/drawing/2014/main" xmlns="" id="{E3B366B2-9C52-4266-836E-A8B7EF947E38}"/>
              </a:ext>
            </a:extLst>
          </p:cNvPr>
          <p:cNvSpPr/>
          <p:nvPr/>
        </p:nvSpPr>
        <p:spPr>
          <a:xfrm>
            <a:off x="4236063" y="3652123"/>
            <a:ext cx="432048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: вниз 8">
            <a:extLst>
              <a:ext uri="{FF2B5EF4-FFF2-40B4-BE49-F238E27FC236}">
                <a16:creationId xmlns:a16="http://schemas.microsoft.com/office/drawing/2014/main" xmlns="" id="{AB2915A4-418E-438F-A2B0-877CB4689A34}"/>
              </a:ext>
            </a:extLst>
          </p:cNvPr>
          <p:cNvSpPr/>
          <p:nvPr/>
        </p:nvSpPr>
        <p:spPr>
          <a:xfrm>
            <a:off x="4236063" y="5040494"/>
            <a:ext cx="432048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8075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6FB5D00-60E7-4D8F-993E-5A8F1D281A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" name="Рисунок 9" descr="Мужчина">
            <a:extLst>
              <a:ext uri="{FF2B5EF4-FFF2-40B4-BE49-F238E27FC236}">
                <a16:creationId xmlns:a16="http://schemas.microsoft.com/office/drawing/2014/main" xmlns="" id="{A0C1FB42-BEF0-4D4A-90D2-072A8CFA1C7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2354796" y="1052096"/>
            <a:ext cx="914400" cy="914400"/>
          </a:xfrm>
          <a:prstGeom prst="rect">
            <a:avLst/>
          </a:prstGeom>
        </p:spPr>
      </p:pic>
      <p:pic>
        <p:nvPicPr>
          <p:cNvPr id="12" name="Рисунок 11" descr="Женщина">
            <a:extLst>
              <a:ext uri="{FF2B5EF4-FFF2-40B4-BE49-F238E27FC236}">
                <a16:creationId xmlns:a16="http://schemas.microsoft.com/office/drawing/2014/main" xmlns="" id="{96E65020-940F-401C-8B2F-BFADDC8EB8D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3657600" y="1052096"/>
            <a:ext cx="914400" cy="914400"/>
          </a:xfrm>
          <a:prstGeom prst="rect">
            <a:avLst/>
          </a:prstGeom>
        </p:spPr>
      </p:pic>
      <p:pic>
        <p:nvPicPr>
          <p:cNvPr id="14" name="Рисунок 13" descr="Человек в кресле-коляске">
            <a:extLst>
              <a:ext uri="{FF2B5EF4-FFF2-40B4-BE49-F238E27FC236}">
                <a16:creationId xmlns:a16="http://schemas.microsoft.com/office/drawing/2014/main" xmlns="" id="{FE96542E-64A5-40A1-8B8A-27C7D13F0FC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4950285" y="1052096"/>
            <a:ext cx="914400" cy="914400"/>
          </a:xfrm>
          <a:prstGeom prst="rect">
            <a:avLst/>
          </a:prstGeom>
        </p:spPr>
      </p:pic>
      <p:sp>
        <p:nvSpPr>
          <p:cNvPr id="15" name="Рамка 14">
            <a:extLst>
              <a:ext uri="{FF2B5EF4-FFF2-40B4-BE49-F238E27FC236}">
                <a16:creationId xmlns:a16="http://schemas.microsoft.com/office/drawing/2014/main" xmlns="" id="{2117B95D-3D74-4366-A4A5-0D53B5D0C9BF}"/>
              </a:ext>
            </a:extLst>
          </p:cNvPr>
          <p:cNvSpPr/>
          <p:nvPr/>
        </p:nvSpPr>
        <p:spPr>
          <a:xfrm>
            <a:off x="1785918" y="2214554"/>
            <a:ext cx="5214974" cy="888909"/>
          </a:xfrm>
          <a:prstGeom prst="fram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</a:rPr>
              <a:t>Заключение ПМПК</a:t>
            </a:r>
          </a:p>
        </p:txBody>
      </p:sp>
      <p:sp>
        <p:nvSpPr>
          <p:cNvPr id="16" name="Рамка 15">
            <a:extLst>
              <a:ext uri="{FF2B5EF4-FFF2-40B4-BE49-F238E27FC236}">
                <a16:creationId xmlns:a16="http://schemas.microsoft.com/office/drawing/2014/main" xmlns="" id="{C362D17C-8828-4257-ABAD-D365DE7BAC31}"/>
              </a:ext>
            </a:extLst>
          </p:cNvPr>
          <p:cNvSpPr/>
          <p:nvPr/>
        </p:nvSpPr>
        <p:spPr>
          <a:xfrm>
            <a:off x="4798128" y="4276598"/>
            <a:ext cx="3274334" cy="1009790"/>
          </a:xfrm>
          <a:prstGeom prst="fram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Индивидуальный учебный план</a:t>
            </a:r>
          </a:p>
        </p:txBody>
      </p:sp>
      <p:sp>
        <p:nvSpPr>
          <p:cNvPr id="17" name="Рамка 16">
            <a:extLst>
              <a:ext uri="{FF2B5EF4-FFF2-40B4-BE49-F238E27FC236}">
                <a16:creationId xmlns:a16="http://schemas.microsoft.com/office/drawing/2014/main" xmlns="" id="{F9271739-2D98-487F-B4CD-57129CD8210D}"/>
              </a:ext>
            </a:extLst>
          </p:cNvPr>
          <p:cNvSpPr/>
          <p:nvPr/>
        </p:nvSpPr>
        <p:spPr>
          <a:xfrm>
            <a:off x="642910" y="4276598"/>
            <a:ext cx="3133496" cy="1009790"/>
          </a:xfrm>
          <a:prstGeom prst="fram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Составление СИПР</a:t>
            </a:r>
          </a:p>
        </p:txBody>
      </p:sp>
      <p:cxnSp>
        <p:nvCxnSpPr>
          <p:cNvPr id="19" name="Прямая со стрелкой 18">
            <a:extLst>
              <a:ext uri="{FF2B5EF4-FFF2-40B4-BE49-F238E27FC236}">
                <a16:creationId xmlns:a16="http://schemas.microsoft.com/office/drawing/2014/main" xmlns="" id="{EF891668-61FA-4523-B3B9-29D04E7593A7}"/>
              </a:ext>
            </a:extLst>
          </p:cNvPr>
          <p:cNvCxnSpPr/>
          <p:nvPr/>
        </p:nvCxnSpPr>
        <p:spPr>
          <a:xfrm rot="10800000" flipV="1">
            <a:off x="1571604" y="3461658"/>
            <a:ext cx="1215240" cy="538845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>
            <a:extLst>
              <a:ext uri="{FF2B5EF4-FFF2-40B4-BE49-F238E27FC236}">
                <a16:creationId xmlns:a16="http://schemas.microsoft.com/office/drawing/2014/main" xmlns="" id="{84BFF4DC-3662-454B-9126-BFA5BAD6C754}"/>
              </a:ext>
            </a:extLst>
          </p:cNvPr>
          <p:cNvCxnSpPr/>
          <p:nvPr/>
        </p:nvCxnSpPr>
        <p:spPr>
          <a:xfrm>
            <a:off x="5269861" y="3486354"/>
            <a:ext cx="1159527" cy="514150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4801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A61D044-FA35-486F-8DCE-5B2A4454D6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2E3C4B0B-B73B-45C6-B400-E9DA8D4B37B6}"/>
              </a:ext>
            </a:extLst>
          </p:cNvPr>
          <p:cNvSpPr/>
          <p:nvPr/>
        </p:nvSpPr>
        <p:spPr>
          <a:xfrm>
            <a:off x="2483768" y="1417638"/>
            <a:ext cx="3960440" cy="136815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</a:rPr>
              <a:t>Коррекционно-развивающая работа 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D5F72199-E50C-4AE9-92C9-7FF0D728B8FD}"/>
              </a:ext>
            </a:extLst>
          </p:cNvPr>
          <p:cNvSpPr/>
          <p:nvPr/>
        </p:nvSpPr>
        <p:spPr>
          <a:xfrm>
            <a:off x="461715" y="3225196"/>
            <a:ext cx="3024336" cy="936104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осознание собственной личности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80E3846E-E812-40EA-951C-C8FAD8C2ADFA}"/>
              </a:ext>
            </a:extLst>
          </p:cNvPr>
          <p:cNvSpPr/>
          <p:nvPr/>
        </p:nvSpPr>
        <p:spPr>
          <a:xfrm>
            <a:off x="4900464" y="3263987"/>
            <a:ext cx="3024336" cy="936104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осознание личности окружающих людей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466196C1-CF07-40D8-AB79-4EDF081136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931" y="5166626"/>
            <a:ext cx="3048264" cy="95715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459C074D-95A5-4F94-99BC-58BF02B88ED3}"/>
              </a:ext>
            </a:extLst>
          </p:cNvPr>
          <p:cNvSpPr/>
          <p:nvPr/>
        </p:nvSpPr>
        <p:spPr>
          <a:xfrm>
            <a:off x="4932040" y="5100191"/>
            <a:ext cx="3024336" cy="936104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осознание окружающего социального мира 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7170F9F8-376F-4D4C-9066-EF11986C04C5}"/>
              </a:ext>
            </a:extLst>
          </p:cNvPr>
          <p:cNvSpPr/>
          <p:nvPr/>
        </p:nvSpPr>
        <p:spPr>
          <a:xfrm>
            <a:off x="521818" y="5245077"/>
            <a:ext cx="267772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осознание окружающего </a:t>
            </a:r>
          </a:p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предметного мира </a:t>
            </a:r>
            <a:endParaRPr lang="ru-RU" dirty="0"/>
          </a:p>
        </p:txBody>
      </p:sp>
      <p:cxnSp>
        <p:nvCxnSpPr>
          <p:cNvPr id="11" name="Прямая со стрелкой 10">
            <a:extLst>
              <a:ext uri="{FF2B5EF4-FFF2-40B4-BE49-F238E27FC236}">
                <a16:creationId xmlns:a16="http://schemas.microsoft.com/office/drawing/2014/main" xmlns="" id="{AD9D69C0-1530-472B-881A-349558DFA98B}"/>
              </a:ext>
            </a:extLst>
          </p:cNvPr>
          <p:cNvCxnSpPr>
            <a:cxnSpLocks/>
          </p:cNvCxnSpPr>
          <p:nvPr/>
        </p:nvCxnSpPr>
        <p:spPr>
          <a:xfrm flipH="1">
            <a:off x="3381508" y="2996952"/>
            <a:ext cx="686436" cy="20472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>
            <a:extLst>
              <a:ext uri="{FF2B5EF4-FFF2-40B4-BE49-F238E27FC236}">
                <a16:creationId xmlns:a16="http://schemas.microsoft.com/office/drawing/2014/main" xmlns="" id="{0662FB74-FD28-4E60-ADE7-557674FA26D0}"/>
              </a:ext>
            </a:extLst>
          </p:cNvPr>
          <p:cNvCxnSpPr/>
          <p:nvPr/>
        </p:nvCxnSpPr>
        <p:spPr>
          <a:xfrm rot="16200000" flipH="1">
            <a:off x="3479502" y="3735680"/>
            <a:ext cx="2115269" cy="5017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>
            <a:extLst>
              <a:ext uri="{FF2B5EF4-FFF2-40B4-BE49-F238E27FC236}">
                <a16:creationId xmlns:a16="http://schemas.microsoft.com/office/drawing/2014/main" xmlns="" id="{43721298-7D4F-43D3-9406-4A107A3E6755}"/>
              </a:ext>
            </a:extLst>
          </p:cNvPr>
          <p:cNvCxnSpPr>
            <a:cxnSpLocks/>
          </p:cNvCxnSpPr>
          <p:nvPr/>
        </p:nvCxnSpPr>
        <p:spPr>
          <a:xfrm rot="10800000" flipV="1">
            <a:off x="3230558" y="2857496"/>
            <a:ext cx="341311" cy="2715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>
            <a:extLst>
              <a:ext uri="{FF2B5EF4-FFF2-40B4-BE49-F238E27FC236}">
                <a16:creationId xmlns:a16="http://schemas.microsoft.com/office/drawing/2014/main" xmlns="" id="{0AD6B6CB-144C-4E17-875F-011626EB4493}"/>
              </a:ext>
            </a:extLst>
          </p:cNvPr>
          <p:cNvCxnSpPr/>
          <p:nvPr/>
        </p:nvCxnSpPr>
        <p:spPr>
          <a:xfrm>
            <a:off x="5072066" y="2857496"/>
            <a:ext cx="364030" cy="2715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8101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290</TotalTime>
  <Words>547</Words>
  <Application>Microsoft Office PowerPoint</Application>
  <PresentationFormat>Экран (4:3)</PresentationFormat>
  <Paragraphs>270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Эркер</vt:lpstr>
      <vt:lpstr>ОСОБЕННОСТИ СОПРОВОЖДЕНИЯ ДЕТЕЙ  С ТЯЖЕЛЫМИ И МНОЖЕСТВЕННЫМИ НАРУШЕНИЯМИ РАЗВИТИЯ  В УСЛОВИЯХ РЕАЛИЗАЦИИ ФГОС  </vt:lpstr>
      <vt:lpstr> МБОУ «Школа для детей с ограниченными возможностями здоровья» г.Лысьва </vt:lpstr>
      <vt:lpstr>Количество детей с ТМНР увеличивается ежегодно</vt:lpstr>
      <vt:lpstr>Презентация PowerPoint</vt:lpstr>
      <vt:lpstr>Особенности детей с ТМНР</vt:lpstr>
      <vt:lpstr>Презентация PowerPoint</vt:lpstr>
      <vt:lpstr>Алгоритм педагогической деятельности с обучающимися с ТМНР</vt:lpstr>
      <vt:lpstr>Презентация PowerPoint</vt:lpstr>
      <vt:lpstr>Презентация PowerPoint</vt:lpstr>
      <vt:lpstr>основные направления коррекционно-развивающей работы</vt:lpstr>
      <vt:lpstr>Презентация PowerPoint</vt:lpstr>
      <vt:lpstr>Презентация PowerPoint</vt:lpstr>
      <vt:lpstr>наглядные пособия и материалы</vt:lpstr>
      <vt:lpstr>Пиктограммы</vt:lpstr>
      <vt:lpstr>Манкотерапия</vt:lpstr>
      <vt:lpstr>Коммуникативный альбом</vt:lpstr>
      <vt:lpstr>Использование  коррекционно–развивающих методик</vt:lpstr>
      <vt:lpstr>Взаимодействие с родителями</vt:lpstr>
      <vt:lpstr>Достижение  положительных результатов</vt:lpstr>
      <vt:lpstr>Мониторинг  </vt:lpstr>
      <vt:lpstr>Критерии </vt:lpstr>
      <vt:lpstr>Результаты</vt:lpstr>
      <vt:lpstr>Терпение — ключ к успеху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ОСОБЕННОСТИ СОПРОВОЖДЕНИЯ ДЕТЕЙ  С ТЯЖЕЛЫМИ И МНОЖЕСТВЕННЫМИ НАРУШЕНИЯМИ РАЗВИТИЯ  В УСЛОВИЯХ РЕАЛИЗАЦИИ ФГОС</dc:title>
  <dc:creator>Мария</dc:creator>
  <cp:lastModifiedBy>Admin</cp:lastModifiedBy>
  <cp:revision>35</cp:revision>
  <dcterms:created xsi:type="dcterms:W3CDTF">2021-11-12T03:35:22Z</dcterms:created>
  <dcterms:modified xsi:type="dcterms:W3CDTF">2021-11-26T15:12:29Z</dcterms:modified>
</cp:coreProperties>
</file>