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68" r:id="rId14"/>
    <p:sldId id="269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FE19B-11B7-4B74-9588-0C6275AD0F3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48270-3348-4A63-B037-A77F4A32CAA9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Корпус №1 (ул.Ломоносова, 104)</a:t>
          </a:r>
          <a:endParaRPr lang="ru-RU" dirty="0">
            <a:solidFill>
              <a:schemeClr val="tx1"/>
            </a:solidFill>
          </a:endParaRPr>
        </a:p>
      </dgm:t>
    </dgm:pt>
    <dgm:pt modelId="{1822D0C7-8368-460F-AA0C-59220D7D129F}" type="parTrans" cxnId="{0FB0771D-7762-4FD7-8BB9-9B3CD21BEF46}">
      <dgm:prSet/>
      <dgm:spPr/>
      <dgm:t>
        <a:bodyPr/>
        <a:lstStyle/>
        <a:p>
          <a:endParaRPr lang="ru-RU"/>
        </a:p>
      </dgm:t>
    </dgm:pt>
    <dgm:pt modelId="{231DEA44-467B-4C6B-9A2C-0DD470054572}" type="sibTrans" cxnId="{0FB0771D-7762-4FD7-8BB9-9B3CD21BEF46}">
      <dgm:prSet/>
      <dgm:spPr/>
      <dgm:t>
        <a:bodyPr/>
        <a:lstStyle/>
        <a:p>
          <a:endParaRPr lang="ru-RU"/>
        </a:p>
      </dgm:t>
    </dgm:pt>
    <dgm:pt modelId="{3DCE75A1-DCE9-43FC-9154-E87546E232E3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Корпус № 2 (Сов. проспект, 69)</a:t>
          </a:r>
          <a:endParaRPr lang="ru-RU" dirty="0">
            <a:solidFill>
              <a:schemeClr val="tx1"/>
            </a:solidFill>
          </a:endParaRPr>
        </a:p>
      </dgm:t>
    </dgm:pt>
    <dgm:pt modelId="{5DD35A80-B213-40A4-97B6-8D03FA408746}" type="parTrans" cxnId="{CE238E24-73CB-441A-8F1E-A4E3FB00F4E6}">
      <dgm:prSet/>
      <dgm:spPr/>
      <dgm:t>
        <a:bodyPr/>
        <a:lstStyle/>
        <a:p>
          <a:endParaRPr lang="ru-RU"/>
        </a:p>
      </dgm:t>
    </dgm:pt>
    <dgm:pt modelId="{38E84669-1905-4823-9F93-511D481DB414}" type="sibTrans" cxnId="{CE238E24-73CB-441A-8F1E-A4E3FB00F4E6}">
      <dgm:prSet/>
      <dgm:spPr/>
      <dgm:t>
        <a:bodyPr/>
        <a:lstStyle/>
        <a:p>
          <a:endParaRPr lang="ru-RU"/>
        </a:p>
      </dgm:t>
    </dgm:pt>
    <dgm:pt modelId="{6EE089F3-8234-468A-A636-573CEFF322B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Структурное подразделение «Детский сад»</a:t>
          </a:r>
          <a:endParaRPr lang="ru-RU" dirty="0">
            <a:solidFill>
              <a:schemeClr val="tx1"/>
            </a:solidFill>
          </a:endParaRPr>
        </a:p>
      </dgm:t>
    </dgm:pt>
    <dgm:pt modelId="{DEB35206-3D1A-4345-AE7B-3E6EFBCCC08C}" type="parTrans" cxnId="{9212D020-E6FC-44B6-989E-31EC92A82DD9}">
      <dgm:prSet/>
      <dgm:spPr/>
      <dgm:t>
        <a:bodyPr/>
        <a:lstStyle/>
        <a:p>
          <a:endParaRPr lang="ru-RU"/>
        </a:p>
      </dgm:t>
    </dgm:pt>
    <dgm:pt modelId="{1F87F9F0-23CF-45EC-86F8-6F0BC1C4AD49}" type="sibTrans" cxnId="{9212D020-E6FC-44B6-989E-31EC92A82DD9}">
      <dgm:prSet/>
      <dgm:spPr/>
      <dgm:t>
        <a:bodyPr/>
        <a:lstStyle/>
        <a:p>
          <a:endParaRPr lang="ru-RU"/>
        </a:p>
      </dgm:t>
    </dgm:pt>
    <dgm:pt modelId="{D859E899-C00D-4619-9C79-A1082A8DD52B}">
      <dgm:prSet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Структурное подразделение (</a:t>
          </a:r>
          <a:r>
            <a:rPr lang="ru-RU" dirty="0" err="1" smtClean="0">
              <a:solidFill>
                <a:schemeClr val="tx1"/>
              </a:solidFill>
            </a:rPr>
            <a:t>Пыскорская</a:t>
          </a:r>
          <a:r>
            <a:rPr lang="ru-RU" dirty="0" smtClean="0">
              <a:solidFill>
                <a:schemeClr val="tx1"/>
              </a:solidFill>
            </a:rPr>
            <a:t> школа-интернат)</a:t>
          </a:r>
          <a:endParaRPr lang="ru-RU" dirty="0">
            <a:solidFill>
              <a:schemeClr val="tx1"/>
            </a:solidFill>
          </a:endParaRPr>
        </a:p>
      </dgm:t>
    </dgm:pt>
    <dgm:pt modelId="{7CE45F65-DD50-4368-B1B6-CE9C1654BDC7}" type="parTrans" cxnId="{3180CBE2-874A-4FD1-A534-CFBFE51DF7D6}">
      <dgm:prSet/>
      <dgm:spPr/>
      <dgm:t>
        <a:bodyPr/>
        <a:lstStyle/>
        <a:p>
          <a:endParaRPr lang="ru-RU"/>
        </a:p>
      </dgm:t>
    </dgm:pt>
    <dgm:pt modelId="{9CFE6E6B-E285-46B0-BB0E-74A9B03655E3}" type="sibTrans" cxnId="{3180CBE2-874A-4FD1-A534-CFBFE51DF7D6}">
      <dgm:prSet/>
      <dgm:spPr/>
      <dgm:t>
        <a:bodyPr/>
        <a:lstStyle/>
        <a:p>
          <a:endParaRPr lang="ru-RU"/>
        </a:p>
      </dgm:t>
    </dgm:pt>
    <dgm:pt modelId="{7C7E3F9C-5E10-4DCC-8770-E862FAF99D92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Обучающиеся с УО (ИН) -387 человек, педагогический коллектив- 68</a:t>
          </a:r>
          <a:endParaRPr lang="ru-RU" dirty="0"/>
        </a:p>
      </dgm:t>
    </dgm:pt>
    <dgm:pt modelId="{D85C1D6B-C213-4DD7-874D-700F770987AF}" type="parTrans" cxnId="{8E99250D-A7F5-4EB0-9610-DA768EBC185C}">
      <dgm:prSet/>
      <dgm:spPr/>
      <dgm:t>
        <a:bodyPr/>
        <a:lstStyle/>
        <a:p>
          <a:endParaRPr lang="ru-RU"/>
        </a:p>
      </dgm:t>
    </dgm:pt>
    <dgm:pt modelId="{DDEA674B-A30F-4765-895F-C7B7E93398E1}" type="sibTrans" cxnId="{8E99250D-A7F5-4EB0-9610-DA768EBC185C}">
      <dgm:prSet/>
      <dgm:spPr/>
      <dgm:t>
        <a:bodyPr/>
        <a:lstStyle/>
        <a:p>
          <a:endParaRPr lang="ru-RU"/>
        </a:p>
      </dgm:t>
    </dgm:pt>
    <dgm:pt modelId="{A23249F6-7433-4169-8F86-D06AAEE52873}">
      <dgm:prSet/>
      <dgm:spPr/>
      <dgm:t>
        <a:bodyPr/>
        <a:lstStyle/>
        <a:p>
          <a:r>
            <a:rPr lang="ru-RU" dirty="0" smtClean="0"/>
            <a:t>Обучающиеся с ЗПР – 409 человек, </a:t>
          </a:r>
          <a:r>
            <a:rPr lang="ru-RU" dirty="0" smtClean="0"/>
            <a:t>педагогический коллектив </a:t>
          </a:r>
          <a:r>
            <a:rPr lang="ru-RU" dirty="0" smtClean="0"/>
            <a:t>- 52</a:t>
          </a:r>
          <a:endParaRPr lang="ru-RU" dirty="0"/>
        </a:p>
      </dgm:t>
    </dgm:pt>
    <dgm:pt modelId="{550BA0C4-4346-49DD-97DC-7731C7892C98}" type="parTrans" cxnId="{C7811D6F-4AE7-4797-BF55-46FBDB1F020F}">
      <dgm:prSet/>
      <dgm:spPr/>
      <dgm:t>
        <a:bodyPr/>
        <a:lstStyle/>
        <a:p>
          <a:endParaRPr lang="ru-RU"/>
        </a:p>
      </dgm:t>
    </dgm:pt>
    <dgm:pt modelId="{FBDDB40F-1D18-4567-93DA-D3B493FE4507}" type="sibTrans" cxnId="{C7811D6F-4AE7-4797-BF55-46FBDB1F020F}">
      <dgm:prSet/>
      <dgm:spPr/>
      <dgm:t>
        <a:bodyPr/>
        <a:lstStyle/>
        <a:p>
          <a:endParaRPr lang="ru-RU"/>
        </a:p>
      </dgm:t>
    </dgm:pt>
    <dgm:pt modelId="{EB7BE60B-4571-4659-A78E-84FB0CE110F1}">
      <dgm:prSet/>
      <dgm:spPr/>
      <dgm:t>
        <a:bodyPr/>
        <a:lstStyle/>
        <a:p>
          <a:r>
            <a:rPr lang="ru-RU" dirty="0" smtClean="0"/>
            <a:t>Обучающиеся с УО (ИН) – 41 человек, </a:t>
          </a:r>
          <a:r>
            <a:rPr lang="ru-RU" dirty="0" smtClean="0"/>
            <a:t>педагогический коллектив </a:t>
          </a:r>
          <a:r>
            <a:rPr lang="ru-RU" dirty="0" smtClean="0"/>
            <a:t>-14</a:t>
          </a:r>
          <a:endParaRPr lang="ru-RU" dirty="0"/>
        </a:p>
      </dgm:t>
    </dgm:pt>
    <dgm:pt modelId="{9FA0B516-3570-4002-9DBD-372FE7D4CCC6}" type="parTrans" cxnId="{B0F8BF32-33EE-44C2-9F8D-60B228E2CE27}">
      <dgm:prSet/>
      <dgm:spPr/>
      <dgm:t>
        <a:bodyPr/>
        <a:lstStyle/>
        <a:p>
          <a:endParaRPr lang="ru-RU"/>
        </a:p>
      </dgm:t>
    </dgm:pt>
    <dgm:pt modelId="{57240BE2-1263-480D-8F5A-5914A1ED6E1E}" type="sibTrans" cxnId="{B0F8BF32-33EE-44C2-9F8D-60B228E2CE27}">
      <dgm:prSet/>
      <dgm:spPr/>
      <dgm:t>
        <a:bodyPr/>
        <a:lstStyle/>
        <a:p>
          <a:endParaRPr lang="ru-RU"/>
        </a:p>
      </dgm:t>
    </dgm:pt>
    <dgm:pt modelId="{F7499280-7911-4F43-A452-210D5F31776A}">
      <dgm:prSet/>
      <dgm:spPr/>
      <dgm:t>
        <a:bodyPr/>
        <a:lstStyle/>
        <a:p>
          <a:r>
            <a:rPr lang="ru-RU" dirty="0" smtClean="0"/>
            <a:t>Воспитанники с ОВЗ (в т.ч. ТМНР) – 87 человек</a:t>
          </a:r>
          <a:r>
            <a:rPr lang="ru-RU" dirty="0" smtClean="0"/>
            <a:t>, </a:t>
          </a:r>
          <a:r>
            <a:rPr lang="ru-RU" dirty="0" smtClean="0"/>
            <a:t>педагогический коллектив </a:t>
          </a:r>
          <a:r>
            <a:rPr lang="ru-RU" dirty="0" smtClean="0"/>
            <a:t>-28</a:t>
          </a:r>
          <a:endParaRPr lang="ru-RU" dirty="0"/>
        </a:p>
      </dgm:t>
    </dgm:pt>
    <dgm:pt modelId="{9305D075-843D-422A-94D4-D654DEA5F366}" type="parTrans" cxnId="{B77851F9-3C42-42D0-9A4E-2F3EEB8A3316}">
      <dgm:prSet/>
      <dgm:spPr/>
      <dgm:t>
        <a:bodyPr/>
        <a:lstStyle/>
        <a:p>
          <a:endParaRPr lang="ru-RU"/>
        </a:p>
      </dgm:t>
    </dgm:pt>
    <dgm:pt modelId="{2B53B262-9F70-4256-8DD5-E1A33ECABF13}" type="sibTrans" cxnId="{B77851F9-3C42-42D0-9A4E-2F3EEB8A3316}">
      <dgm:prSet/>
      <dgm:spPr/>
      <dgm:t>
        <a:bodyPr/>
        <a:lstStyle/>
        <a:p>
          <a:endParaRPr lang="ru-RU"/>
        </a:p>
      </dgm:t>
    </dgm:pt>
    <dgm:pt modelId="{C6444B5C-3FC9-40D7-83F4-74CF0DF54CDB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Сводные данные</a:t>
          </a:r>
          <a:endParaRPr lang="ru-RU" b="1" dirty="0">
            <a:solidFill>
              <a:schemeClr val="tx1"/>
            </a:solidFill>
          </a:endParaRPr>
        </a:p>
      </dgm:t>
    </dgm:pt>
    <dgm:pt modelId="{464CDF1C-57A9-49FE-93B9-A9FB0F462922}" type="parTrans" cxnId="{AC2D884B-3A51-4811-A79E-5E69D10E36B2}">
      <dgm:prSet/>
      <dgm:spPr/>
      <dgm:t>
        <a:bodyPr/>
        <a:lstStyle/>
        <a:p>
          <a:endParaRPr lang="ru-RU"/>
        </a:p>
      </dgm:t>
    </dgm:pt>
    <dgm:pt modelId="{5B58BC8E-CC80-4554-9858-E4857B90A3FC}" type="sibTrans" cxnId="{AC2D884B-3A51-4811-A79E-5E69D10E36B2}">
      <dgm:prSet/>
      <dgm:spPr/>
      <dgm:t>
        <a:bodyPr/>
        <a:lstStyle/>
        <a:p>
          <a:endParaRPr lang="ru-RU"/>
        </a:p>
      </dgm:t>
    </dgm:pt>
    <dgm:pt modelId="{1CCAD4A0-5383-48C2-A713-A40ECFD2023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/>
            <a:t>Обучающиеся (воспитанники) -  924 чел. педагогический коллектив -  162 чел.</a:t>
          </a:r>
          <a:endParaRPr lang="ru-RU" b="1" dirty="0"/>
        </a:p>
      </dgm:t>
    </dgm:pt>
    <dgm:pt modelId="{07876A36-A39B-4975-87B2-4CFA51BF12B2}" type="parTrans" cxnId="{32FD8804-1701-42FE-B042-4E8F4993B1BC}">
      <dgm:prSet/>
      <dgm:spPr/>
      <dgm:t>
        <a:bodyPr/>
        <a:lstStyle/>
        <a:p>
          <a:endParaRPr lang="ru-RU"/>
        </a:p>
      </dgm:t>
    </dgm:pt>
    <dgm:pt modelId="{4B104D63-D1A6-449E-B4F2-800645917594}" type="sibTrans" cxnId="{32FD8804-1701-42FE-B042-4E8F4993B1BC}">
      <dgm:prSet/>
      <dgm:spPr/>
      <dgm:t>
        <a:bodyPr/>
        <a:lstStyle/>
        <a:p>
          <a:endParaRPr lang="ru-RU"/>
        </a:p>
      </dgm:t>
    </dgm:pt>
    <dgm:pt modelId="{D670B12B-BAE7-498D-8F2E-00D817B87EBE}" type="pres">
      <dgm:prSet presAssocID="{58AFE19B-11B7-4B74-9588-0C6275AD0F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A65B33-8D0D-4A44-A426-94B12EAD7F14}" type="pres">
      <dgm:prSet presAssocID="{C6444B5C-3FC9-40D7-83F4-74CF0DF54CDB}" presName="linNode" presStyleCnt="0"/>
      <dgm:spPr/>
    </dgm:pt>
    <dgm:pt modelId="{0F309EA5-1EF7-452F-A4A4-FF514A56C8A9}" type="pres">
      <dgm:prSet presAssocID="{C6444B5C-3FC9-40D7-83F4-74CF0DF54CDB}" presName="parentShp" presStyleLbl="node1" presStyleIdx="0" presStyleCnt="5" custLinFactNeighborY="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99A11-DF68-4164-812E-A5F91201B111}" type="pres">
      <dgm:prSet presAssocID="{C6444B5C-3FC9-40D7-83F4-74CF0DF54CDB}" presName="childShp" presStyleLbl="bgAccFollowNode1" presStyleIdx="0" presStyleCnt="5" custLinFactNeighborX="428" custLinFactNeighborY="14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4017A-1D37-4FB8-80A0-0CB5781CD2EB}" type="pres">
      <dgm:prSet presAssocID="{5B58BC8E-CC80-4554-9858-E4857B90A3FC}" presName="spacing" presStyleCnt="0"/>
      <dgm:spPr/>
    </dgm:pt>
    <dgm:pt modelId="{6A7935E8-80B2-4BE6-91DF-9ABB0B2B4FA1}" type="pres">
      <dgm:prSet presAssocID="{B9748270-3348-4A63-B037-A77F4A32CAA9}" presName="linNode" presStyleCnt="0"/>
      <dgm:spPr/>
    </dgm:pt>
    <dgm:pt modelId="{1A673BE0-39CB-436C-9BB9-D7543FAF215F}" type="pres">
      <dgm:prSet presAssocID="{B9748270-3348-4A63-B037-A77F4A32CAA9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FD61D-74D7-42D0-BA06-1647D5E1816A}" type="pres">
      <dgm:prSet presAssocID="{B9748270-3348-4A63-B037-A77F4A32CAA9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793BC-27F1-46FE-B827-7563381F6CFE}" type="pres">
      <dgm:prSet presAssocID="{231DEA44-467B-4C6B-9A2C-0DD470054572}" presName="spacing" presStyleCnt="0"/>
      <dgm:spPr/>
    </dgm:pt>
    <dgm:pt modelId="{47CAF431-45EB-479F-B061-F7A245343522}" type="pres">
      <dgm:prSet presAssocID="{3DCE75A1-DCE9-43FC-9154-E87546E232E3}" presName="linNode" presStyleCnt="0"/>
      <dgm:spPr/>
    </dgm:pt>
    <dgm:pt modelId="{DD2E5698-3D74-4EB1-9570-00C074B3AA9C}" type="pres">
      <dgm:prSet presAssocID="{3DCE75A1-DCE9-43FC-9154-E87546E232E3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048FA-B5CF-4EBB-B10A-67BF3D0B72B5}" type="pres">
      <dgm:prSet presAssocID="{3DCE75A1-DCE9-43FC-9154-E87546E232E3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D84AF-E8A6-4752-8B78-03255DDF5B9B}" type="pres">
      <dgm:prSet presAssocID="{38E84669-1905-4823-9F93-511D481DB414}" presName="spacing" presStyleCnt="0"/>
      <dgm:spPr/>
    </dgm:pt>
    <dgm:pt modelId="{44D5425D-E363-43BE-B3B4-C2E0C6A23236}" type="pres">
      <dgm:prSet presAssocID="{D859E899-C00D-4619-9C79-A1082A8DD52B}" presName="linNode" presStyleCnt="0"/>
      <dgm:spPr/>
    </dgm:pt>
    <dgm:pt modelId="{6A6711D3-7DC6-4E81-A4F0-D89F481B812C}" type="pres">
      <dgm:prSet presAssocID="{D859E899-C00D-4619-9C79-A1082A8DD52B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080E1-8C8C-4C05-890B-F090C2BE225C}" type="pres">
      <dgm:prSet presAssocID="{D859E899-C00D-4619-9C79-A1082A8DD52B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BBF4A-304B-4CBF-AD5A-9A3DE2D08810}" type="pres">
      <dgm:prSet presAssocID="{9CFE6E6B-E285-46B0-BB0E-74A9B03655E3}" presName="spacing" presStyleCnt="0"/>
      <dgm:spPr/>
    </dgm:pt>
    <dgm:pt modelId="{88AD4895-9320-4EE3-8BBF-0595A921216C}" type="pres">
      <dgm:prSet presAssocID="{6EE089F3-8234-468A-A636-573CEFF322B0}" presName="linNode" presStyleCnt="0"/>
      <dgm:spPr/>
    </dgm:pt>
    <dgm:pt modelId="{1C9384DB-DE01-467F-A884-20651782EC46}" type="pres">
      <dgm:prSet presAssocID="{6EE089F3-8234-468A-A636-573CEFF322B0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D13A0-0315-4FAE-AE77-60DF1A29D949}" type="pres">
      <dgm:prSet presAssocID="{6EE089F3-8234-468A-A636-573CEFF322B0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11D6F-4AE7-4797-BF55-46FBDB1F020F}" srcId="{3DCE75A1-DCE9-43FC-9154-E87546E232E3}" destId="{A23249F6-7433-4169-8F86-D06AAEE52873}" srcOrd="0" destOrd="0" parTransId="{550BA0C4-4346-49DD-97DC-7731C7892C98}" sibTransId="{FBDDB40F-1D18-4567-93DA-D3B493FE4507}"/>
    <dgm:cxn modelId="{3A44E0CF-BAA5-4938-A724-A58B281D5BAD}" type="presOf" srcId="{F7499280-7911-4F43-A452-210D5F31776A}" destId="{4FFD13A0-0315-4FAE-AE77-60DF1A29D949}" srcOrd="0" destOrd="0" presId="urn:microsoft.com/office/officeart/2005/8/layout/vList6"/>
    <dgm:cxn modelId="{D2F22BBA-1A8F-4A94-BBC3-EF36DA7D0EB0}" type="presOf" srcId="{A23249F6-7433-4169-8F86-D06AAEE52873}" destId="{69F048FA-B5CF-4EBB-B10A-67BF3D0B72B5}" srcOrd="0" destOrd="0" presId="urn:microsoft.com/office/officeart/2005/8/layout/vList6"/>
    <dgm:cxn modelId="{9BA5E8EA-DC11-481E-B84B-D5D494D47EE1}" type="presOf" srcId="{6EE089F3-8234-468A-A636-573CEFF322B0}" destId="{1C9384DB-DE01-467F-A884-20651782EC46}" srcOrd="0" destOrd="0" presId="urn:microsoft.com/office/officeart/2005/8/layout/vList6"/>
    <dgm:cxn modelId="{80225C27-453B-4B34-85BC-932471206571}" type="presOf" srcId="{EB7BE60B-4571-4659-A78E-84FB0CE110F1}" destId="{856080E1-8C8C-4C05-890B-F090C2BE225C}" srcOrd="0" destOrd="0" presId="urn:microsoft.com/office/officeart/2005/8/layout/vList6"/>
    <dgm:cxn modelId="{CE238E24-73CB-441A-8F1E-A4E3FB00F4E6}" srcId="{58AFE19B-11B7-4B74-9588-0C6275AD0F3E}" destId="{3DCE75A1-DCE9-43FC-9154-E87546E232E3}" srcOrd="2" destOrd="0" parTransId="{5DD35A80-B213-40A4-97B6-8D03FA408746}" sibTransId="{38E84669-1905-4823-9F93-511D481DB414}"/>
    <dgm:cxn modelId="{6CF8D90E-EC15-4288-9BDC-4E4F622CCD04}" type="presOf" srcId="{C6444B5C-3FC9-40D7-83F4-74CF0DF54CDB}" destId="{0F309EA5-1EF7-452F-A4A4-FF514A56C8A9}" srcOrd="0" destOrd="0" presId="urn:microsoft.com/office/officeart/2005/8/layout/vList6"/>
    <dgm:cxn modelId="{3180CBE2-874A-4FD1-A534-CFBFE51DF7D6}" srcId="{58AFE19B-11B7-4B74-9588-0C6275AD0F3E}" destId="{D859E899-C00D-4619-9C79-A1082A8DD52B}" srcOrd="3" destOrd="0" parTransId="{7CE45F65-DD50-4368-B1B6-CE9C1654BDC7}" sibTransId="{9CFE6E6B-E285-46B0-BB0E-74A9B03655E3}"/>
    <dgm:cxn modelId="{B0F8BF32-33EE-44C2-9F8D-60B228E2CE27}" srcId="{D859E899-C00D-4619-9C79-A1082A8DD52B}" destId="{EB7BE60B-4571-4659-A78E-84FB0CE110F1}" srcOrd="0" destOrd="0" parTransId="{9FA0B516-3570-4002-9DBD-372FE7D4CCC6}" sibTransId="{57240BE2-1263-480D-8F5A-5914A1ED6E1E}"/>
    <dgm:cxn modelId="{A0051074-BA12-4435-B62F-AE165CD6C288}" type="presOf" srcId="{58AFE19B-11B7-4B74-9588-0C6275AD0F3E}" destId="{D670B12B-BAE7-498D-8F2E-00D817B87EBE}" srcOrd="0" destOrd="0" presId="urn:microsoft.com/office/officeart/2005/8/layout/vList6"/>
    <dgm:cxn modelId="{9212D020-E6FC-44B6-989E-31EC92A82DD9}" srcId="{58AFE19B-11B7-4B74-9588-0C6275AD0F3E}" destId="{6EE089F3-8234-468A-A636-573CEFF322B0}" srcOrd="4" destOrd="0" parTransId="{DEB35206-3D1A-4345-AE7B-3E6EFBCCC08C}" sibTransId="{1F87F9F0-23CF-45EC-86F8-6F0BC1C4AD49}"/>
    <dgm:cxn modelId="{EE2B2C28-5186-4E90-9F81-9BE46F6DAA73}" type="presOf" srcId="{D859E899-C00D-4619-9C79-A1082A8DD52B}" destId="{6A6711D3-7DC6-4E81-A4F0-D89F481B812C}" srcOrd="0" destOrd="0" presId="urn:microsoft.com/office/officeart/2005/8/layout/vList6"/>
    <dgm:cxn modelId="{387B9534-3BFC-4160-8D32-9A5D274BE2CE}" type="presOf" srcId="{1CCAD4A0-5383-48C2-A713-A40ECFD20238}" destId="{59C99A11-DF68-4164-812E-A5F91201B111}" srcOrd="0" destOrd="0" presId="urn:microsoft.com/office/officeart/2005/8/layout/vList6"/>
    <dgm:cxn modelId="{3F7EF47E-2337-4CBA-B339-DA96324740CF}" type="presOf" srcId="{7C7E3F9C-5E10-4DCC-8770-E862FAF99D92}" destId="{D92FD61D-74D7-42D0-BA06-1647D5E1816A}" srcOrd="0" destOrd="0" presId="urn:microsoft.com/office/officeart/2005/8/layout/vList6"/>
    <dgm:cxn modelId="{AD5EE66D-DFCC-44F9-942F-376F9F6EA3E7}" type="presOf" srcId="{3DCE75A1-DCE9-43FC-9154-E87546E232E3}" destId="{DD2E5698-3D74-4EB1-9570-00C074B3AA9C}" srcOrd="0" destOrd="0" presId="urn:microsoft.com/office/officeart/2005/8/layout/vList6"/>
    <dgm:cxn modelId="{9DAD7E9B-9385-40F2-BB0C-936FB14CDA25}" type="presOf" srcId="{B9748270-3348-4A63-B037-A77F4A32CAA9}" destId="{1A673BE0-39CB-436C-9BB9-D7543FAF215F}" srcOrd="0" destOrd="0" presId="urn:microsoft.com/office/officeart/2005/8/layout/vList6"/>
    <dgm:cxn modelId="{0FB0771D-7762-4FD7-8BB9-9B3CD21BEF46}" srcId="{58AFE19B-11B7-4B74-9588-0C6275AD0F3E}" destId="{B9748270-3348-4A63-B037-A77F4A32CAA9}" srcOrd="1" destOrd="0" parTransId="{1822D0C7-8368-460F-AA0C-59220D7D129F}" sibTransId="{231DEA44-467B-4C6B-9A2C-0DD470054572}"/>
    <dgm:cxn modelId="{32FD8804-1701-42FE-B042-4E8F4993B1BC}" srcId="{C6444B5C-3FC9-40D7-83F4-74CF0DF54CDB}" destId="{1CCAD4A0-5383-48C2-A713-A40ECFD20238}" srcOrd="0" destOrd="0" parTransId="{07876A36-A39B-4975-87B2-4CFA51BF12B2}" sibTransId="{4B104D63-D1A6-449E-B4F2-800645917594}"/>
    <dgm:cxn modelId="{AC2D884B-3A51-4811-A79E-5E69D10E36B2}" srcId="{58AFE19B-11B7-4B74-9588-0C6275AD0F3E}" destId="{C6444B5C-3FC9-40D7-83F4-74CF0DF54CDB}" srcOrd="0" destOrd="0" parTransId="{464CDF1C-57A9-49FE-93B9-A9FB0F462922}" sibTransId="{5B58BC8E-CC80-4554-9858-E4857B90A3FC}"/>
    <dgm:cxn modelId="{B77851F9-3C42-42D0-9A4E-2F3EEB8A3316}" srcId="{6EE089F3-8234-468A-A636-573CEFF322B0}" destId="{F7499280-7911-4F43-A452-210D5F31776A}" srcOrd="0" destOrd="0" parTransId="{9305D075-843D-422A-94D4-D654DEA5F366}" sibTransId="{2B53B262-9F70-4256-8DD5-E1A33ECABF13}"/>
    <dgm:cxn modelId="{8E99250D-A7F5-4EB0-9610-DA768EBC185C}" srcId="{B9748270-3348-4A63-B037-A77F4A32CAA9}" destId="{7C7E3F9C-5E10-4DCC-8770-E862FAF99D92}" srcOrd="0" destOrd="0" parTransId="{D85C1D6B-C213-4DD7-874D-700F770987AF}" sibTransId="{DDEA674B-A30F-4765-895F-C7B7E93398E1}"/>
    <dgm:cxn modelId="{581EEFE2-1D21-4B8E-BA2F-7FD3D0408C71}" type="presParOf" srcId="{D670B12B-BAE7-498D-8F2E-00D817B87EBE}" destId="{AEA65B33-8D0D-4A44-A426-94B12EAD7F14}" srcOrd="0" destOrd="0" presId="urn:microsoft.com/office/officeart/2005/8/layout/vList6"/>
    <dgm:cxn modelId="{80DA2F0D-AC0A-43F0-936B-6E2F912E2C22}" type="presParOf" srcId="{AEA65B33-8D0D-4A44-A426-94B12EAD7F14}" destId="{0F309EA5-1EF7-452F-A4A4-FF514A56C8A9}" srcOrd="0" destOrd="0" presId="urn:microsoft.com/office/officeart/2005/8/layout/vList6"/>
    <dgm:cxn modelId="{A33BAA46-B3F7-4AD5-AA05-DABA07C9053D}" type="presParOf" srcId="{AEA65B33-8D0D-4A44-A426-94B12EAD7F14}" destId="{59C99A11-DF68-4164-812E-A5F91201B111}" srcOrd="1" destOrd="0" presId="urn:microsoft.com/office/officeart/2005/8/layout/vList6"/>
    <dgm:cxn modelId="{A81BFCE5-63DC-420D-B510-9BC38C303D7E}" type="presParOf" srcId="{D670B12B-BAE7-498D-8F2E-00D817B87EBE}" destId="{8F34017A-1D37-4FB8-80A0-0CB5781CD2EB}" srcOrd="1" destOrd="0" presId="urn:microsoft.com/office/officeart/2005/8/layout/vList6"/>
    <dgm:cxn modelId="{FF6A2F77-E6DD-4CF0-A031-ABB8B92DFA15}" type="presParOf" srcId="{D670B12B-BAE7-498D-8F2E-00D817B87EBE}" destId="{6A7935E8-80B2-4BE6-91DF-9ABB0B2B4FA1}" srcOrd="2" destOrd="0" presId="urn:microsoft.com/office/officeart/2005/8/layout/vList6"/>
    <dgm:cxn modelId="{8787A865-9E83-48CB-99D8-AA4151961F1F}" type="presParOf" srcId="{6A7935E8-80B2-4BE6-91DF-9ABB0B2B4FA1}" destId="{1A673BE0-39CB-436C-9BB9-D7543FAF215F}" srcOrd="0" destOrd="0" presId="urn:microsoft.com/office/officeart/2005/8/layout/vList6"/>
    <dgm:cxn modelId="{3C9A2ACA-697E-41B8-9FEB-F0F10177165E}" type="presParOf" srcId="{6A7935E8-80B2-4BE6-91DF-9ABB0B2B4FA1}" destId="{D92FD61D-74D7-42D0-BA06-1647D5E1816A}" srcOrd="1" destOrd="0" presId="urn:microsoft.com/office/officeart/2005/8/layout/vList6"/>
    <dgm:cxn modelId="{C91E9F46-FEE9-4040-94FD-FBDF6E4031B9}" type="presParOf" srcId="{D670B12B-BAE7-498D-8F2E-00D817B87EBE}" destId="{6BC793BC-27F1-46FE-B827-7563381F6CFE}" srcOrd="3" destOrd="0" presId="urn:microsoft.com/office/officeart/2005/8/layout/vList6"/>
    <dgm:cxn modelId="{F1E6FC74-D492-4457-8D5C-99E936F90584}" type="presParOf" srcId="{D670B12B-BAE7-498D-8F2E-00D817B87EBE}" destId="{47CAF431-45EB-479F-B061-F7A245343522}" srcOrd="4" destOrd="0" presId="urn:microsoft.com/office/officeart/2005/8/layout/vList6"/>
    <dgm:cxn modelId="{9FC5A64E-AEFC-4066-86BB-25A96AFBD99A}" type="presParOf" srcId="{47CAF431-45EB-479F-B061-F7A245343522}" destId="{DD2E5698-3D74-4EB1-9570-00C074B3AA9C}" srcOrd="0" destOrd="0" presId="urn:microsoft.com/office/officeart/2005/8/layout/vList6"/>
    <dgm:cxn modelId="{3EBF5682-0439-4D1F-8F03-EF0D0B969BB7}" type="presParOf" srcId="{47CAF431-45EB-479F-B061-F7A245343522}" destId="{69F048FA-B5CF-4EBB-B10A-67BF3D0B72B5}" srcOrd="1" destOrd="0" presId="urn:microsoft.com/office/officeart/2005/8/layout/vList6"/>
    <dgm:cxn modelId="{02D467AA-0BBF-4DD0-94F0-A90BB691A3E4}" type="presParOf" srcId="{D670B12B-BAE7-498D-8F2E-00D817B87EBE}" destId="{7BFD84AF-E8A6-4752-8B78-03255DDF5B9B}" srcOrd="5" destOrd="0" presId="urn:microsoft.com/office/officeart/2005/8/layout/vList6"/>
    <dgm:cxn modelId="{F80CC61C-62A1-4901-964A-5C5D2E4E288D}" type="presParOf" srcId="{D670B12B-BAE7-498D-8F2E-00D817B87EBE}" destId="{44D5425D-E363-43BE-B3B4-C2E0C6A23236}" srcOrd="6" destOrd="0" presId="urn:microsoft.com/office/officeart/2005/8/layout/vList6"/>
    <dgm:cxn modelId="{635F5CB1-257F-4C25-9FF8-A5826D4049FA}" type="presParOf" srcId="{44D5425D-E363-43BE-B3B4-C2E0C6A23236}" destId="{6A6711D3-7DC6-4E81-A4F0-D89F481B812C}" srcOrd="0" destOrd="0" presId="urn:microsoft.com/office/officeart/2005/8/layout/vList6"/>
    <dgm:cxn modelId="{6FEB3B2D-D139-402D-9956-CB16682576DE}" type="presParOf" srcId="{44D5425D-E363-43BE-B3B4-C2E0C6A23236}" destId="{856080E1-8C8C-4C05-890B-F090C2BE225C}" srcOrd="1" destOrd="0" presId="urn:microsoft.com/office/officeart/2005/8/layout/vList6"/>
    <dgm:cxn modelId="{16AA9A5B-CEA1-4C53-BC44-7E2F8161AD9F}" type="presParOf" srcId="{D670B12B-BAE7-498D-8F2E-00D817B87EBE}" destId="{CBCBBF4A-304B-4CBF-AD5A-9A3DE2D08810}" srcOrd="7" destOrd="0" presId="urn:microsoft.com/office/officeart/2005/8/layout/vList6"/>
    <dgm:cxn modelId="{9E4C82F9-D1CD-490E-96C0-D0B9785CB63F}" type="presParOf" srcId="{D670B12B-BAE7-498D-8F2E-00D817B87EBE}" destId="{88AD4895-9320-4EE3-8BBF-0595A921216C}" srcOrd="8" destOrd="0" presId="urn:microsoft.com/office/officeart/2005/8/layout/vList6"/>
    <dgm:cxn modelId="{A91A7918-F4C1-4683-B5C2-BDFB1D7B19CE}" type="presParOf" srcId="{88AD4895-9320-4EE3-8BBF-0595A921216C}" destId="{1C9384DB-DE01-467F-A884-20651782EC46}" srcOrd="0" destOrd="0" presId="urn:microsoft.com/office/officeart/2005/8/layout/vList6"/>
    <dgm:cxn modelId="{BCCD272A-3519-4085-BDCF-07046818779F}" type="presParOf" srcId="{88AD4895-9320-4EE3-8BBF-0595A921216C}" destId="{4FFD13A0-0315-4FAE-AE77-60DF1A29D949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8E40-D85B-477A-803C-5923DF0134F7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9369-E46B-4380-B212-9CB4DC531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81452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Реализация основных направлений национального проекта «Образование» в 2020- 2021гг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Бабушкина Людмила Анатольевна, заместитель директора и МАОУ «Школа №7 для обучающихся с ОВЗ» г.Березники,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001spb.edusite.ru/images/p138_70360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9616" cy="1846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Педагогические проекты участников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Гидропоника – выращивание еды будущего</a:t>
            </a:r>
          </a:p>
          <a:p>
            <a:r>
              <a:rPr lang="ru-RU" dirty="0"/>
              <a:t>Профессиональный стол учителя-логопеда «</a:t>
            </a:r>
            <a:r>
              <a:rPr lang="ru-RU" dirty="0" err="1"/>
              <a:t>Logo</a:t>
            </a:r>
            <a:r>
              <a:rPr lang="ru-RU" dirty="0"/>
              <a:t> PRO» как средство повышения </a:t>
            </a:r>
            <a:r>
              <a:rPr lang="ru-RU" dirty="0" smtClean="0"/>
              <a:t>качества </a:t>
            </a:r>
            <a:r>
              <a:rPr lang="ru-RU" dirty="0"/>
              <a:t>коррекционного сопровождения </a:t>
            </a:r>
            <a:endParaRPr lang="ru-RU" dirty="0" smtClean="0"/>
          </a:p>
          <a:p>
            <a:r>
              <a:rPr lang="ru-RU" dirty="0"/>
              <a:t>Создание современного коррекционно-развивающего пространства  в кабинете </a:t>
            </a:r>
            <a:r>
              <a:rPr lang="ru-RU" dirty="0" smtClean="0"/>
              <a:t>ЛФК</a:t>
            </a:r>
          </a:p>
          <a:p>
            <a:r>
              <a:rPr lang="ru-RU" dirty="0"/>
              <a:t>Разработка и внедрение программы профильного труда «Персонал сферы обслуживания» с использованием современного </a:t>
            </a:r>
            <a:r>
              <a:rPr lang="ru-RU" dirty="0" smtClean="0"/>
              <a:t>оборудования</a:t>
            </a:r>
          </a:p>
          <a:p>
            <a:r>
              <a:rPr lang="ru-RU" dirty="0"/>
              <a:t>Школьная полиграфическая </a:t>
            </a:r>
            <a:r>
              <a:rPr lang="ru-RU" dirty="0" smtClean="0"/>
              <a:t>мастерская</a:t>
            </a:r>
          </a:p>
          <a:p>
            <a:r>
              <a:rPr lang="ru-RU" dirty="0"/>
              <a:t>Разработка и внедрение программы профильного труда «Рабочий по обслуживанию здания» </a:t>
            </a:r>
            <a:endParaRPr lang="ru-RU" dirty="0" smtClean="0"/>
          </a:p>
          <a:p>
            <a:r>
              <a:rPr lang="ru-RU" dirty="0"/>
              <a:t>Робототехнические технологии  в работе с детьми с ограниченными возможностями здоровья «Мастерская робототехники</a:t>
            </a:r>
            <a:r>
              <a:rPr lang="ru-RU" dirty="0" smtClean="0"/>
              <a:t>»</a:t>
            </a:r>
          </a:p>
          <a:p>
            <a:r>
              <a:rPr lang="ru-RU" dirty="0"/>
              <a:t>«Творчество без границ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39" t="9677" r="2626" b="2796"/>
          <a:stretch/>
        </p:blipFill>
        <p:spPr>
          <a:xfrm>
            <a:off x="285720" y="0"/>
            <a:ext cx="8643965" cy="680594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Обучение педагогов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цикл </a:t>
            </a:r>
            <a:r>
              <a:rPr lang="ru-RU" dirty="0" err="1"/>
              <a:t>вебинаров</a:t>
            </a:r>
            <a:r>
              <a:rPr lang="ru-RU" dirty="0"/>
              <a:t> ФБГНУ ИКП РАО, посвященных вопросам: «Мониторинг области «Технология», «Критерии экспертной оценки программ», «Требования к разработке программ» и другие, познакомились с опытом работы по реализации Федерального проекта школы № 7 г.Сергиева Посада</a:t>
            </a:r>
            <a:r>
              <a:rPr lang="ru-RU" dirty="0" smtClean="0"/>
              <a:t>.</a:t>
            </a:r>
          </a:p>
          <a:p>
            <a:r>
              <a:rPr lang="ru-RU" dirty="0"/>
              <a:t>Семинар-совещание "Развитие качества образования обучающихся с ОВЗ: механизмы достижения планируемых результатов и оценивания образовательных достижений", ИРО г.Екатеринбург </a:t>
            </a:r>
          </a:p>
          <a:p>
            <a:r>
              <a:rPr lang="ru-RU" dirty="0"/>
              <a:t>участие в реализации краевого проекта и конкурса видеороликов «Профессия которая восхищает», который проводился Благотворительным фондом «Деревня «СВЕТЛАЯ</a:t>
            </a:r>
            <a:r>
              <a:rPr lang="ru-RU" dirty="0" smtClean="0"/>
              <a:t>».</a:t>
            </a:r>
          </a:p>
          <a:p>
            <a:r>
              <a:rPr lang="ru-RU" dirty="0" err="1"/>
              <a:t>онлайн-семинар</a:t>
            </a:r>
            <a:r>
              <a:rPr lang="ru-RU" dirty="0"/>
              <a:t> «Актуальные практики </a:t>
            </a:r>
            <a:r>
              <a:rPr lang="ru-RU" dirty="0" err="1"/>
              <a:t>здоровьесбережения</a:t>
            </a:r>
            <a:r>
              <a:rPr lang="ru-RU" dirty="0"/>
              <a:t> обучающихся в школе» (проект «</a:t>
            </a:r>
            <a:r>
              <a:rPr lang="ru-RU" dirty="0" err="1"/>
              <a:t>Взаимообучение</a:t>
            </a:r>
            <a:r>
              <a:rPr lang="ru-RU" dirty="0"/>
              <a:t> городов». Москва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4293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800" b="1" dirty="0" smtClean="0"/>
              <a:t>КПК</a:t>
            </a:r>
          </a:p>
          <a:p>
            <a:r>
              <a:rPr lang="ru-RU" dirty="0" smtClean="0"/>
              <a:t> «Использование современных дистанционных технологий и интерактивных сред электронного обучения в организации образовательного процесса»</a:t>
            </a:r>
          </a:p>
          <a:p>
            <a:pPr>
              <a:buNone/>
            </a:pPr>
            <a:endParaRPr lang="ru-RU" sz="2200" dirty="0" smtClean="0"/>
          </a:p>
          <a:p>
            <a:r>
              <a:rPr lang="ru-RU" dirty="0" smtClean="0"/>
              <a:t>«Конструирование и основы робототехники в образовательно-воспитательном процессе в условиях реализации ФГОС НОО»</a:t>
            </a:r>
          </a:p>
          <a:p>
            <a:pPr>
              <a:buNone/>
            </a:pPr>
            <a:endParaRPr lang="ru-RU" sz="1900" dirty="0" smtClean="0"/>
          </a:p>
          <a:p>
            <a:r>
              <a:rPr lang="ru-RU" dirty="0" smtClean="0"/>
              <a:t>«Системы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и инновационные обучающие компьютерные программы на основе метода БОС</a:t>
            </a:r>
          </a:p>
          <a:p>
            <a:pPr>
              <a:buNone/>
            </a:pPr>
            <a:endParaRPr lang="ru-RU" sz="1900" dirty="0" smtClean="0"/>
          </a:p>
          <a:p>
            <a:r>
              <a:rPr lang="ru-RU" dirty="0" smtClean="0"/>
              <a:t>«Внедрение в цифровую трансформацию образовательной организации»</a:t>
            </a:r>
          </a:p>
          <a:p>
            <a:endParaRPr lang="ru-RU" sz="1900" dirty="0" smtClean="0"/>
          </a:p>
          <a:p>
            <a:r>
              <a:rPr lang="ru-RU" dirty="0"/>
              <a:t>«Современная педагогика: формирование функциональной грамотности на уроках предметной области «Технология» (72 часа). </a:t>
            </a: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dirty="0" smtClean="0"/>
              <a:t>Современные управленческие стратегии и тактики в управлении ОО</a:t>
            </a:r>
          </a:p>
          <a:p>
            <a:endParaRPr lang="ru-RU" sz="1700" dirty="0" smtClean="0"/>
          </a:p>
          <a:p>
            <a:r>
              <a:rPr lang="ru-RU" dirty="0" err="1" smtClean="0"/>
              <a:t>Арт-терапевтические</a:t>
            </a:r>
            <a:r>
              <a:rPr lang="ru-RU" dirty="0" smtClean="0"/>
              <a:t> </a:t>
            </a:r>
            <a:r>
              <a:rPr lang="ru-RU" dirty="0" smtClean="0"/>
              <a:t>практики </a:t>
            </a:r>
            <a:r>
              <a:rPr lang="ru-RU" dirty="0" smtClean="0"/>
              <a:t>в образовательном процессе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Трансляция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Выступления </a:t>
            </a:r>
            <a:r>
              <a:rPr lang="ru-RU" dirty="0"/>
              <a:t>и </a:t>
            </a:r>
            <a:r>
              <a:rPr lang="ru-RU" dirty="0" smtClean="0"/>
              <a:t>публикации </a:t>
            </a:r>
            <a:r>
              <a:rPr lang="ru-RU" dirty="0"/>
              <a:t>Всероссийских конференций «Стратегические ориентиры развития образования обучающихся с ОВЗ и инвалидностью» (ИРО СО, Екатеринбург, ноябрь, 2020), «Открытый мир» (ПГПУ, ноябрь, 2020), TED-конференция «Инклюзивный образовательный процесс: психолого-педагогическое сопровождение детей с ОВЗ», (ПГНИУ, декабрь 2020</a:t>
            </a:r>
            <a:r>
              <a:rPr lang="ru-RU" dirty="0" smtClean="0"/>
              <a:t>)</a:t>
            </a:r>
          </a:p>
          <a:p>
            <a:r>
              <a:rPr lang="ru-RU" dirty="0"/>
              <a:t>3 место в краевом конкурсе «Логопедические находки» (ноябрь 2020), </a:t>
            </a:r>
            <a:r>
              <a:rPr lang="ru-RU" dirty="0" smtClean="0"/>
              <a:t>2 место в городском конкурсе </a:t>
            </a:r>
            <a:r>
              <a:rPr lang="ru-RU" dirty="0"/>
              <a:t>«Паруса успеха» (декабрь, 2020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Победители и призеры краевого конкурса мастер-классов «</a:t>
            </a:r>
            <a:r>
              <a:rPr lang="ru-RU" dirty="0" smtClean="0"/>
              <a:t>Путь </a:t>
            </a:r>
            <a:r>
              <a:rPr lang="ru-RU" dirty="0" smtClean="0"/>
              <a:t>к успеху» 2021 год</a:t>
            </a:r>
          </a:p>
          <a:p>
            <a:r>
              <a:rPr lang="ru-RU" dirty="0"/>
              <a:t>В 2020-2021 учебном году в школе реализованы проекты «Школа окнами в сад» и «Прекрасный мир профессий», получившие гранты городского конкурса детских социальных проектов, инициатив «Битва проектов». </a:t>
            </a:r>
            <a:endParaRPr lang="ru-RU" dirty="0" smtClean="0"/>
          </a:p>
          <a:p>
            <a:r>
              <a:rPr lang="ru-RU" dirty="0" smtClean="0"/>
              <a:t>Краевые обучающие </a:t>
            </a:r>
            <a:r>
              <a:rPr lang="ru-RU" dirty="0" err="1" smtClean="0"/>
              <a:t>вебинары</a:t>
            </a:r>
            <a:r>
              <a:rPr lang="ru-RU" dirty="0" smtClean="0"/>
              <a:t> совместно с ИРО </a:t>
            </a:r>
            <a:r>
              <a:rPr lang="ru-RU" dirty="0" smtClean="0"/>
              <a:t>ПК «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в образовательном процессе: опыт и возможности»  2021 год</a:t>
            </a:r>
          </a:p>
          <a:p>
            <a:r>
              <a:rPr lang="ru-RU" dirty="0" smtClean="0"/>
              <a:t>Краевая конференция«Качественное образование детей с ОВЗ и инвалидностью: развитие практики создания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образовательной среды»  на базе школы 202 год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21-10-07_10-40-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8643966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/>
              <a:t>Необходимость научно-методического и технического сопровождения</a:t>
            </a:r>
          </a:p>
          <a:p>
            <a:r>
              <a:rPr lang="ru-RU" dirty="0" smtClean="0"/>
              <a:t>Дорогие расходные материалы</a:t>
            </a:r>
          </a:p>
          <a:p>
            <a:r>
              <a:rPr lang="ru-RU" dirty="0" smtClean="0"/>
              <a:t>Хроническая нехватка времени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85791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МАОУ «Школа № 7 для обучающихся с ОВЗ» г.Березники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285860"/>
          <a:ext cx="835821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Программа </a:t>
            </a:r>
            <a:r>
              <a:rPr lang="ru-RU" sz="3200" dirty="0"/>
              <a:t>развития школы на 2020-2024 годы «Школа новых перспектив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600" b="1" dirty="0"/>
              <a:t>Проект «Современная школа</a:t>
            </a:r>
            <a:r>
              <a:rPr lang="ru-RU" sz="3600" dirty="0"/>
              <a:t>» </a:t>
            </a:r>
            <a:r>
              <a:rPr lang="ru-RU" sz="3600" dirty="0" smtClean="0"/>
              <a:t> </a:t>
            </a:r>
            <a:r>
              <a:rPr lang="ru-RU" sz="3600" dirty="0"/>
              <a:t> </a:t>
            </a:r>
            <a:r>
              <a:rPr lang="ru-RU" sz="3600" dirty="0" smtClean="0"/>
              <a:t>-  обновление инфраструктуры</a:t>
            </a:r>
            <a:r>
              <a:rPr lang="ru-RU" sz="3600" dirty="0"/>
              <a:t>, изменение содержания образования и повышение качества образовательного процесса по предметной области «</a:t>
            </a:r>
            <a:r>
              <a:rPr lang="ru-RU" sz="3600" dirty="0" smtClean="0"/>
              <a:t>Технология»  и качества </a:t>
            </a:r>
            <a:r>
              <a:rPr lang="ru-RU" sz="3600" dirty="0"/>
              <a:t> </a:t>
            </a:r>
            <a:r>
              <a:rPr lang="ru-RU" sz="3600" dirty="0" smtClean="0"/>
              <a:t>коррекционной работы, психолого-педагогического сопровождения в условиях реализации ФГОС </a:t>
            </a:r>
            <a:r>
              <a:rPr lang="ru-RU" sz="3600" dirty="0" smtClean="0"/>
              <a:t> ОО с УО (ИН)</a:t>
            </a:r>
            <a:endParaRPr lang="ru-RU" sz="3600" dirty="0" smtClean="0"/>
          </a:p>
          <a:p>
            <a:pPr lvl="0">
              <a:buNone/>
            </a:pPr>
            <a:endParaRPr lang="ru-RU" dirty="0"/>
          </a:p>
          <a:p>
            <a:pPr lvl="0"/>
            <a:r>
              <a:rPr lang="ru-RU" dirty="0" smtClean="0"/>
              <a:t>Проект «Ступени </a:t>
            </a:r>
            <a:r>
              <a:rPr lang="ru-RU" dirty="0"/>
              <a:t>учительского роста»  </a:t>
            </a:r>
            <a:r>
              <a:rPr lang="ru-RU" dirty="0" smtClean="0"/>
              <a:t>- совершенствование  </a:t>
            </a:r>
            <a:r>
              <a:rPr lang="ru-RU" dirty="0"/>
              <a:t>уровня педагогического мастерства педагогов через выявление и внедрение в работу оптимальных средств, методов и форм взаимодействия педагога и ребенка</a:t>
            </a:r>
            <a:r>
              <a:rPr lang="ru-RU" dirty="0" smtClean="0"/>
              <a:t>, современных  </a:t>
            </a:r>
            <a:r>
              <a:rPr lang="ru-RU" dirty="0" err="1" smtClean="0"/>
              <a:t>ИК-технологий</a:t>
            </a:r>
            <a:endParaRPr lang="ru-RU" dirty="0" smtClean="0"/>
          </a:p>
          <a:p>
            <a:pPr lvl="0">
              <a:buNone/>
            </a:pPr>
            <a:endParaRPr lang="ru-RU" dirty="0"/>
          </a:p>
          <a:p>
            <a:pPr lvl="0"/>
            <a:r>
              <a:rPr lang="ru-RU" dirty="0"/>
              <a:t>Проект «Родительское образование» </a:t>
            </a:r>
            <a:r>
              <a:rPr lang="ru-RU" dirty="0" smtClean="0"/>
              <a:t> направлен </a:t>
            </a:r>
            <a:r>
              <a:rPr lang="ru-RU" dirty="0"/>
              <a:t>на оказание информационной и практической поддержки родителям, повышение их психолого-педагогической и социальной </a:t>
            </a:r>
            <a:r>
              <a:rPr lang="ru-RU" dirty="0" smtClean="0"/>
              <a:t>компетентности</a:t>
            </a:r>
          </a:p>
          <a:p>
            <a:pPr lvl="0">
              <a:buNone/>
            </a:pPr>
            <a:endParaRPr lang="ru-RU" dirty="0"/>
          </a:p>
          <a:p>
            <a:r>
              <a:rPr lang="ru-RU" dirty="0" smtClean="0"/>
              <a:t>Проект </a:t>
            </a:r>
            <a:r>
              <a:rPr lang="ru-RU" dirty="0"/>
              <a:t>«Школа - территория здоровья» </a:t>
            </a:r>
            <a:r>
              <a:rPr lang="ru-RU" dirty="0" smtClean="0"/>
              <a:t> - совершенствование </a:t>
            </a:r>
            <a:r>
              <a:rPr lang="ru-RU" dirty="0"/>
              <a:t>модели </a:t>
            </a:r>
            <a:r>
              <a:rPr lang="ru-RU" dirty="0" err="1"/>
              <a:t>здоровьесберегающей</a:t>
            </a:r>
            <a:r>
              <a:rPr lang="ru-RU" dirty="0"/>
              <a:t> образовательной среды учреждения путем интеграции педагогических, информационных, интеллектуальных и материально-технических </a:t>
            </a:r>
            <a:r>
              <a:rPr lang="ru-RU" dirty="0" smtClean="0"/>
              <a:t>ресурсов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Обновление инфраструктуры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Приобретено более 211 наименований оборудования!</a:t>
            </a:r>
          </a:p>
          <a:p>
            <a:pPr>
              <a:buNone/>
            </a:pPr>
            <a:r>
              <a:rPr lang="ru-RU" dirty="0" smtClean="0"/>
              <a:t>Их них: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000" dirty="0" smtClean="0"/>
              <a:t>13 – интерактивные комплексы (стена, песочница, пол, мультимедиа с 3</a:t>
            </a:r>
            <a:r>
              <a:rPr lang="en-US" sz="3000" dirty="0" smtClean="0"/>
              <a:t>D</a:t>
            </a:r>
            <a:r>
              <a:rPr lang="ru-RU" sz="3000" dirty="0" smtClean="0"/>
              <a:t>, панель, столы логопеда и дефектолога)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40 – ПК, ноутбуки, планшеты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38– станки и электрооборудование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10 – комплекты и комплексы (</a:t>
            </a:r>
            <a:r>
              <a:rPr lang="ru-RU" sz="3000" dirty="0" err="1" smtClean="0"/>
              <a:t>арт-терапевтический</a:t>
            </a:r>
            <a:r>
              <a:rPr lang="ru-RU" sz="3000" dirty="0" smtClean="0"/>
              <a:t>, двигательно-развивающий, тренажеров и др.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27 – спец.мебель (столы, верстаки)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39 – ресурсные наборы робототехники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Обновление инфраструктуры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sz="4400" dirty="0" smtClean="0"/>
              <a:t>Полностью оборудованы два новых кабинета: ЛФК и психологической коррекции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sz="4400" dirty="0" smtClean="0"/>
              <a:t>Значительно обновлены 10 кабинетов: </a:t>
            </a:r>
          </a:p>
          <a:p>
            <a:pPr>
              <a:buNone/>
            </a:pPr>
            <a:r>
              <a:rPr lang="ru-RU" dirty="0" smtClean="0"/>
              <a:t>-    швейная мастерская, </a:t>
            </a:r>
          </a:p>
          <a:p>
            <a:pPr>
              <a:buNone/>
            </a:pPr>
            <a:r>
              <a:rPr lang="ru-RU" dirty="0" smtClean="0"/>
              <a:t>-    переплетно-картонажная (полиграфическая), </a:t>
            </a:r>
          </a:p>
          <a:p>
            <a:pPr>
              <a:buFontTx/>
              <a:buChar char="-"/>
            </a:pPr>
            <a:r>
              <a:rPr lang="ru-RU" dirty="0" smtClean="0"/>
              <a:t>столярная (рабочий ОЗ), </a:t>
            </a:r>
          </a:p>
          <a:p>
            <a:pPr>
              <a:buFontTx/>
              <a:buChar char="-"/>
            </a:pPr>
            <a:r>
              <a:rPr lang="ru-RU" dirty="0" smtClean="0"/>
              <a:t>кабинет ОСЖ (подготовка персонала СО),</a:t>
            </a:r>
          </a:p>
          <a:p>
            <a:pPr>
              <a:buFontTx/>
              <a:buChar char="-"/>
            </a:pPr>
            <a:r>
              <a:rPr lang="ru-RU" dirty="0" smtClean="0"/>
              <a:t> биологии и растениеводства, </a:t>
            </a:r>
          </a:p>
          <a:p>
            <a:pPr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абинет информатики</a:t>
            </a:r>
          </a:p>
          <a:p>
            <a:pPr>
              <a:buFontTx/>
              <a:buChar char="-"/>
            </a:pPr>
            <a:r>
              <a:rPr lang="ru-RU" dirty="0" smtClean="0"/>
              <a:t>логопедический кабинет, </a:t>
            </a:r>
          </a:p>
          <a:p>
            <a:pPr>
              <a:buFontTx/>
              <a:buChar char="-"/>
            </a:pPr>
            <a:r>
              <a:rPr lang="ru-RU" dirty="0" smtClean="0"/>
              <a:t>кабинет педагога-психолога (5-9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абинет дефектолога</a:t>
            </a:r>
          </a:p>
          <a:p>
            <a:pPr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алый спортивный зал</a:t>
            </a:r>
          </a:p>
          <a:p>
            <a:pPr>
              <a:buNone/>
            </a:pPr>
            <a:r>
              <a:rPr lang="ru-RU" dirty="0" smtClean="0"/>
              <a:t>3.  </a:t>
            </a:r>
            <a:r>
              <a:rPr lang="ru-RU" sz="3600" dirty="0" smtClean="0"/>
              <a:t>Оборудованы дополнительно и расширен функционал 4 кабинетов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кабинет географии/ студия мультипликации</a:t>
            </a:r>
          </a:p>
          <a:p>
            <a:pPr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абинеты математики/клуб робототехники</a:t>
            </a:r>
          </a:p>
          <a:p>
            <a:pPr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абинет ИЗО/</a:t>
            </a:r>
            <a:r>
              <a:rPr lang="ru-RU" dirty="0" err="1" smtClean="0"/>
              <a:t>арттерапия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переплетно-картонажная мастерская/3</a:t>
            </a:r>
            <a:r>
              <a:rPr lang="en-US" dirty="0" smtClean="0"/>
              <a:t>D</a:t>
            </a:r>
          </a:p>
          <a:p>
            <a:pPr>
              <a:buNone/>
            </a:pPr>
            <a:r>
              <a:rPr lang="en-US" dirty="0" smtClean="0"/>
              <a:t>4</a:t>
            </a:r>
            <a:r>
              <a:rPr lang="ru-RU" dirty="0" smtClean="0"/>
              <a:t>.  </a:t>
            </a:r>
            <a:r>
              <a:rPr lang="ru-RU" sz="3600" dirty="0" smtClean="0"/>
              <a:t>Специальное оборудование – </a:t>
            </a:r>
            <a:r>
              <a:rPr lang="ru-RU" sz="3600" dirty="0"/>
              <a:t>5</a:t>
            </a:r>
            <a:r>
              <a:rPr lang="ru-RU" sz="3600" dirty="0" smtClean="0"/>
              <a:t> кабинетов </a:t>
            </a:r>
            <a:r>
              <a:rPr lang="ru-RU" dirty="0" smtClean="0"/>
              <a:t>(из 4 – кабинеты специалистов)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Пользователь\Downloads\IMG-0c395218cc030f112a3f9d68951e7a4b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5143504" cy="3536181"/>
          </a:xfrm>
          <a:prstGeom prst="rect">
            <a:avLst/>
          </a:prstGeom>
          <a:noFill/>
        </p:spPr>
      </p:pic>
      <p:pic>
        <p:nvPicPr>
          <p:cNvPr id="4099" name="Picture 3" descr="d:\Users\Пользователь\Downloads\IMG-b4e532f3389aefb658c8f3986b572e2b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090" y="785794"/>
            <a:ext cx="3946910" cy="5262546"/>
          </a:xfrm>
          <a:prstGeom prst="rect">
            <a:avLst/>
          </a:prstGeom>
          <a:noFill/>
        </p:spPr>
      </p:pic>
      <p:pic>
        <p:nvPicPr>
          <p:cNvPr id="4100" name="Picture 4" descr="d:\Users\Пользователь\Downloads\IMG-e79f329aa6ff17bc0c77abab65944ce1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40"/>
            <a:ext cx="5143504" cy="3571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Пользователь\Downloads\IMG-7afa3c9078a22b6ee79d78763aae664b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786314" cy="3589736"/>
          </a:xfrm>
          <a:prstGeom prst="rect">
            <a:avLst/>
          </a:prstGeom>
          <a:noFill/>
        </p:spPr>
      </p:pic>
      <p:pic>
        <p:nvPicPr>
          <p:cNvPr id="5124" name="Picture 4" descr="d:\Users\Пользователь\Downloads\IMG-b42d84321b8ab03aabb619b2c361a487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2602"/>
            <a:ext cx="4714876" cy="3536158"/>
          </a:xfrm>
          <a:prstGeom prst="rect">
            <a:avLst/>
          </a:prstGeom>
          <a:noFill/>
        </p:spPr>
      </p:pic>
      <p:pic>
        <p:nvPicPr>
          <p:cNvPr id="5125" name="Picture 5" descr="d:\Users\Пользователь\Downloads\20210610_1102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211344" y="-29932546"/>
            <a:ext cx="37814515" cy="28360886"/>
          </a:xfrm>
          <a:prstGeom prst="rect">
            <a:avLst/>
          </a:prstGeom>
          <a:noFill/>
        </p:spPr>
      </p:pic>
      <p:pic>
        <p:nvPicPr>
          <p:cNvPr id="5127" name="Picture 7" descr="d:\Users\Пользователь\Downloads\20210610_1102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179091" y="1607331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Users\Пользователь\Downloads\IMG-6c89b6683eccfc3f39a91976377c6f65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381499" cy="328612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7686" cy="327930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7" t="8173" r="1613" b="6021"/>
          <a:stretch/>
        </p:blipFill>
        <p:spPr>
          <a:xfrm>
            <a:off x="0" y="2859237"/>
            <a:ext cx="4499926" cy="399876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46" name="Picture 2" descr="d:\Users\Пользователь\Downloads\20211007_094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20202" y="3041817"/>
            <a:ext cx="4053733" cy="357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1-10-07_10-06-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805" y="0"/>
            <a:ext cx="922780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892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Реализация основных направлений национального проекта «Образование» в 2020- 2021гг</vt:lpstr>
      <vt:lpstr>Краткая справка</vt:lpstr>
      <vt:lpstr>Программа развития школы на 2020-2024 годы «Школа новых перспектив»</vt:lpstr>
      <vt:lpstr>Обновление инфраструктуры</vt:lpstr>
      <vt:lpstr>Обновление инфраструктуры</vt:lpstr>
      <vt:lpstr>Слайд 6</vt:lpstr>
      <vt:lpstr>Слайд 7</vt:lpstr>
      <vt:lpstr>Слайд 8</vt:lpstr>
      <vt:lpstr>Слайд 9</vt:lpstr>
      <vt:lpstr>Педагогические проекты участников</vt:lpstr>
      <vt:lpstr>Слайд 11</vt:lpstr>
      <vt:lpstr>Обучение педагогов</vt:lpstr>
      <vt:lpstr>Слайд 13</vt:lpstr>
      <vt:lpstr>Трансляция опыта</vt:lpstr>
      <vt:lpstr>Слайд 15</vt:lpstr>
      <vt:lpstr>Проблемы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основных направлений национального проекта «Образование»» в 2020- 2021гг</dc:title>
  <dc:creator>Пользователь Windows</dc:creator>
  <cp:lastModifiedBy>Пользователь Windows</cp:lastModifiedBy>
  <cp:revision>6</cp:revision>
  <dcterms:created xsi:type="dcterms:W3CDTF">2021-10-07T03:07:02Z</dcterms:created>
  <dcterms:modified xsi:type="dcterms:W3CDTF">2021-10-08T03:55:01Z</dcterms:modified>
</cp:coreProperties>
</file>