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34"/>
  </p:notesMasterIdLst>
  <p:sldIdLst>
    <p:sldId id="256" r:id="rId5"/>
    <p:sldId id="280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5" r:id="rId29"/>
    <p:sldId id="283" r:id="rId30"/>
    <p:sldId id="284" r:id="rId31"/>
    <p:sldId id="279" r:id="rId32"/>
    <p:sldId id="286" r:id="rId33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Ответ выбран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7"/>
                <c:pt idx="0">
                  <c:v> Технология системно-деятельностного метода</c:v>
                </c:pt>
                <c:pt idx="1">
                  <c:v> Технологии поэтапного формирования умственных действий</c:v>
                </c:pt>
                <c:pt idx="2">
                  <c:v> Технология проблемного обучения</c:v>
                </c:pt>
                <c:pt idx="3">
                  <c:v> Технология организации проектной и исследовательской деятельности</c:v>
                </c:pt>
                <c:pt idx="4">
                  <c:v> Диалоговые образовательные технологии</c:v>
                </c:pt>
                <c:pt idx="5">
                  <c:v> Интерактивные технологии</c:v>
                </c:pt>
                <c:pt idx="6">
                  <c:v> Технология развития критического мышления</c:v>
                </c:pt>
                <c:pt idx="7">
                  <c:v> Технология критериального оценивания</c:v>
                </c:pt>
                <c:pt idx="8">
                  <c:v>Информационно-коммуникационные технологии</c:v>
                </c:pt>
                <c:pt idx="9">
                  <c:v>Дистанционные образовательные технологии</c:v>
                </c:pt>
                <c:pt idx="10">
                  <c:v>Технология смешанного обучения</c:v>
                </c:pt>
                <c:pt idx="11">
                  <c:v>Игровые технологии</c:v>
                </c:pt>
                <c:pt idx="12">
                  <c:v>Технологии развивающего обучения</c:v>
                </c:pt>
                <c:pt idx="13">
                  <c:v>Проектное обучение</c:v>
                </c:pt>
                <c:pt idx="14">
                  <c:v>STEM-технологии</c:v>
                </c:pt>
                <c:pt idx="15">
                  <c:v> цифровые образовательные технологии</c:v>
                </c:pt>
                <c:pt idx="16">
                  <c:v> "другое"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7"/>
                <c:pt idx="0">
                  <c:v>35</c:v>
                </c:pt>
                <c:pt idx="1">
                  <c:v>7</c:v>
                </c:pt>
                <c:pt idx="2">
                  <c:v>32</c:v>
                </c:pt>
                <c:pt idx="3">
                  <c:v>31</c:v>
                </c:pt>
                <c:pt idx="4">
                  <c:v>16</c:v>
                </c:pt>
                <c:pt idx="5">
                  <c:v>19</c:v>
                </c:pt>
                <c:pt idx="6">
                  <c:v>21</c:v>
                </c:pt>
                <c:pt idx="7">
                  <c:v>9</c:v>
                </c:pt>
                <c:pt idx="8">
                  <c:v>25</c:v>
                </c:pt>
                <c:pt idx="9">
                  <c:v>20</c:v>
                </c:pt>
                <c:pt idx="10">
                  <c:v>10</c:v>
                </c:pt>
                <c:pt idx="11">
                  <c:v>30</c:v>
                </c:pt>
                <c:pt idx="12">
                  <c:v>16</c:v>
                </c:pt>
                <c:pt idx="13">
                  <c:v>17</c:v>
                </c:pt>
                <c:pt idx="14">
                  <c:v>0</c:v>
                </c:pt>
                <c:pt idx="15">
                  <c:v>23</c:v>
                </c:pt>
                <c:pt idx="1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27-48E8-84BC-FFC39BF6250A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Ответ не выбран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7"/>
                <c:pt idx="0">
                  <c:v> Технология системно-деятельностного метода</c:v>
                </c:pt>
                <c:pt idx="1">
                  <c:v> Технологии поэтапного формирования умственных действий</c:v>
                </c:pt>
                <c:pt idx="2">
                  <c:v> Технология проблемного обучения</c:v>
                </c:pt>
                <c:pt idx="3">
                  <c:v> Технология организации проектной и исследовательской деятельности</c:v>
                </c:pt>
                <c:pt idx="4">
                  <c:v> Диалоговые образовательные технологии</c:v>
                </c:pt>
                <c:pt idx="5">
                  <c:v> Интерактивные технологии</c:v>
                </c:pt>
                <c:pt idx="6">
                  <c:v> Технология развития критического мышления</c:v>
                </c:pt>
                <c:pt idx="7">
                  <c:v> Технология критериального оценивания</c:v>
                </c:pt>
                <c:pt idx="8">
                  <c:v>Информационно-коммуникационные технологии</c:v>
                </c:pt>
                <c:pt idx="9">
                  <c:v>Дистанционные образовательные технологии</c:v>
                </c:pt>
                <c:pt idx="10">
                  <c:v>Технология смешанного обучения</c:v>
                </c:pt>
                <c:pt idx="11">
                  <c:v>Игровые технологии</c:v>
                </c:pt>
                <c:pt idx="12">
                  <c:v>Технологии развивающего обучения</c:v>
                </c:pt>
                <c:pt idx="13">
                  <c:v>Проектное обучение</c:v>
                </c:pt>
                <c:pt idx="14">
                  <c:v>STEM-технологии</c:v>
                </c:pt>
                <c:pt idx="15">
                  <c:v> цифровые образовательные технологии</c:v>
                </c:pt>
                <c:pt idx="16">
                  <c:v> "другое"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7"/>
                <c:pt idx="0">
                  <c:v>12</c:v>
                </c:pt>
                <c:pt idx="1">
                  <c:v>40</c:v>
                </c:pt>
                <c:pt idx="2">
                  <c:v>15</c:v>
                </c:pt>
                <c:pt idx="3">
                  <c:v>16</c:v>
                </c:pt>
                <c:pt idx="4">
                  <c:v>31</c:v>
                </c:pt>
                <c:pt idx="5">
                  <c:v>28</c:v>
                </c:pt>
                <c:pt idx="6">
                  <c:v>26</c:v>
                </c:pt>
                <c:pt idx="7">
                  <c:v>38</c:v>
                </c:pt>
                <c:pt idx="8">
                  <c:v>22</c:v>
                </c:pt>
                <c:pt idx="9">
                  <c:v>27</c:v>
                </c:pt>
                <c:pt idx="10">
                  <c:v>37</c:v>
                </c:pt>
                <c:pt idx="11">
                  <c:v>17</c:v>
                </c:pt>
                <c:pt idx="12">
                  <c:v>31</c:v>
                </c:pt>
                <c:pt idx="13">
                  <c:v>30</c:v>
                </c:pt>
                <c:pt idx="14">
                  <c:v>47</c:v>
                </c:pt>
                <c:pt idx="15">
                  <c:v>24</c:v>
                </c:pt>
                <c:pt idx="16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27-48E8-84BC-FFC39BF625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543817"/>
        <c:axId val="99340885"/>
      </c:barChart>
      <c:catAx>
        <c:axId val="36543817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197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ru-RU"/>
          </a:p>
        </c:txPr>
        <c:crossAx val="99340885"/>
        <c:crosses val="autoZero"/>
        <c:auto val="1"/>
        <c:lblAlgn val="ctr"/>
        <c:lblOffset val="100"/>
        <c:noMultiLvlLbl val="0"/>
      </c:catAx>
      <c:valAx>
        <c:axId val="99340885"/>
        <c:scaling>
          <c:orientation val="minMax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1197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ru-RU"/>
          </a:p>
        </c:txPr>
        <c:crossAx val="36543817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1197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ответ дан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0"/>
                <c:pt idx="0">
                  <c:v> Низкая мотивацию к обучению</c:v>
                </c:pt>
                <c:pt idx="1">
                  <c:v>Недостаточное количество часов по предмету</c:v>
                </c:pt>
                <c:pt idx="2">
                  <c:v>Слабая математическая подготовка обучающихся</c:v>
                </c:pt>
                <c:pt idx="3">
                  <c:v> Недостаточная самоорганизация обучающихся</c:v>
                </c:pt>
                <c:pt idx="4">
                  <c:v> Отсутствие возможности реализации индивидуального подхода</c:v>
                </c:pt>
                <c:pt idx="5">
                  <c:v> Недостаточная материально-техническая оснащенность учреждения</c:v>
                </c:pt>
                <c:pt idx="6">
                  <c:v> Высокая сложность диагностических материалов</c:v>
                </c:pt>
                <c:pt idx="7">
                  <c:v> Высокая вариативность заданий второй части (ОГЭ, ЕГЭ по предмету)</c:v>
                </c:pt>
                <c:pt idx="8">
                  <c:v> Отсутствие адекватных учебников, учебных пособий</c:v>
                </c:pt>
                <c:pt idx="9">
                  <c:v> Другое (уточните)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1"/>
                <c:pt idx="0">
                  <c:v>23</c:v>
                </c:pt>
                <c:pt idx="1">
                  <c:v>8</c:v>
                </c:pt>
                <c:pt idx="2">
                  <c:v>9</c:v>
                </c:pt>
                <c:pt idx="3">
                  <c:v>23</c:v>
                </c:pt>
                <c:pt idx="4">
                  <c:v>9</c:v>
                </c:pt>
                <c:pt idx="5">
                  <c:v>6</c:v>
                </c:pt>
                <c:pt idx="6">
                  <c:v>2</c:v>
                </c:pt>
                <c:pt idx="7">
                  <c:v>5</c:v>
                </c:pt>
                <c:pt idx="8">
                  <c:v>11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98-481F-B371-45351308934F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ответа нет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0"/>
                <c:pt idx="0">
                  <c:v> Низкая мотивацию к обучению</c:v>
                </c:pt>
                <c:pt idx="1">
                  <c:v>Недостаточное количество часов по предмету</c:v>
                </c:pt>
                <c:pt idx="2">
                  <c:v>Слабая математическая подготовка обучающихся</c:v>
                </c:pt>
                <c:pt idx="3">
                  <c:v> Недостаточная самоорганизация обучающихся</c:v>
                </c:pt>
                <c:pt idx="4">
                  <c:v> Отсутствие возможности реализации индивидуального подхода</c:v>
                </c:pt>
                <c:pt idx="5">
                  <c:v> Недостаточная материально-техническая оснащенность учреждения</c:v>
                </c:pt>
                <c:pt idx="6">
                  <c:v> Высокая сложность диагностических материалов</c:v>
                </c:pt>
                <c:pt idx="7">
                  <c:v> Высокая вариативность заданий второй части (ОГЭ, ЕГЭ по предмету)</c:v>
                </c:pt>
                <c:pt idx="8">
                  <c:v> Отсутствие адекватных учебников, учебных пособий</c:v>
                </c:pt>
                <c:pt idx="9">
                  <c:v> Другое (уточните)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1"/>
                <c:pt idx="0">
                  <c:v>4</c:v>
                </c:pt>
                <c:pt idx="1">
                  <c:v>19</c:v>
                </c:pt>
                <c:pt idx="2">
                  <c:v>18</c:v>
                </c:pt>
                <c:pt idx="3">
                  <c:v>4</c:v>
                </c:pt>
                <c:pt idx="4">
                  <c:v>18</c:v>
                </c:pt>
                <c:pt idx="5">
                  <c:v>21</c:v>
                </c:pt>
                <c:pt idx="6">
                  <c:v>25</c:v>
                </c:pt>
                <c:pt idx="7">
                  <c:v>22</c:v>
                </c:pt>
                <c:pt idx="8">
                  <c:v>16</c:v>
                </c:pt>
                <c:pt idx="9">
                  <c:v>26</c:v>
                </c:pt>
                <c:pt idx="1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98-481F-B371-4535130893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942368"/>
        <c:axId val="22280285"/>
      </c:barChart>
      <c:catAx>
        <c:axId val="539423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900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ru-RU"/>
          </a:p>
        </c:txPr>
        <c:crossAx val="22280285"/>
        <c:crosses val="autoZero"/>
        <c:auto val="1"/>
        <c:lblAlgn val="ctr"/>
        <c:lblOffset val="100"/>
        <c:noMultiLvlLbl val="0"/>
      </c:catAx>
      <c:valAx>
        <c:axId val="22280285"/>
        <c:scaling>
          <c:orientation val="minMax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ru-RU"/>
          </a:p>
        </c:txPr>
        <c:crossAx val="53942368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900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Ответ выбран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 Теоретическое обсуждение наиболее трудных для понимания и объяснения процессов и явлений</c:v>
                </c:pt>
                <c:pt idx="1">
                  <c:v> Методику изучения отдельных тем курса предмета</c:v>
                </c:pt>
                <c:pt idx="2">
                  <c:v> Алгоритмы решения задач повышенной сложности по предмету</c:v>
                </c:pt>
                <c:pt idx="3">
                  <c:v> Методику обучения решению задач по предмету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30</c:v>
                </c:pt>
                <c:pt idx="1">
                  <c:v>14</c:v>
                </c:pt>
                <c:pt idx="2">
                  <c:v>21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0E-475E-9ADC-7628859532A9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Ответ не выбран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 Теоретическое обсуждение наиболее трудных для понимания и объяснения процессов и явлений</c:v>
                </c:pt>
                <c:pt idx="1">
                  <c:v> Методику изучения отдельных тем курса предмета</c:v>
                </c:pt>
                <c:pt idx="2">
                  <c:v> Алгоритмы решения задач повышенной сложности по предмету</c:v>
                </c:pt>
                <c:pt idx="3">
                  <c:v> Методику обучения решению задач по предмету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17</c:v>
                </c:pt>
                <c:pt idx="1">
                  <c:v>33</c:v>
                </c:pt>
                <c:pt idx="2">
                  <c:v>26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0E-475E-9ADC-7628859532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7867502"/>
        <c:axId val="21999659"/>
      </c:barChart>
      <c:catAx>
        <c:axId val="7786750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400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ru-RU"/>
          </a:p>
        </c:txPr>
        <c:crossAx val="21999659"/>
        <c:crosses val="autoZero"/>
        <c:auto val="1"/>
        <c:lblAlgn val="ctr"/>
        <c:lblOffset val="100"/>
        <c:noMultiLvlLbl val="0"/>
      </c:catAx>
      <c:valAx>
        <c:axId val="21999659"/>
        <c:scaling>
          <c:orientation val="minMax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ru-RU"/>
          </a:p>
        </c:txPr>
        <c:crossAx val="77867502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2000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ответ дан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"/>
                <c:pt idx="0">
                  <c:v> Теоретическое обсуждение наиболее трудных для понимания и объяснения процессов и явлений</c:v>
                </c:pt>
                <c:pt idx="1">
                  <c:v> Методику изучения отдельных тем курса предмета</c:v>
                </c:pt>
                <c:pt idx="2">
                  <c:v> Алгоритмы решения задач повышенной сложности по предмету</c:v>
                </c:pt>
                <c:pt idx="3">
                  <c:v>Методику обучения решению задач по предмету</c:v>
                </c:pt>
                <c:pt idx="4">
                  <c:v> Другое</c:v>
                </c:pt>
                <c:pt idx="5">
                  <c:v>что именно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18</c:v>
                </c:pt>
                <c:pt idx="1">
                  <c:v>12</c:v>
                </c:pt>
                <c:pt idx="2">
                  <c:v>17</c:v>
                </c:pt>
                <c:pt idx="3">
                  <c:v>15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11-40FE-93D3-1D6AC3667554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ответа нет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"/>
                <c:pt idx="0">
                  <c:v> Теоретическое обсуждение наиболее трудных для понимания и объяснения процессов и явлений</c:v>
                </c:pt>
                <c:pt idx="1">
                  <c:v> Методику изучения отдельных тем курса предмета</c:v>
                </c:pt>
                <c:pt idx="2">
                  <c:v> Алгоритмы решения задач повышенной сложности по предмету</c:v>
                </c:pt>
                <c:pt idx="3">
                  <c:v>Методику обучения решению задач по предмету</c:v>
                </c:pt>
                <c:pt idx="4">
                  <c:v> Другое</c:v>
                </c:pt>
                <c:pt idx="5">
                  <c:v>что именно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6"/>
                <c:pt idx="0">
                  <c:v>9</c:v>
                </c:pt>
                <c:pt idx="1">
                  <c:v>15</c:v>
                </c:pt>
                <c:pt idx="2">
                  <c:v>10</c:v>
                </c:pt>
                <c:pt idx="3">
                  <c:v>12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11-40FE-93D3-1D6AC36675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416358"/>
        <c:axId val="28238176"/>
      </c:barChart>
      <c:catAx>
        <c:axId val="1241635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200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ru-RU"/>
          </a:p>
        </c:txPr>
        <c:crossAx val="28238176"/>
        <c:crosses val="autoZero"/>
        <c:auto val="1"/>
        <c:lblAlgn val="ctr"/>
        <c:lblOffset val="100"/>
        <c:noMultiLvlLbl val="0"/>
      </c:catAx>
      <c:valAx>
        <c:axId val="28238176"/>
        <c:scaling>
          <c:orientation val="minMax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ru-RU"/>
          </a:p>
        </c:txPr>
        <c:crossAx val="12416358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1200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title>
      <c:tx>
        <c:rich>
          <a:bodyPr rot="0"/>
          <a:lstStyle/>
          <a:p>
            <a:pPr>
              <a:defRPr sz="1400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r>
              <a:rPr lang="ru-RU" sz="1400" b="0" strike="noStrike" spc="-1">
                <a:solidFill>
                  <a:srgbClr val="595959"/>
                </a:solidFill>
                <a:latin typeface="Calibri"/>
                <a:ea typeface="DejaVu Sans"/>
              </a:rPr>
              <a:t>Заглавие диаграммы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4F81BD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4F81BD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1-9ADB-4CFB-9BE9-DECC0C7C5E0D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3-9ADB-4CFB-9BE9-DECC0C7C5E0D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5-9ADB-4CFB-9BE9-DECC0C7C5E0D}"/>
              </c:ext>
            </c:extLst>
          </c:dPt>
          <c:dLbls>
            <c:dLbl>
              <c:idx val="0"/>
              <c:spPr/>
              <c:txPr>
                <a:bodyPr wrap="square"/>
                <a:lstStyle/>
                <a:p>
                  <a:pPr>
                    <a:defRPr sz="40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DB-4CFB-9BE9-DECC0C7C5E0D}"/>
                </c:ext>
              </c:extLst>
            </c:dLbl>
            <c:dLbl>
              <c:idx val="1"/>
              <c:spPr/>
              <c:txPr>
                <a:bodyPr wrap="square"/>
                <a:lstStyle/>
                <a:p>
                  <a:pPr>
                    <a:defRPr sz="40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DB-4CFB-9BE9-DECC0C7C5E0D}"/>
                </c:ext>
              </c:extLst>
            </c:dLbl>
            <c:dLbl>
              <c:idx val="2"/>
              <c:spPr/>
              <c:txPr>
                <a:bodyPr wrap="square"/>
                <a:lstStyle/>
                <a:p>
                  <a:pPr>
                    <a:defRPr sz="40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DB-4CFB-9BE9-DECC0C7C5E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4000" b="0" strike="noStrike" spc="-1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3"/>
                <c:pt idx="0">
                  <c:v>да</c:v>
                </c:pt>
                <c:pt idx="1">
                  <c:v>нет </c:v>
                </c:pt>
                <c:pt idx="2">
                  <c:v>не могу ответить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41</c:v>
                </c:pt>
                <c:pt idx="1">
                  <c:v>0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DB-4CFB-9BE9-DECC0C7C5E0D}"/>
            </c:ext>
          </c:extLst>
        </c:ser>
        <c:ser>
          <c:idx val="1"/>
          <c:order val="1"/>
          <c:spPr>
            <a:solidFill>
              <a:srgbClr val="C0504D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4F81BD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8-9ADB-4CFB-9BE9-DECC0C7C5E0D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A-9ADB-4CFB-9BE9-DECC0C7C5E0D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C-9ADB-4CFB-9BE9-DECC0C7C5E0D}"/>
              </c:ext>
            </c:extLst>
          </c:dPt>
          <c:dLbls>
            <c:dLbl>
              <c:idx val="0"/>
              <c:spPr/>
              <c:txPr>
                <a:bodyPr wrap="squar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ADB-4CFB-9BE9-DECC0C7C5E0D}"/>
                </c:ext>
              </c:extLst>
            </c:dLbl>
            <c:dLbl>
              <c:idx val="1"/>
              <c:spPr/>
              <c:txPr>
                <a:bodyPr wrap="squar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ADB-4CFB-9BE9-DECC0C7C5E0D}"/>
                </c:ext>
              </c:extLst>
            </c:dLbl>
            <c:dLbl>
              <c:idx val="2"/>
              <c:spPr/>
              <c:txPr>
                <a:bodyPr wrap="squar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ADB-4CFB-9BE9-DECC0C7C5E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3"/>
                <c:pt idx="0">
                  <c:v>да</c:v>
                </c:pt>
                <c:pt idx="1">
                  <c:v>нет </c:v>
                </c:pt>
                <c:pt idx="2">
                  <c:v>не могу ответить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6</c:v>
                </c:pt>
                <c:pt idx="1">
                  <c:v>47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ADB-4CFB-9BE9-DECC0C7C5E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3200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4F81BD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4F81BD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1-E67C-4395-9415-1A272C3C43A8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3-E67C-4395-9415-1A272C3C43A8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5-E67C-4395-9415-1A272C3C43A8}"/>
              </c:ext>
            </c:extLst>
          </c:dPt>
          <c:dLbls>
            <c:dLbl>
              <c:idx val="0"/>
              <c:spPr/>
              <c:txPr>
                <a:bodyPr wrap="square"/>
                <a:lstStyle/>
                <a:p>
                  <a:pPr>
                    <a:defRPr sz="32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7C-4395-9415-1A272C3C43A8}"/>
                </c:ext>
              </c:extLst>
            </c:dLbl>
            <c:dLbl>
              <c:idx val="1"/>
              <c:spPr/>
              <c:txPr>
                <a:bodyPr wrap="square"/>
                <a:lstStyle/>
                <a:p>
                  <a:pPr>
                    <a:defRPr sz="32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7C-4395-9415-1A272C3C43A8}"/>
                </c:ext>
              </c:extLst>
            </c:dLbl>
            <c:dLbl>
              <c:idx val="2"/>
              <c:spPr/>
              <c:txPr>
                <a:bodyPr wrap="square"/>
                <a:lstStyle/>
                <a:p>
                  <a:pPr>
                    <a:defRPr sz="32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7C-4395-9415-1A272C3C43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3200" b="0" strike="noStrike" spc="-1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3"/>
                <c:pt idx="0">
                  <c:v> да</c:v>
                </c:pt>
                <c:pt idx="1">
                  <c:v> нет</c:v>
                </c:pt>
                <c:pt idx="2">
                  <c:v>не могу ответить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25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67C-4395-9415-1A272C3C4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2000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4F81BD"/>
            </a:solidFill>
            <a:ln w="0"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22CF-44AC-88A1-7942143C2A7B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22CF-44AC-88A1-7942143C2A7B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22CF-44AC-88A1-7942143C2A7B}"/>
              </c:ext>
            </c:extLst>
          </c:dPt>
          <c:dLbls>
            <c:dLbl>
              <c:idx val="0"/>
              <c:spPr/>
              <c:txPr>
                <a:bodyPr wrap="square"/>
                <a:lstStyle/>
                <a:p>
                  <a:pPr>
                    <a:defRPr sz="3200" b="0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CF-44AC-88A1-7942143C2A7B}"/>
                </c:ext>
              </c:extLst>
            </c:dLbl>
            <c:dLbl>
              <c:idx val="1"/>
              <c:spPr/>
              <c:txPr>
                <a:bodyPr wrap="square"/>
                <a:lstStyle/>
                <a:p>
                  <a:pPr>
                    <a:defRPr sz="3200" b="0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CF-44AC-88A1-7942143C2A7B}"/>
                </c:ext>
              </c:extLst>
            </c:dLbl>
            <c:dLbl>
              <c:idx val="2"/>
              <c:spPr/>
              <c:txPr>
                <a:bodyPr wrap="square"/>
                <a:lstStyle/>
                <a:p>
                  <a:pPr>
                    <a:defRPr sz="3200" b="0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CF-44AC-88A1-7942143C2A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32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3"/>
                <c:pt idx="0">
                  <c:v>да</c:v>
                </c:pt>
                <c:pt idx="1">
                  <c:v>нет </c:v>
                </c:pt>
                <c:pt idx="2">
                  <c:v>не могу ответить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42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2CF-44AC-88A1-7942143C2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sz="2000" b="0" strike="noStrike" spc="-1">
              <a:solidFill>
                <a:srgbClr val="000000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solidFill>
        <a:srgbClr val="D9D9D9"/>
      </a:solidFill>
      <a:round/>
    </a:ln>
  </c:spPr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4F81BD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4F81BD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1-0598-4EC7-8550-44DACC14A58C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3-0598-4EC7-8550-44DACC14A58C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5-0598-4EC7-8550-44DACC14A58C}"/>
              </c:ext>
            </c:extLst>
          </c:dPt>
          <c:dLbls>
            <c:dLbl>
              <c:idx val="0"/>
              <c:spPr/>
              <c:txPr>
                <a:bodyPr wrap="square"/>
                <a:lstStyle/>
                <a:p>
                  <a:pPr>
                    <a:defRPr sz="28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98-4EC7-8550-44DACC14A58C}"/>
                </c:ext>
              </c:extLst>
            </c:dLbl>
            <c:dLbl>
              <c:idx val="1"/>
              <c:spPr/>
              <c:txPr>
                <a:bodyPr wrap="square"/>
                <a:lstStyle/>
                <a:p>
                  <a:pPr>
                    <a:defRPr sz="28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98-4EC7-8550-44DACC14A58C}"/>
                </c:ext>
              </c:extLst>
            </c:dLbl>
            <c:dLbl>
              <c:idx val="2"/>
              <c:spPr/>
              <c:txPr>
                <a:bodyPr wrap="square"/>
                <a:lstStyle/>
                <a:p>
                  <a:pPr>
                    <a:defRPr sz="28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598-4EC7-8550-44DACC14A5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2800" b="0" strike="noStrike" spc="-1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3"/>
                <c:pt idx="0">
                  <c:v> да</c:v>
                </c:pt>
                <c:pt idx="1">
                  <c:v> нет</c:v>
                </c:pt>
                <c:pt idx="2">
                  <c:v>не могу ответить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26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598-4EC7-8550-44DACC14A5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2400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4F81BD"/>
            </a:solidFill>
            <a:ln w="0"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DDE4-4570-80ED-02B7D546D405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DDE4-4570-80ED-02B7D546D405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DDE4-4570-80ED-02B7D546D405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DDE4-4570-80ED-02B7D546D405}"/>
              </c:ext>
            </c:extLst>
          </c:dPt>
          <c:dLbls>
            <c:dLbl>
              <c:idx val="0"/>
              <c:spPr/>
              <c:txPr>
                <a:bodyPr wrap="square"/>
                <a:lstStyle/>
                <a:p>
                  <a:pPr>
                    <a:defRPr sz="2800" b="0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E4-4570-80ED-02B7D546D405}"/>
                </c:ext>
              </c:extLst>
            </c:dLbl>
            <c:dLbl>
              <c:idx val="1"/>
              <c:spPr/>
              <c:txPr>
                <a:bodyPr wrap="square"/>
                <a:lstStyle/>
                <a:p>
                  <a:pPr>
                    <a:defRPr sz="2800" b="0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E4-4570-80ED-02B7D546D405}"/>
                </c:ext>
              </c:extLst>
            </c:dLbl>
            <c:dLbl>
              <c:idx val="2"/>
              <c:spPr/>
              <c:txPr>
                <a:bodyPr wrap="square"/>
                <a:lstStyle/>
                <a:p>
                  <a:pPr>
                    <a:defRPr sz="2800" b="0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E4-4570-80ED-02B7D546D405}"/>
                </c:ext>
              </c:extLst>
            </c:dLbl>
            <c:dLbl>
              <c:idx val="3"/>
              <c:spPr/>
              <c:txPr>
                <a:bodyPr wrap="square"/>
                <a:lstStyle/>
                <a:p>
                  <a:pPr>
                    <a:defRPr sz="2800" b="0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E4-4570-80ED-02B7D546D4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28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4"/>
                <c:pt idx="0">
                  <c:v>1 раз в год</c:v>
                </c:pt>
                <c:pt idx="1">
                  <c:v> 1 раз в четверть</c:v>
                </c:pt>
                <c:pt idx="2">
                  <c:v> 1 раз в полугодие</c:v>
                </c:pt>
                <c:pt idx="3">
                  <c:v> другое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7</c:v>
                </c:pt>
                <c:pt idx="1">
                  <c:v>20</c:v>
                </c:pt>
                <c:pt idx="2">
                  <c:v>19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E4-4570-80ED-02B7D546D4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sz="2800" b="0" strike="noStrike" spc="-1">
              <a:solidFill>
                <a:srgbClr val="000000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solidFill>
        <a:srgbClr val="D9D9D9"/>
      </a:solidFill>
      <a:round/>
    </a:ln>
  </c:spPr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4F81BD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4F81BD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1-0560-4BD6-8A5E-51FDA9964CF4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3-0560-4BD6-8A5E-51FDA9964CF4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5-0560-4BD6-8A5E-51FDA9964CF4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7-0560-4BD6-8A5E-51FDA9964CF4}"/>
              </c:ext>
            </c:extLst>
          </c:dPt>
          <c:dLbls>
            <c:dLbl>
              <c:idx val="0"/>
              <c:spPr/>
              <c:txPr>
                <a:bodyPr wrap="square"/>
                <a:lstStyle/>
                <a:p>
                  <a:pPr>
                    <a:defRPr sz="28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60-4BD6-8A5E-51FDA9964CF4}"/>
                </c:ext>
              </c:extLst>
            </c:dLbl>
            <c:dLbl>
              <c:idx val="1"/>
              <c:spPr/>
              <c:txPr>
                <a:bodyPr wrap="square"/>
                <a:lstStyle/>
                <a:p>
                  <a:pPr>
                    <a:defRPr sz="28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60-4BD6-8A5E-51FDA9964CF4}"/>
                </c:ext>
              </c:extLst>
            </c:dLbl>
            <c:dLbl>
              <c:idx val="2"/>
              <c:spPr/>
              <c:txPr>
                <a:bodyPr wrap="square"/>
                <a:lstStyle/>
                <a:p>
                  <a:pPr>
                    <a:defRPr sz="28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560-4BD6-8A5E-51FDA9964CF4}"/>
                </c:ext>
              </c:extLst>
            </c:dLbl>
            <c:dLbl>
              <c:idx val="3"/>
              <c:spPr/>
              <c:txPr>
                <a:bodyPr wrap="square"/>
                <a:lstStyle/>
                <a:p>
                  <a:pPr>
                    <a:defRPr sz="28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560-4BD6-8A5E-51FDA9964C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2800" b="0" strike="noStrike" spc="-1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4"/>
                <c:pt idx="0">
                  <c:v> 1 раз в год</c:v>
                </c:pt>
                <c:pt idx="1">
                  <c:v>1 раз в четверть</c:v>
                </c:pt>
                <c:pt idx="2">
                  <c:v>1 раз в полугодие</c:v>
                </c:pt>
                <c:pt idx="3">
                  <c:v>другое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3</c:v>
                </c:pt>
                <c:pt idx="1">
                  <c:v>14</c:v>
                </c:pt>
                <c:pt idx="2">
                  <c:v>11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560-4BD6-8A5E-51FDA9964C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2000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4F81BD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4F81BD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1-D6B1-49FD-9335-D0FA37E28ACD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3-D6B1-49FD-9335-D0FA37E28ACD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5-D6B1-49FD-9335-D0FA37E28ACD}"/>
              </c:ext>
            </c:extLst>
          </c:dPt>
          <c:dLbls>
            <c:dLbl>
              <c:idx val="0"/>
              <c:spPr/>
              <c:txPr>
                <a:bodyPr wrap="square"/>
                <a:lstStyle/>
                <a:p>
                  <a:pPr>
                    <a:defRPr sz="28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B1-49FD-9335-D0FA37E28ACD}"/>
                </c:ext>
              </c:extLst>
            </c:dLbl>
            <c:dLbl>
              <c:idx val="1"/>
              <c:spPr/>
              <c:txPr>
                <a:bodyPr wrap="square"/>
                <a:lstStyle/>
                <a:p>
                  <a:pPr>
                    <a:defRPr sz="28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B1-49FD-9335-D0FA37E28ACD}"/>
                </c:ext>
              </c:extLst>
            </c:dLbl>
            <c:dLbl>
              <c:idx val="2"/>
              <c:spPr/>
              <c:txPr>
                <a:bodyPr wrap="square"/>
                <a:lstStyle/>
                <a:p>
                  <a:pPr>
                    <a:defRPr sz="28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B1-49FD-9335-D0FA37E28A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2800" b="0" strike="noStrike" spc="-1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3"/>
                <c:pt idx="0">
                  <c:v>да</c:v>
                </c:pt>
                <c:pt idx="1">
                  <c:v> нет</c:v>
                </c:pt>
                <c:pt idx="2">
                  <c:v> не могу ответить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17</c:v>
                </c:pt>
                <c:pt idx="1">
                  <c:v>6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6B1-49FD-9335-D0FA37E28A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2000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Ответ дан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8"/>
                <c:pt idx="0">
                  <c:v>Технология системно-деятельностного метода</c:v>
                </c:pt>
                <c:pt idx="1">
                  <c:v>Технологии поэтапного формирования умственных действий</c:v>
                </c:pt>
                <c:pt idx="2">
                  <c:v>Технология проблемного обучения</c:v>
                </c:pt>
                <c:pt idx="3">
                  <c:v>Технология организации проектной и исследовательской деятельности</c:v>
                </c:pt>
                <c:pt idx="4">
                  <c:v>Диалоговые образовательные технологии</c:v>
                </c:pt>
                <c:pt idx="5">
                  <c:v>Интерактивные технологии</c:v>
                </c:pt>
                <c:pt idx="6">
                  <c:v>Технология развития критического мышления</c:v>
                </c:pt>
                <c:pt idx="7">
                  <c:v>Технология критериального оценивания</c:v>
                </c:pt>
                <c:pt idx="8">
                  <c:v>Информационно-коммуникационные технологии</c:v>
                </c:pt>
                <c:pt idx="9">
                  <c:v>Дистанционные образовательные технологии</c:v>
                </c:pt>
                <c:pt idx="10">
                  <c:v>Технология смешанного обучения</c:v>
                </c:pt>
                <c:pt idx="11">
                  <c:v>Игровые технологии</c:v>
                </c:pt>
                <c:pt idx="12">
                  <c:v>Технологии развивающего обучения</c:v>
                </c:pt>
                <c:pt idx="13">
                  <c:v>Проектное обучение</c:v>
                </c:pt>
                <c:pt idx="14">
                  <c:v> STEM-технологии</c:v>
                </c:pt>
                <c:pt idx="15">
                  <c:v>цифровые образовательные технологии</c:v>
                </c:pt>
                <c:pt idx="17">
                  <c:v>другое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8"/>
                <c:pt idx="0">
                  <c:v>18</c:v>
                </c:pt>
                <c:pt idx="1">
                  <c:v>5</c:v>
                </c:pt>
                <c:pt idx="2">
                  <c:v>18</c:v>
                </c:pt>
                <c:pt idx="3">
                  <c:v>11</c:v>
                </c:pt>
                <c:pt idx="4">
                  <c:v>8</c:v>
                </c:pt>
                <c:pt idx="5">
                  <c:v>10</c:v>
                </c:pt>
                <c:pt idx="6">
                  <c:v>14</c:v>
                </c:pt>
                <c:pt idx="7">
                  <c:v>5</c:v>
                </c:pt>
                <c:pt idx="8">
                  <c:v>15</c:v>
                </c:pt>
                <c:pt idx="9">
                  <c:v>9</c:v>
                </c:pt>
                <c:pt idx="10">
                  <c:v>7</c:v>
                </c:pt>
                <c:pt idx="11">
                  <c:v>14</c:v>
                </c:pt>
                <c:pt idx="12">
                  <c:v>10</c:v>
                </c:pt>
                <c:pt idx="13">
                  <c:v>8</c:v>
                </c:pt>
                <c:pt idx="14">
                  <c:v>2</c:v>
                </c:pt>
                <c:pt idx="15">
                  <c:v>13</c:v>
                </c:pt>
                <c:pt idx="16">
                  <c:v>1</c:v>
                </c:pt>
                <c:pt idx="1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52-4481-9417-D75FFF14B05C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ответа нет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8"/>
                <c:pt idx="0">
                  <c:v>Технология системно-деятельностного метода</c:v>
                </c:pt>
                <c:pt idx="1">
                  <c:v>Технологии поэтапного формирования умственных действий</c:v>
                </c:pt>
                <c:pt idx="2">
                  <c:v>Технология проблемного обучения</c:v>
                </c:pt>
                <c:pt idx="3">
                  <c:v>Технология организации проектной и исследовательской деятельности</c:v>
                </c:pt>
                <c:pt idx="4">
                  <c:v>Диалоговые образовательные технологии</c:v>
                </c:pt>
                <c:pt idx="5">
                  <c:v>Интерактивные технологии</c:v>
                </c:pt>
                <c:pt idx="6">
                  <c:v>Технология развития критического мышления</c:v>
                </c:pt>
                <c:pt idx="7">
                  <c:v>Технология критериального оценивания</c:v>
                </c:pt>
                <c:pt idx="8">
                  <c:v>Информационно-коммуникационные технологии</c:v>
                </c:pt>
                <c:pt idx="9">
                  <c:v>Дистанционные образовательные технологии</c:v>
                </c:pt>
                <c:pt idx="10">
                  <c:v>Технология смешанного обучения</c:v>
                </c:pt>
                <c:pt idx="11">
                  <c:v>Игровые технологии</c:v>
                </c:pt>
                <c:pt idx="12">
                  <c:v>Технологии развивающего обучения</c:v>
                </c:pt>
                <c:pt idx="13">
                  <c:v>Проектное обучение</c:v>
                </c:pt>
                <c:pt idx="14">
                  <c:v> STEM-технологии</c:v>
                </c:pt>
                <c:pt idx="15">
                  <c:v>цифровые образовательные технологии</c:v>
                </c:pt>
                <c:pt idx="17">
                  <c:v>другое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8"/>
                <c:pt idx="0">
                  <c:v>8</c:v>
                </c:pt>
                <c:pt idx="1">
                  <c:v>21</c:v>
                </c:pt>
                <c:pt idx="2">
                  <c:v>8</c:v>
                </c:pt>
                <c:pt idx="3">
                  <c:v>15</c:v>
                </c:pt>
                <c:pt idx="4">
                  <c:v>18</c:v>
                </c:pt>
                <c:pt idx="5">
                  <c:v>16</c:v>
                </c:pt>
                <c:pt idx="6">
                  <c:v>12</c:v>
                </c:pt>
                <c:pt idx="7">
                  <c:v>21</c:v>
                </c:pt>
                <c:pt idx="8">
                  <c:v>11</c:v>
                </c:pt>
                <c:pt idx="9">
                  <c:v>17</c:v>
                </c:pt>
                <c:pt idx="10">
                  <c:v>19</c:v>
                </c:pt>
                <c:pt idx="11">
                  <c:v>12</c:v>
                </c:pt>
                <c:pt idx="12">
                  <c:v>16</c:v>
                </c:pt>
                <c:pt idx="13">
                  <c:v>18</c:v>
                </c:pt>
                <c:pt idx="14">
                  <c:v>24</c:v>
                </c:pt>
                <c:pt idx="15">
                  <c:v>13</c:v>
                </c:pt>
                <c:pt idx="16">
                  <c:v>25</c:v>
                </c:pt>
                <c:pt idx="17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52-4481-9417-D75FFF14B0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37635"/>
        <c:axId val="4665670"/>
      </c:barChart>
      <c:catAx>
        <c:axId val="4237635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900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ru-RU"/>
          </a:p>
        </c:txPr>
        <c:crossAx val="4665670"/>
        <c:crosses val="autoZero"/>
        <c:auto val="1"/>
        <c:lblAlgn val="ctr"/>
        <c:lblOffset val="100"/>
        <c:noMultiLvlLbl val="0"/>
      </c:catAx>
      <c:valAx>
        <c:axId val="4665670"/>
        <c:scaling>
          <c:orientation val="minMax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ru-RU"/>
          </a:p>
        </c:txPr>
        <c:crossAx val="4237635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900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4F81BD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4F81BD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1-E597-48AC-A4C5-4C0F194F773B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3-E597-48AC-A4C5-4C0F194F773B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5-E597-48AC-A4C5-4C0F194F773B}"/>
              </c:ext>
            </c:extLst>
          </c:dPt>
          <c:dLbls>
            <c:dLbl>
              <c:idx val="0"/>
              <c:spPr/>
              <c:txPr>
                <a:bodyPr wrap="square"/>
                <a:lstStyle/>
                <a:p>
                  <a:pPr>
                    <a:defRPr sz="32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97-48AC-A4C5-4C0F194F773B}"/>
                </c:ext>
              </c:extLst>
            </c:dLbl>
            <c:dLbl>
              <c:idx val="1"/>
              <c:spPr/>
              <c:txPr>
                <a:bodyPr wrap="square"/>
                <a:lstStyle/>
                <a:p>
                  <a:pPr>
                    <a:defRPr sz="32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97-48AC-A4C5-4C0F194F773B}"/>
                </c:ext>
              </c:extLst>
            </c:dLbl>
            <c:dLbl>
              <c:idx val="2"/>
              <c:spPr/>
              <c:txPr>
                <a:bodyPr wrap="square"/>
                <a:lstStyle/>
                <a:p>
                  <a:pPr>
                    <a:defRPr sz="32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97-48AC-A4C5-4C0F194F77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3200" b="0" strike="noStrike" spc="-1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могу ответить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16</c:v>
                </c:pt>
                <c:pt idx="1">
                  <c:v>3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597-48AC-A4C5-4C0F194F7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2000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4F81BD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4F81BD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1-34A6-4004-9454-25269ADD86A2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3-34A6-4004-9454-25269ADD86A2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5-34A6-4004-9454-25269ADD86A2}"/>
              </c:ext>
            </c:extLst>
          </c:dPt>
          <c:dLbls>
            <c:dLbl>
              <c:idx val="0"/>
              <c:spPr/>
              <c:txPr>
                <a:bodyPr wrap="square"/>
                <a:lstStyle/>
                <a:p>
                  <a:pPr>
                    <a:defRPr sz="28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A6-4004-9454-25269ADD86A2}"/>
                </c:ext>
              </c:extLst>
            </c:dLbl>
            <c:dLbl>
              <c:idx val="1"/>
              <c:spPr/>
              <c:txPr>
                <a:bodyPr wrap="square"/>
                <a:lstStyle/>
                <a:p>
                  <a:pPr>
                    <a:defRPr sz="28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A6-4004-9454-25269ADD86A2}"/>
                </c:ext>
              </c:extLst>
            </c:dLbl>
            <c:dLbl>
              <c:idx val="2"/>
              <c:spPr/>
              <c:txPr>
                <a:bodyPr wrap="square"/>
                <a:lstStyle/>
                <a:p>
                  <a:pPr>
                    <a:defRPr sz="28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A6-4004-9454-25269ADD86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2800" b="0" strike="noStrike" spc="-1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могу ответить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27</c:v>
                </c:pt>
                <c:pt idx="1">
                  <c:v>1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A6-4004-9454-25269ADD86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2800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4F81BD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4F81BD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1-3F1F-471D-8B8B-690BEBCC4B63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3-3F1F-471D-8B8B-690BEBCC4B63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5-3F1F-471D-8B8B-690BEBCC4B63}"/>
              </c:ext>
            </c:extLst>
          </c:dPt>
          <c:dLbls>
            <c:dLbl>
              <c:idx val="0"/>
              <c:spPr/>
              <c:txPr>
                <a:bodyPr wrap="square"/>
                <a:lstStyle/>
                <a:p>
                  <a:pPr>
                    <a:defRPr sz="36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1F-471D-8B8B-690BEBCC4B63}"/>
                </c:ext>
              </c:extLst>
            </c:dLbl>
            <c:dLbl>
              <c:idx val="1"/>
              <c:spPr/>
              <c:txPr>
                <a:bodyPr wrap="square"/>
                <a:lstStyle/>
                <a:p>
                  <a:pPr>
                    <a:defRPr sz="36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1F-471D-8B8B-690BEBCC4B63}"/>
                </c:ext>
              </c:extLst>
            </c:dLbl>
            <c:dLbl>
              <c:idx val="2"/>
              <c:spPr/>
              <c:txPr>
                <a:bodyPr wrap="square"/>
                <a:lstStyle/>
                <a:p>
                  <a:pPr>
                    <a:defRPr sz="36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1F-471D-8B8B-690BEBCC4B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3600" b="0" strike="noStrike" spc="-1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могу ответить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19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F1F-471D-8B8B-690BEBCC4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1600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4F81BD"/>
            </a:solidFill>
            <a:ln w="0"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3C67-4EB3-BB94-37C421AFE07F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3C67-4EB3-BB94-37C421AFE07F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3C67-4EB3-BB94-37C421AFE07F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3C67-4EB3-BB94-37C421AFE07F}"/>
              </c:ext>
            </c:extLst>
          </c:dPt>
          <c:dLbls>
            <c:dLbl>
              <c:idx val="0"/>
              <c:spPr/>
              <c:txPr>
                <a:bodyPr wrap="square"/>
                <a:lstStyle/>
                <a:p>
                  <a:pPr>
                    <a:defRPr sz="2800" b="0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67-4EB3-BB94-37C421AFE07F}"/>
                </c:ext>
              </c:extLst>
            </c:dLbl>
            <c:dLbl>
              <c:idx val="1"/>
              <c:spPr/>
              <c:txPr>
                <a:bodyPr wrap="square"/>
                <a:lstStyle/>
                <a:p>
                  <a:pPr>
                    <a:defRPr sz="2800" b="0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67-4EB3-BB94-37C421AFE07F}"/>
                </c:ext>
              </c:extLst>
            </c:dLbl>
            <c:dLbl>
              <c:idx val="2"/>
              <c:spPr/>
              <c:txPr>
                <a:bodyPr wrap="square"/>
                <a:lstStyle/>
                <a:p>
                  <a:pPr>
                    <a:defRPr sz="2800" b="0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67-4EB3-BB94-37C421AFE07F}"/>
                </c:ext>
              </c:extLst>
            </c:dLbl>
            <c:dLbl>
              <c:idx val="3"/>
              <c:spPr/>
              <c:txPr>
                <a:bodyPr wrap="square"/>
                <a:lstStyle/>
                <a:p>
                  <a:pPr>
                    <a:defRPr sz="2800" b="0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67-4EB3-BB94-37C421AFE0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28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4"/>
                <c:pt idx="0">
                  <c:v> материальная (стимулирующая выплата)</c:v>
                </c:pt>
                <c:pt idx="1">
                  <c:v>нематериальная (оказание метод. помощи; дни отдыха и т.д.)</c:v>
                </c:pt>
                <c:pt idx="2">
                  <c:v> другое</c:v>
                </c:pt>
                <c:pt idx="3">
                  <c:v> системы мотивации нет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30</c:v>
                </c:pt>
                <c:pt idx="1">
                  <c:v>9</c:v>
                </c:pt>
                <c:pt idx="2">
                  <c:v>1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C67-4EB3-BB94-37C421AFE0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sz="1400" b="0" strike="noStrike" spc="-1">
              <a:solidFill>
                <a:srgbClr val="000000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solidFill>
        <a:srgbClr val="D9D9D9"/>
      </a:solidFill>
      <a:round/>
    </a:ln>
  </c:spPr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4F81BD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4F81BD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1-BF97-43D2-9DBB-853B1D2F794B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3-BF97-43D2-9DBB-853B1D2F794B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5-BF97-43D2-9DBB-853B1D2F794B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7-BF97-43D2-9DBB-853B1D2F794B}"/>
              </c:ext>
            </c:extLst>
          </c:dPt>
          <c:dLbls>
            <c:dLbl>
              <c:idx val="0"/>
              <c:spPr/>
              <c:txPr>
                <a:bodyPr wrap="square"/>
                <a:lstStyle/>
                <a:p>
                  <a:pPr>
                    <a:defRPr sz="24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97-43D2-9DBB-853B1D2F794B}"/>
                </c:ext>
              </c:extLst>
            </c:dLbl>
            <c:dLbl>
              <c:idx val="1"/>
              <c:spPr/>
              <c:txPr>
                <a:bodyPr wrap="square"/>
                <a:lstStyle/>
                <a:p>
                  <a:pPr>
                    <a:defRPr sz="24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97-43D2-9DBB-853B1D2F794B}"/>
                </c:ext>
              </c:extLst>
            </c:dLbl>
            <c:dLbl>
              <c:idx val="2"/>
              <c:spPr/>
              <c:txPr>
                <a:bodyPr wrap="square"/>
                <a:lstStyle/>
                <a:p>
                  <a:pPr>
                    <a:defRPr sz="24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97-43D2-9DBB-853B1D2F794B}"/>
                </c:ext>
              </c:extLst>
            </c:dLbl>
            <c:dLbl>
              <c:idx val="3"/>
              <c:spPr/>
              <c:txPr>
                <a:bodyPr wrap="square"/>
                <a:lstStyle/>
                <a:p>
                  <a:pPr>
                    <a:defRPr sz="24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F97-43D2-9DBB-853B1D2F79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2400" b="0" strike="noStrike" spc="-1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4"/>
                <c:pt idx="0">
                  <c:v> материальная (стимулирующая выплата)</c:v>
                </c:pt>
                <c:pt idx="1">
                  <c:v>нематериальная (оказание метод. помощи; дни отдыха и т.д.)</c:v>
                </c:pt>
                <c:pt idx="2">
                  <c:v> другое</c:v>
                </c:pt>
                <c:pt idx="3">
                  <c:v> системы мотивации нет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25</c:v>
                </c:pt>
                <c:pt idx="1">
                  <c:v>10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F97-43D2-9DBB-853B1D2F7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1400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4F81BD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4F81BD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1-9A8A-49E4-8C34-5C9FBCBDC886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3-9A8A-49E4-8C34-5C9FBCBDC886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5-9A8A-49E4-8C34-5C9FBCBDC886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7-9A8A-49E4-8C34-5C9FBCBDC886}"/>
              </c:ext>
            </c:extLst>
          </c:dPt>
          <c:dPt>
            <c:idx val="4"/>
            <c:bubble3D val="0"/>
            <c:spPr>
              <a:solidFill>
                <a:srgbClr val="4BACC6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9-9A8A-49E4-8C34-5C9FBCBDC886}"/>
              </c:ext>
            </c:extLst>
          </c:dPt>
          <c:dLbls>
            <c:dLbl>
              <c:idx val="0"/>
              <c:spPr/>
              <c:txPr>
                <a:bodyPr wrap="square"/>
                <a:lstStyle/>
                <a:p>
                  <a:pPr>
                    <a:defRPr sz="36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8A-49E4-8C34-5C9FBCBDC886}"/>
                </c:ext>
              </c:extLst>
            </c:dLbl>
            <c:dLbl>
              <c:idx val="1"/>
              <c:spPr/>
              <c:txPr>
                <a:bodyPr wrap="square"/>
                <a:lstStyle/>
                <a:p>
                  <a:pPr>
                    <a:defRPr sz="36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8A-49E4-8C34-5C9FBCBDC886}"/>
                </c:ext>
              </c:extLst>
            </c:dLbl>
            <c:dLbl>
              <c:idx val="2"/>
              <c:spPr/>
              <c:txPr>
                <a:bodyPr wrap="square"/>
                <a:lstStyle/>
                <a:p>
                  <a:pPr>
                    <a:defRPr sz="36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8A-49E4-8C34-5C9FBCBDC886}"/>
                </c:ext>
              </c:extLst>
            </c:dLbl>
            <c:dLbl>
              <c:idx val="3"/>
              <c:spPr/>
              <c:txPr>
                <a:bodyPr wrap="square"/>
                <a:lstStyle/>
                <a:p>
                  <a:pPr>
                    <a:defRPr sz="36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8A-49E4-8C34-5C9FBCBDC886}"/>
                </c:ext>
              </c:extLst>
            </c:dLbl>
            <c:dLbl>
              <c:idx val="4"/>
              <c:spPr/>
              <c:txPr>
                <a:bodyPr wrap="square"/>
                <a:lstStyle/>
                <a:p>
                  <a:pPr>
                    <a:defRPr sz="36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8A-49E4-8C34-5C9FBCBDC8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3600" b="0" strike="noStrike" spc="-1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5"/>
                <c:pt idx="0">
                  <c:v>ВПР</c:v>
                </c:pt>
                <c:pt idx="1">
                  <c:v> ОГЭ</c:v>
                </c:pt>
                <c:pt idx="2">
                  <c:v> ЕГЭ</c:v>
                </c:pt>
                <c:pt idx="3">
                  <c:v> НИКО</c:v>
                </c:pt>
                <c:pt idx="4">
                  <c:v> другое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34</c:v>
                </c:pt>
                <c:pt idx="1">
                  <c:v>29</c:v>
                </c:pt>
                <c:pt idx="2">
                  <c:v>17</c:v>
                </c:pt>
                <c:pt idx="3">
                  <c:v>7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A8A-49E4-8C34-5C9FBCBDC8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2800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4F81BD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4F81BD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1-88C8-4751-A747-A764DF93FB37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3-88C8-4751-A747-A764DF93FB37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5-88C8-4751-A747-A764DF93FB37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7-88C8-4751-A747-A764DF93FB37}"/>
              </c:ext>
            </c:extLst>
          </c:dPt>
          <c:dPt>
            <c:idx val="4"/>
            <c:bubble3D val="0"/>
            <c:spPr>
              <a:solidFill>
                <a:srgbClr val="4BACC6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9-88C8-4751-A747-A764DF93FB37}"/>
              </c:ext>
            </c:extLst>
          </c:dPt>
          <c:dLbls>
            <c:dLbl>
              <c:idx val="0"/>
              <c:spPr/>
              <c:txPr>
                <a:bodyPr wrap="square"/>
                <a:lstStyle/>
                <a:p>
                  <a:pPr>
                    <a:defRPr sz="24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C8-4751-A747-A764DF93FB37}"/>
                </c:ext>
              </c:extLst>
            </c:dLbl>
            <c:dLbl>
              <c:idx val="1"/>
              <c:spPr/>
              <c:txPr>
                <a:bodyPr wrap="square"/>
                <a:lstStyle/>
                <a:p>
                  <a:pPr>
                    <a:defRPr sz="24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C8-4751-A747-A764DF93FB37}"/>
                </c:ext>
              </c:extLst>
            </c:dLbl>
            <c:dLbl>
              <c:idx val="2"/>
              <c:spPr/>
              <c:txPr>
                <a:bodyPr wrap="square"/>
                <a:lstStyle/>
                <a:p>
                  <a:pPr>
                    <a:defRPr sz="24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C8-4751-A747-A764DF93FB37}"/>
                </c:ext>
              </c:extLst>
            </c:dLbl>
            <c:dLbl>
              <c:idx val="3"/>
              <c:spPr/>
              <c:txPr>
                <a:bodyPr wrap="square"/>
                <a:lstStyle/>
                <a:p>
                  <a:pPr>
                    <a:defRPr sz="24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C8-4751-A747-A764DF93FB37}"/>
                </c:ext>
              </c:extLst>
            </c:dLbl>
            <c:dLbl>
              <c:idx val="4"/>
              <c:spPr/>
              <c:txPr>
                <a:bodyPr wrap="square"/>
                <a:lstStyle/>
                <a:p>
                  <a:pPr>
                    <a:defRPr sz="24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C8-4751-A747-A764DF93FB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2400" b="0" strike="noStrike" spc="-1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5"/>
                <c:pt idx="0">
                  <c:v>ВПР</c:v>
                </c:pt>
                <c:pt idx="1">
                  <c:v>ОГЭ</c:v>
                </c:pt>
                <c:pt idx="2">
                  <c:v>ЕГЭ</c:v>
                </c:pt>
                <c:pt idx="3">
                  <c:v>НИКО</c:v>
                </c:pt>
                <c:pt idx="4">
                  <c:v>другое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23</c:v>
                </c:pt>
                <c:pt idx="1">
                  <c:v>20</c:v>
                </c:pt>
                <c:pt idx="2">
                  <c:v>12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8C8-4751-A747-A764DF93FB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2400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4F81BD"/>
            </a:solidFill>
            <a:ln w="0"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4FFB-4044-8EB7-D7AFECF8CCD2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4FFB-4044-8EB7-D7AFECF8CCD2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4FFB-4044-8EB7-D7AFECF8CCD2}"/>
              </c:ext>
            </c:extLst>
          </c:dPt>
          <c:dLbls>
            <c:dLbl>
              <c:idx val="0"/>
              <c:spPr/>
              <c:txPr>
                <a:bodyPr wrap="square"/>
                <a:lstStyle/>
                <a:p>
                  <a:pPr>
                    <a:defRPr sz="3600" b="0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FB-4044-8EB7-D7AFECF8CCD2}"/>
                </c:ext>
              </c:extLst>
            </c:dLbl>
            <c:dLbl>
              <c:idx val="1"/>
              <c:spPr/>
              <c:txPr>
                <a:bodyPr wrap="square"/>
                <a:lstStyle/>
                <a:p>
                  <a:pPr>
                    <a:defRPr sz="3600" b="0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FB-4044-8EB7-D7AFECF8CCD2}"/>
                </c:ext>
              </c:extLst>
            </c:dLbl>
            <c:dLbl>
              <c:idx val="2"/>
              <c:spPr/>
              <c:txPr>
                <a:bodyPr wrap="square"/>
                <a:lstStyle/>
                <a:p>
                  <a:pPr>
                    <a:defRPr sz="3600" b="0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FB-4044-8EB7-D7AFECF8CC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36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3"/>
                <c:pt idx="0">
                  <c:v>предметные</c:v>
                </c:pt>
                <c:pt idx="1">
                  <c:v>метапредметные</c:v>
                </c:pt>
                <c:pt idx="2">
                  <c:v>никакие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36</c:v>
                </c:pt>
                <c:pt idx="1">
                  <c:v>25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FFB-4044-8EB7-D7AFECF8C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sz="1800" b="0" strike="noStrike" spc="-1">
              <a:solidFill>
                <a:srgbClr val="000000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solidFill>
        <a:srgbClr val="D9D9D9"/>
      </a:solidFill>
      <a:round/>
    </a:ln>
  </c:spPr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4F81BD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4F81BD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1-D013-4EE5-8A02-0F014A026C50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3-D013-4EE5-8A02-0F014A026C50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5-D013-4EE5-8A02-0F014A026C50}"/>
              </c:ext>
            </c:extLst>
          </c:dPt>
          <c:dLbls>
            <c:dLbl>
              <c:idx val="0"/>
              <c:spPr/>
              <c:txPr>
                <a:bodyPr wrap="square"/>
                <a:lstStyle/>
                <a:p>
                  <a:pPr>
                    <a:defRPr sz="32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13-4EE5-8A02-0F014A026C50}"/>
                </c:ext>
              </c:extLst>
            </c:dLbl>
            <c:dLbl>
              <c:idx val="1"/>
              <c:spPr/>
              <c:txPr>
                <a:bodyPr wrap="square"/>
                <a:lstStyle/>
                <a:p>
                  <a:pPr>
                    <a:defRPr sz="32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13-4EE5-8A02-0F014A026C50}"/>
                </c:ext>
              </c:extLst>
            </c:dLbl>
            <c:dLbl>
              <c:idx val="2"/>
              <c:spPr/>
              <c:txPr>
                <a:bodyPr wrap="square"/>
                <a:lstStyle/>
                <a:p>
                  <a:pPr>
                    <a:defRPr sz="32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13-4EE5-8A02-0F014A026C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3200" b="0" strike="noStrike" spc="-1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3"/>
                <c:pt idx="0">
                  <c:v>предметные</c:v>
                </c:pt>
                <c:pt idx="1">
                  <c:v>метапредметные</c:v>
                </c:pt>
                <c:pt idx="2">
                  <c:v>никакие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18</c:v>
                </c:pt>
                <c:pt idx="1">
                  <c:v>19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013-4EE5-8A02-0F014A026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1800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4F81BD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4F81BD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1-1F4C-42EE-95A6-01E19D25E1D2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3-1F4C-42EE-95A6-01E19D25E1D2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5-1F4C-42EE-95A6-01E19D25E1D2}"/>
              </c:ext>
            </c:extLst>
          </c:dPt>
          <c:dLbls>
            <c:dLbl>
              <c:idx val="0"/>
              <c:spPr/>
              <c:txPr>
                <a:bodyPr wrap="square"/>
                <a:lstStyle/>
                <a:p>
                  <a:pPr>
                    <a:defRPr sz="18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4C-42EE-95A6-01E19D25E1D2}"/>
                </c:ext>
              </c:extLst>
            </c:dLbl>
            <c:dLbl>
              <c:idx val="1"/>
              <c:spPr/>
              <c:txPr>
                <a:bodyPr wrap="square"/>
                <a:lstStyle/>
                <a:p>
                  <a:pPr>
                    <a:defRPr sz="18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4C-42EE-95A6-01E19D25E1D2}"/>
                </c:ext>
              </c:extLst>
            </c:dLbl>
            <c:dLbl>
              <c:idx val="2"/>
              <c:spPr/>
              <c:txPr>
                <a:bodyPr wrap="square"/>
                <a:lstStyle/>
                <a:p>
                  <a:pPr>
                    <a:defRPr sz="18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4C-42EE-95A6-01E19D25E1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800" b="0" strike="noStrike" spc="-1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3"/>
                <c:pt idx="0">
                  <c:v>да</c:v>
                </c:pt>
                <c:pt idx="1">
                  <c:v> нет</c:v>
                </c:pt>
                <c:pt idx="2">
                  <c:v> не могу ответить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9</c:v>
                </c:pt>
                <c:pt idx="1">
                  <c:v>9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F4C-42EE-95A6-01E19D25E1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legend>
      <c:legendPos val="b"/>
      <c:layout>
        <c:manualLayout>
          <c:xMode val="edge"/>
          <c:yMode val="edge"/>
          <c:x val="3.8469614487279202E-2"/>
          <c:y val="0.79218646659425895"/>
          <c:w val="0.73215050935383597"/>
          <c:h val="0.199250850947471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100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всегда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97" b="0" strike="noStrike" spc="-1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0"/>
                <c:pt idx="0">
                  <c:v> 2.1. на каждом уроке есть этап, на котором обобщается содержание изученного материала</c:v>
                </c:pt>
                <c:pt idx="1">
                  <c:v> 2.2. я вместе с учениками ставлю цели в начале урока</c:v>
                </c:pt>
                <c:pt idx="2">
                  <c:v> 2.3. я объясняю, что ожидаю от учащихся  на уроке</c:v>
                </c:pt>
                <c:pt idx="3">
                  <c:v> 2.4. я объясняю, как соотносятся новая и изученная темы</c:v>
                </c:pt>
                <c:pt idx="4">
                  <c:v> 2.5. я предлагаю задачи, для которых нет очевидного решения</c:v>
                </c:pt>
                <c:pt idx="5">
                  <c:v> 2.6. я даю задачи, которые требуют от учащихся критического мышления</c:v>
                </c:pt>
                <c:pt idx="6">
                  <c:v>2.7. я организую работу учащихся в малых группах для того, чтобы они пришли к совместному решению проблемы или задачи (сотрудничество)</c:v>
                </c:pt>
                <c:pt idx="7">
                  <c:v> 2.8. я прошу учащихся самостоятельно принять решение о процедуре для решения экспериментальных задач</c:v>
                </c:pt>
                <c:pt idx="8">
                  <c:v> 2.9. я говорю учащимся о необходимости соблюдения правил поведения в классе</c:v>
                </c:pt>
                <c:pt idx="9">
                  <c:v> 2.10. я говорю учащимся о необходимости слушать то, что я говорю</c:v>
                </c:pt>
                <c:pt idx="10">
                  <c:v>2.11. я успокаиваю учеников, которые нарушают порядок</c:v>
                </c:pt>
                <c:pt idx="11">
                  <c:v> 2.12. я подвожу итоги урока совместно с детьми, организую рефлексию</c:v>
                </c:pt>
                <c:pt idx="12">
                  <c:v> 2.13. я обращаюсь к проблемам из каждодневной жизни или работы, чтобы показать учащимся практическую значимость новых знаний</c:v>
                </c:pt>
                <c:pt idx="13">
                  <c:v> 2.14. я не начинаю новую тему и решение сложных задач до тех пор, пока я не увижу, что учащиеся могут решать типовые задачи и понимают смысл темы</c:v>
                </c:pt>
                <c:pt idx="14">
                  <c:v>2.15. я предлагаю учащимся проекты, которые требуют  на выполнение как минимум одной недели</c:v>
                </c:pt>
                <c:pt idx="15">
                  <c:v> 2.16. я разрешаю учащимся использовать ИКТ (информационные и коммуникационные технологии) для выполнения проектно- исследовательской или лабораторной работы</c:v>
                </c:pt>
                <c:pt idx="16">
                  <c:v>2.17. я организую эффективную коммуникацию учащихся</c:v>
                </c:pt>
                <c:pt idx="17">
                  <c:v>2.18. я организую исследовательскую и проектную  работу</c:v>
                </c:pt>
                <c:pt idx="18">
                  <c:v> 2.19. я помогаю учащимся формировать навыки самоуправления</c:v>
                </c:pt>
                <c:pt idx="19">
                  <c:v> 2.20. я занимаюсь развитием читательской грамотности при работе с различными дидактическими материалами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0"/>
                <c:pt idx="0">
                  <c:v>22</c:v>
                </c:pt>
                <c:pt idx="1">
                  <c:v>18</c:v>
                </c:pt>
                <c:pt idx="2">
                  <c:v>18</c:v>
                </c:pt>
                <c:pt idx="3">
                  <c:v>18</c:v>
                </c:pt>
                <c:pt idx="4">
                  <c:v>1</c:v>
                </c:pt>
                <c:pt idx="5">
                  <c:v>3</c:v>
                </c:pt>
                <c:pt idx="6">
                  <c:v>8</c:v>
                </c:pt>
                <c:pt idx="7">
                  <c:v>0</c:v>
                </c:pt>
                <c:pt idx="8">
                  <c:v>26</c:v>
                </c:pt>
                <c:pt idx="9">
                  <c:v>23</c:v>
                </c:pt>
                <c:pt idx="10">
                  <c:v>20</c:v>
                </c:pt>
                <c:pt idx="11">
                  <c:v>24</c:v>
                </c:pt>
                <c:pt idx="12">
                  <c:v>15</c:v>
                </c:pt>
                <c:pt idx="13">
                  <c:v>13</c:v>
                </c:pt>
                <c:pt idx="14">
                  <c:v>3</c:v>
                </c:pt>
                <c:pt idx="15">
                  <c:v>15</c:v>
                </c:pt>
                <c:pt idx="16">
                  <c:v>9</c:v>
                </c:pt>
                <c:pt idx="17">
                  <c:v>1</c:v>
                </c:pt>
                <c:pt idx="18">
                  <c:v>6</c:v>
                </c:pt>
                <c:pt idx="1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1A-4CAB-9687-E95CF14AF527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часто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97" b="0" strike="noStrike" spc="-1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0"/>
                <c:pt idx="0">
                  <c:v> 2.1. на каждом уроке есть этап, на котором обобщается содержание изученного материала</c:v>
                </c:pt>
                <c:pt idx="1">
                  <c:v> 2.2. я вместе с учениками ставлю цели в начале урока</c:v>
                </c:pt>
                <c:pt idx="2">
                  <c:v> 2.3. я объясняю, что ожидаю от учащихся  на уроке</c:v>
                </c:pt>
                <c:pt idx="3">
                  <c:v> 2.4. я объясняю, как соотносятся новая и изученная темы</c:v>
                </c:pt>
                <c:pt idx="4">
                  <c:v> 2.5. я предлагаю задачи, для которых нет очевидного решения</c:v>
                </c:pt>
                <c:pt idx="5">
                  <c:v> 2.6. я даю задачи, которые требуют от учащихся критического мышления</c:v>
                </c:pt>
                <c:pt idx="6">
                  <c:v>2.7. я организую работу учащихся в малых группах для того, чтобы они пришли к совместному решению проблемы или задачи (сотрудничество)</c:v>
                </c:pt>
                <c:pt idx="7">
                  <c:v> 2.8. я прошу учащихся самостоятельно принять решение о процедуре для решения экспериментальных задач</c:v>
                </c:pt>
                <c:pt idx="8">
                  <c:v> 2.9. я говорю учащимся о необходимости соблюдения правил поведения в классе</c:v>
                </c:pt>
                <c:pt idx="9">
                  <c:v> 2.10. я говорю учащимся о необходимости слушать то, что я говорю</c:v>
                </c:pt>
                <c:pt idx="10">
                  <c:v>2.11. я успокаиваю учеников, которые нарушают порядок</c:v>
                </c:pt>
                <c:pt idx="11">
                  <c:v> 2.12. я подвожу итоги урока совместно с детьми, организую рефлексию</c:v>
                </c:pt>
                <c:pt idx="12">
                  <c:v> 2.13. я обращаюсь к проблемам из каждодневной жизни или работы, чтобы показать учащимся практическую значимость новых знаний</c:v>
                </c:pt>
                <c:pt idx="13">
                  <c:v> 2.14. я не начинаю новую тему и решение сложных задач до тех пор, пока я не увижу, что учащиеся могут решать типовые задачи и понимают смысл темы</c:v>
                </c:pt>
                <c:pt idx="14">
                  <c:v>2.15. я предлагаю учащимся проекты, которые требуют  на выполнение как минимум одной недели</c:v>
                </c:pt>
                <c:pt idx="15">
                  <c:v> 2.16. я разрешаю учащимся использовать ИКТ (информационные и коммуникационные технологии) для выполнения проектно- исследовательской или лабораторной работы</c:v>
                </c:pt>
                <c:pt idx="16">
                  <c:v>2.17. я организую эффективную коммуникацию учащихся</c:v>
                </c:pt>
                <c:pt idx="17">
                  <c:v>2.18. я организую исследовательскую и проектную  работу</c:v>
                </c:pt>
                <c:pt idx="18">
                  <c:v> 2.19. я помогаю учащимся формировать навыки самоуправления</c:v>
                </c:pt>
                <c:pt idx="19">
                  <c:v> 2.20. я занимаюсь развитием читательской грамотности при работе с различными дидактическими материалами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0"/>
                <c:pt idx="0">
                  <c:v>18</c:v>
                </c:pt>
                <c:pt idx="1">
                  <c:v>15</c:v>
                </c:pt>
                <c:pt idx="2">
                  <c:v>23</c:v>
                </c:pt>
                <c:pt idx="3">
                  <c:v>19</c:v>
                </c:pt>
                <c:pt idx="4">
                  <c:v>13</c:v>
                </c:pt>
                <c:pt idx="5">
                  <c:v>21</c:v>
                </c:pt>
                <c:pt idx="6">
                  <c:v>19</c:v>
                </c:pt>
                <c:pt idx="7">
                  <c:v>19</c:v>
                </c:pt>
                <c:pt idx="8">
                  <c:v>10</c:v>
                </c:pt>
                <c:pt idx="9">
                  <c:v>12</c:v>
                </c:pt>
                <c:pt idx="10">
                  <c:v>9</c:v>
                </c:pt>
                <c:pt idx="11">
                  <c:v>20</c:v>
                </c:pt>
                <c:pt idx="12">
                  <c:v>24</c:v>
                </c:pt>
                <c:pt idx="13">
                  <c:v>22</c:v>
                </c:pt>
                <c:pt idx="14">
                  <c:v>11</c:v>
                </c:pt>
                <c:pt idx="15">
                  <c:v>19</c:v>
                </c:pt>
                <c:pt idx="16">
                  <c:v>31</c:v>
                </c:pt>
                <c:pt idx="17">
                  <c:v>18</c:v>
                </c:pt>
                <c:pt idx="18">
                  <c:v>24</c:v>
                </c:pt>
                <c:pt idx="19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1A-4CAB-9687-E95CF14AF527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иногда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0"/>
                <c:pt idx="0">
                  <c:v> 2.1. на каждом уроке есть этап, на котором обобщается содержание изученного материала</c:v>
                </c:pt>
                <c:pt idx="1">
                  <c:v> 2.2. я вместе с учениками ставлю цели в начале урока</c:v>
                </c:pt>
                <c:pt idx="2">
                  <c:v> 2.3. я объясняю, что ожидаю от учащихся  на уроке</c:v>
                </c:pt>
                <c:pt idx="3">
                  <c:v> 2.4. я объясняю, как соотносятся новая и изученная темы</c:v>
                </c:pt>
                <c:pt idx="4">
                  <c:v> 2.5. я предлагаю задачи, для которых нет очевидного решения</c:v>
                </c:pt>
                <c:pt idx="5">
                  <c:v> 2.6. я даю задачи, которые требуют от учащихся критического мышления</c:v>
                </c:pt>
                <c:pt idx="6">
                  <c:v>2.7. я организую работу учащихся в малых группах для того, чтобы они пришли к совместному решению проблемы или задачи (сотрудничество)</c:v>
                </c:pt>
                <c:pt idx="7">
                  <c:v> 2.8. я прошу учащихся самостоятельно принять решение о процедуре для решения экспериментальных задач</c:v>
                </c:pt>
                <c:pt idx="8">
                  <c:v> 2.9. я говорю учащимся о необходимости соблюдения правил поведения в классе</c:v>
                </c:pt>
                <c:pt idx="9">
                  <c:v> 2.10. я говорю учащимся о необходимости слушать то, что я говорю</c:v>
                </c:pt>
                <c:pt idx="10">
                  <c:v>2.11. я успокаиваю учеников, которые нарушают порядок</c:v>
                </c:pt>
                <c:pt idx="11">
                  <c:v> 2.12. я подвожу итоги урока совместно с детьми, организую рефлексию</c:v>
                </c:pt>
                <c:pt idx="12">
                  <c:v> 2.13. я обращаюсь к проблемам из каждодневной жизни или работы, чтобы показать учащимся практическую значимость новых знаний</c:v>
                </c:pt>
                <c:pt idx="13">
                  <c:v> 2.14. я не начинаю новую тему и решение сложных задач до тех пор, пока я не увижу, что учащиеся могут решать типовые задачи и понимают смысл темы</c:v>
                </c:pt>
                <c:pt idx="14">
                  <c:v>2.15. я предлагаю учащимся проекты, которые требуют  на выполнение как минимум одной недели</c:v>
                </c:pt>
                <c:pt idx="15">
                  <c:v> 2.16. я разрешаю учащимся использовать ИКТ (информационные и коммуникационные технологии) для выполнения проектно- исследовательской или лабораторной работы</c:v>
                </c:pt>
                <c:pt idx="16">
                  <c:v>2.17. я организую эффективную коммуникацию учащихся</c:v>
                </c:pt>
                <c:pt idx="17">
                  <c:v>2.18. я организую исследовательскую и проектную  работу</c:v>
                </c:pt>
                <c:pt idx="18">
                  <c:v> 2.19. я помогаю учащимся формировать навыки самоуправления</c:v>
                </c:pt>
                <c:pt idx="19">
                  <c:v> 2.20. я занимаюсь развитием читательской грамотности при работе с различными дидактическими материалами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20"/>
                <c:pt idx="0">
                  <c:v>7</c:v>
                </c:pt>
                <c:pt idx="1">
                  <c:v>13</c:v>
                </c:pt>
                <c:pt idx="2">
                  <c:v>4</c:v>
                </c:pt>
                <c:pt idx="3">
                  <c:v>9</c:v>
                </c:pt>
                <c:pt idx="4">
                  <c:v>24</c:v>
                </c:pt>
                <c:pt idx="5">
                  <c:v>23</c:v>
                </c:pt>
                <c:pt idx="6">
                  <c:v>19</c:v>
                </c:pt>
                <c:pt idx="7">
                  <c:v>24</c:v>
                </c:pt>
                <c:pt idx="8">
                  <c:v>10</c:v>
                </c:pt>
                <c:pt idx="9">
                  <c:v>8</c:v>
                </c:pt>
                <c:pt idx="10">
                  <c:v>13</c:v>
                </c:pt>
                <c:pt idx="11">
                  <c:v>3</c:v>
                </c:pt>
                <c:pt idx="12">
                  <c:v>8</c:v>
                </c:pt>
                <c:pt idx="13">
                  <c:v>10</c:v>
                </c:pt>
                <c:pt idx="14">
                  <c:v>29</c:v>
                </c:pt>
                <c:pt idx="15">
                  <c:v>12</c:v>
                </c:pt>
                <c:pt idx="16">
                  <c:v>7</c:v>
                </c:pt>
                <c:pt idx="17">
                  <c:v>27</c:v>
                </c:pt>
                <c:pt idx="18">
                  <c:v>17</c:v>
                </c:pt>
                <c:pt idx="1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1A-4CAB-9687-E95CF14AF527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никогда</c:v>
                </c:pt>
              </c:strCache>
            </c:strRef>
          </c:tx>
          <c:spPr>
            <a:solidFill>
              <a:srgbClr val="8064A2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0"/>
                <c:pt idx="0">
                  <c:v> 2.1. на каждом уроке есть этап, на котором обобщается содержание изученного материала</c:v>
                </c:pt>
                <c:pt idx="1">
                  <c:v> 2.2. я вместе с учениками ставлю цели в начале урока</c:v>
                </c:pt>
                <c:pt idx="2">
                  <c:v> 2.3. я объясняю, что ожидаю от учащихся  на уроке</c:v>
                </c:pt>
                <c:pt idx="3">
                  <c:v> 2.4. я объясняю, как соотносятся новая и изученная темы</c:v>
                </c:pt>
                <c:pt idx="4">
                  <c:v> 2.5. я предлагаю задачи, для которых нет очевидного решения</c:v>
                </c:pt>
                <c:pt idx="5">
                  <c:v> 2.6. я даю задачи, которые требуют от учащихся критического мышления</c:v>
                </c:pt>
                <c:pt idx="6">
                  <c:v>2.7. я организую работу учащихся в малых группах для того, чтобы они пришли к совместному решению проблемы или задачи (сотрудничество)</c:v>
                </c:pt>
                <c:pt idx="7">
                  <c:v> 2.8. я прошу учащихся самостоятельно принять решение о процедуре для решения экспериментальных задач</c:v>
                </c:pt>
                <c:pt idx="8">
                  <c:v> 2.9. я говорю учащимся о необходимости соблюдения правил поведения в классе</c:v>
                </c:pt>
                <c:pt idx="9">
                  <c:v> 2.10. я говорю учащимся о необходимости слушать то, что я говорю</c:v>
                </c:pt>
                <c:pt idx="10">
                  <c:v>2.11. я успокаиваю учеников, которые нарушают порядок</c:v>
                </c:pt>
                <c:pt idx="11">
                  <c:v> 2.12. я подвожу итоги урока совместно с детьми, организую рефлексию</c:v>
                </c:pt>
                <c:pt idx="12">
                  <c:v> 2.13. я обращаюсь к проблемам из каждодневной жизни или работы, чтобы показать учащимся практическую значимость новых знаний</c:v>
                </c:pt>
                <c:pt idx="13">
                  <c:v> 2.14. я не начинаю новую тему и решение сложных задач до тех пор, пока я не увижу, что учащиеся могут решать типовые задачи и понимают смысл темы</c:v>
                </c:pt>
                <c:pt idx="14">
                  <c:v>2.15. я предлагаю учащимся проекты, которые требуют  на выполнение как минимум одной недели</c:v>
                </c:pt>
                <c:pt idx="15">
                  <c:v> 2.16. я разрешаю учащимся использовать ИКТ (информационные и коммуникационные технологии) для выполнения проектно- исследовательской или лабораторной работы</c:v>
                </c:pt>
                <c:pt idx="16">
                  <c:v>2.17. я организую эффективную коммуникацию учащихся</c:v>
                </c:pt>
                <c:pt idx="17">
                  <c:v>2.18. я организую исследовательскую и проектную  работу</c:v>
                </c:pt>
                <c:pt idx="18">
                  <c:v> 2.19. я помогаю учащимся формировать навыки самоуправления</c:v>
                </c:pt>
                <c:pt idx="19">
                  <c:v> 2.20. я занимаюсь развитием читательской грамотности при работе с различными дидактическими материалами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1A-4CAB-9687-E95CF14AF5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216818"/>
        <c:axId val="55158704"/>
      </c:barChart>
      <c:catAx>
        <c:axId val="3321681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197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ru-RU"/>
          </a:p>
        </c:txPr>
        <c:crossAx val="55158704"/>
        <c:crosses val="autoZero"/>
        <c:auto val="1"/>
        <c:lblAlgn val="ctr"/>
        <c:lblOffset val="100"/>
        <c:noMultiLvlLbl val="0"/>
      </c:catAx>
      <c:valAx>
        <c:axId val="55158704"/>
        <c:scaling>
          <c:orientation val="minMax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1197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ru-RU"/>
          </a:p>
        </c:txPr>
        <c:crossAx val="33216818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1197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4F81BD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4F81BD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1-3EB0-45AB-AF78-9C5F40E8A7DA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3-3EB0-45AB-AF78-9C5F40E8A7DA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5-3EB0-45AB-AF78-9C5F40E8A7DA}"/>
              </c:ext>
            </c:extLst>
          </c:dPt>
          <c:dLbls>
            <c:dLbl>
              <c:idx val="0"/>
              <c:spPr/>
              <c:txPr>
                <a:bodyPr wrap="square"/>
                <a:lstStyle/>
                <a:p>
                  <a:pPr>
                    <a:defRPr sz="20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B0-45AB-AF78-9C5F40E8A7DA}"/>
                </c:ext>
              </c:extLst>
            </c:dLbl>
            <c:dLbl>
              <c:idx val="1"/>
              <c:spPr/>
              <c:txPr>
                <a:bodyPr wrap="square"/>
                <a:lstStyle/>
                <a:p>
                  <a:pPr>
                    <a:defRPr sz="20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B0-45AB-AF78-9C5F40E8A7DA}"/>
                </c:ext>
              </c:extLst>
            </c:dLbl>
            <c:dLbl>
              <c:idx val="2"/>
              <c:spPr/>
              <c:txPr>
                <a:bodyPr wrap="square"/>
                <a:lstStyle/>
                <a:p>
                  <a:pPr>
                    <a:defRPr sz="20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B0-45AB-AF78-9C5F40E8A7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2000" b="0" strike="noStrike" spc="-1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3"/>
                <c:pt idx="0">
                  <c:v>предметный</c:v>
                </c:pt>
                <c:pt idx="1">
                  <c:v>метапредметный</c:v>
                </c:pt>
                <c:pt idx="2">
                  <c:v> другой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8</c:v>
                </c:pt>
                <c:pt idx="1">
                  <c:v>6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EB0-45AB-AF78-9C5F40E8A7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2000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4F81BD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4F81BD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1-DA4B-4B96-BFF9-13AFBE7589B8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3-DA4B-4B96-BFF9-13AFBE7589B8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5-DA4B-4B96-BFF9-13AFBE7589B8}"/>
              </c:ext>
            </c:extLst>
          </c:dPt>
          <c:dLbls>
            <c:dLbl>
              <c:idx val="0"/>
              <c:spPr/>
              <c:txPr>
                <a:bodyPr wrap="square"/>
                <a:lstStyle/>
                <a:p>
                  <a:pPr>
                    <a:defRPr sz="16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4B-4B96-BFF9-13AFBE7589B8}"/>
                </c:ext>
              </c:extLst>
            </c:dLbl>
            <c:dLbl>
              <c:idx val="1"/>
              <c:spPr/>
              <c:txPr>
                <a:bodyPr wrap="square"/>
                <a:lstStyle/>
                <a:p>
                  <a:pPr>
                    <a:defRPr sz="16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4B-4B96-BFF9-13AFBE7589B8}"/>
                </c:ext>
              </c:extLst>
            </c:dLbl>
            <c:dLbl>
              <c:idx val="2"/>
              <c:spPr/>
              <c:txPr>
                <a:bodyPr wrap="square"/>
                <a:lstStyle/>
                <a:p>
                  <a:pPr>
                    <a:defRPr sz="16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4B-4B96-BFF9-13AFBE7589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600" b="0" strike="noStrike" spc="-1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могу ответить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16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A4B-4B96-BFF9-13AFBE758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1200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4F81BD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4F81BD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1-F4C7-428C-825F-B57E8B81B288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3-F4C7-428C-825F-B57E8B81B288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5-F4C7-428C-825F-B57E8B81B288}"/>
              </c:ext>
            </c:extLst>
          </c:dPt>
          <c:dLbls>
            <c:dLbl>
              <c:idx val="0"/>
              <c:spPr/>
              <c:txPr>
                <a:bodyPr wrap="square"/>
                <a:lstStyle/>
                <a:p>
                  <a:pPr>
                    <a:defRPr sz="20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C7-428C-825F-B57E8B81B288}"/>
                </c:ext>
              </c:extLst>
            </c:dLbl>
            <c:dLbl>
              <c:idx val="1"/>
              <c:spPr/>
              <c:txPr>
                <a:bodyPr wrap="square"/>
                <a:lstStyle/>
                <a:p>
                  <a:pPr>
                    <a:defRPr sz="20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C7-428C-825F-B57E8B81B288}"/>
                </c:ext>
              </c:extLst>
            </c:dLbl>
            <c:dLbl>
              <c:idx val="2"/>
              <c:spPr/>
              <c:txPr>
                <a:bodyPr wrap="square"/>
                <a:lstStyle/>
                <a:p>
                  <a:pPr>
                    <a:defRPr sz="20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C7-428C-825F-B57E8B81B2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2000" b="0" strike="noStrike" spc="-1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3"/>
                <c:pt idx="0">
                  <c:v> предметный</c:v>
                </c:pt>
                <c:pt idx="1">
                  <c:v> метапредметный</c:v>
                </c:pt>
                <c:pt idx="2">
                  <c:v> другой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11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4C7-428C-825F-B57E8B81B2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1600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4F81BD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4F81BD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1-11AF-4AEF-BEAB-AC5048608A10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3-11AF-4AEF-BEAB-AC5048608A10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5-11AF-4AEF-BEAB-AC5048608A10}"/>
              </c:ext>
            </c:extLst>
          </c:dPt>
          <c:dLbls>
            <c:dLbl>
              <c:idx val="0"/>
              <c:spPr/>
              <c:txPr>
                <a:bodyPr wrap="square"/>
                <a:lstStyle/>
                <a:p>
                  <a:pPr>
                    <a:defRPr sz="28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AF-4AEF-BEAB-AC5048608A10}"/>
                </c:ext>
              </c:extLst>
            </c:dLbl>
            <c:dLbl>
              <c:idx val="1"/>
              <c:spPr/>
              <c:txPr>
                <a:bodyPr wrap="square"/>
                <a:lstStyle/>
                <a:p>
                  <a:pPr>
                    <a:defRPr sz="28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AF-4AEF-BEAB-AC5048608A10}"/>
                </c:ext>
              </c:extLst>
            </c:dLbl>
            <c:dLbl>
              <c:idx val="2"/>
              <c:spPr/>
              <c:txPr>
                <a:bodyPr wrap="square"/>
                <a:lstStyle/>
                <a:p>
                  <a:pPr>
                    <a:defRPr sz="28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AF-4AEF-BEAB-AC5048608A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2800" b="0" strike="noStrike" spc="-1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3"/>
                <c:pt idx="0">
                  <c:v>администрация ОУ</c:v>
                </c:pt>
                <c:pt idx="1">
                  <c:v>родители обучающихся</c:v>
                </c:pt>
                <c:pt idx="2">
                  <c:v> другое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26</c:v>
                </c:pt>
                <c:pt idx="1">
                  <c:v>0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1AF-4AEF-BEAB-AC5048608A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2000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4F81BD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4F81BD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1-C64F-42DA-BF27-409EE87A595B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3-C64F-42DA-BF27-409EE87A595B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5-C64F-42DA-BF27-409EE87A595B}"/>
              </c:ext>
            </c:extLst>
          </c:dPt>
          <c:dLbls>
            <c:dLbl>
              <c:idx val="0"/>
              <c:spPr/>
              <c:txPr>
                <a:bodyPr wrap="square"/>
                <a:lstStyle/>
                <a:p>
                  <a:pPr>
                    <a:defRPr sz="32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4F-42DA-BF27-409EE87A595B}"/>
                </c:ext>
              </c:extLst>
            </c:dLbl>
            <c:dLbl>
              <c:idx val="1"/>
              <c:spPr/>
              <c:txPr>
                <a:bodyPr wrap="square"/>
                <a:lstStyle/>
                <a:p>
                  <a:pPr>
                    <a:defRPr sz="32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4F-42DA-BF27-409EE87A595B}"/>
                </c:ext>
              </c:extLst>
            </c:dLbl>
            <c:dLbl>
              <c:idx val="2"/>
              <c:spPr/>
              <c:txPr>
                <a:bodyPr wrap="square"/>
                <a:lstStyle/>
                <a:p>
                  <a:pPr>
                    <a:defRPr sz="32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4F-42DA-BF27-409EE87A59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3200" b="0" strike="noStrike" spc="-1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3"/>
                <c:pt idx="0">
                  <c:v>администрация ОУ</c:v>
                </c:pt>
                <c:pt idx="1">
                  <c:v> родители обучающихся</c:v>
                </c:pt>
                <c:pt idx="2">
                  <c:v> другое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21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4F-42DA-BF27-409EE87A59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1600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4F81BD"/>
            </a:solidFill>
            <a:ln w="0"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5602-421C-9AF3-62A1FF2A24A1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5602-421C-9AF3-62A1FF2A24A1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5602-421C-9AF3-62A1FF2A24A1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5602-421C-9AF3-62A1FF2A24A1}"/>
              </c:ext>
            </c:extLst>
          </c:dPt>
          <c:dLbls>
            <c:dLbl>
              <c:idx val="0"/>
              <c:spPr/>
              <c:txPr>
                <a:bodyPr wrap="square"/>
                <a:lstStyle/>
                <a:p>
                  <a:pPr>
                    <a:defRPr sz="3200" b="0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02-421C-9AF3-62A1FF2A24A1}"/>
                </c:ext>
              </c:extLst>
            </c:dLbl>
            <c:dLbl>
              <c:idx val="1"/>
              <c:spPr/>
              <c:txPr>
                <a:bodyPr wrap="square"/>
                <a:lstStyle/>
                <a:p>
                  <a:pPr>
                    <a:defRPr sz="3200" b="0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02-421C-9AF3-62A1FF2A24A1}"/>
                </c:ext>
              </c:extLst>
            </c:dLbl>
            <c:dLbl>
              <c:idx val="2"/>
              <c:spPr/>
              <c:txPr>
                <a:bodyPr wrap="square"/>
                <a:lstStyle/>
                <a:p>
                  <a:pPr>
                    <a:defRPr sz="3200" b="0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02-421C-9AF3-62A1FF2A24A1}"/>
                </c:ext>
              </c:extLst>
            </c:dLbl>
            <c:dLbl>
              <c:idx val="3"/>
              <c:spPr/>
              <c:txPr>
                <a:bodyPr wrap="square"/>
                <a:lstStyle/>
                <a:p>
                  <a:pPr>
                    <a:defRPr sz="3200" b="0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602-421C-9AF3-62A1FF2A24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32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4"/>
                <c:pt idx="0">
                  <c:v>индивидуальный прогресс ученика</c:v>
                </c:pt>
                <c:pt idx="1">
                  <c:v> место класса (школы) в рейтинге среди других классов (школ)</c:v>
                </c:pt>
                <c:pt idx="2">
                  <c:v> другое</c:v>
                </c:pt>
                <c:pt idx="3">
                  <c:v>не отслеживается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25</c:v>
                </c:pt>
                <c:pt idx="1">
                  <c:v>18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602-421C-9AF3-62A1FF2A2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sz="1400" b="0" strike="noStrike" spc="-1">
              <a:solidFill>
                <a:srgbClr val="000000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solidFill>
        <a:srgbClr val="D9D9D9"/>
      </a:solidFill>
      <a:round/>
    </a:ln>
  </c:spPr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4F81BD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4F81BD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1-0B12-485E-9717-C82E5B540896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3-0B12-485E-9717-C82E5B540896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5-0B12-485E-9717-C82E5B540896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7-0B12-485E-9717-C82E5B540896}"/>
              </c:ext>
            </c:extLst>
          </c:dPt>
          <c:dLbls>
            <c:dLbl>
              <c:idx val="0"/>
              <c:spPr/>
              <c:txPr>
                <a:bodyPr wrap="square"/>
                <a:lstStyle/>
                <a:p>
                  <a:pPr>
                    <a:defRPr sz="24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12-485E-9717-C82E5B540896}"/>
                </c:ext>
              </c:extLst>
            </c:dLbl>
            <c:dLbl>
              <c:idx val="1"/>
              <c:spPr/>
              <c:txPr>
                <a:bodyPr wrap="square"/>
                <a:lstStyle/>
                <a:p>
                  <a:pPr>
                    <a:defRPr sz="24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12-485E-9717-C82E5B540896}"/>
                </c:ext>
              </c:extLst>
            </c:dLbl>
            <c:dLbl>
              <c:idx val="2"/>
              <c:spPr/>
              <c:txPr>
                <a:bodyPr wrap="square"/>
                <a:lstStyle/>
                <a:p>
                  <a:pPr>
                    <a:defRPr sz="24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12-485E-9717-C82E5B540896}"/>
                </c:ext>
              </c:extLst>
            </c:dLbl>
            <c:dLbl>
              <c:idx val="3"/>
              <c:spPr/>
              <c:txPr>
                <a:bodyPr wrap="square"/>
                <a:lstStyle/>
                <a:p>
                  <a:pPr>
                    <a:defRPr sz="24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12-485E-9717-C82E5B5408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2400" b="0" strike="noStrike" spc="-1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4"/>
                <c:pt idx="0">
                  <c:v>индивидуальный прогресс ученика</c:v>
                </c:pt>
                <c:pt idx="1">
                  <c:v>место класса (школы) в рейтинге среди других классов (школ)</c:v>
                </c:pt>
                <c:pt idx="2">
                  <c:v>другое</c:v>
                </c:pt>
                <c:pt idx="3">
                  <c:v>не отслеживается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20</c:v>
                </c:pt>
                <c:pt idx="1">
                  <c:v>10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B12-485E-9717-C82E5B540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1100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4F81BD"/>
            </a:solidFill>
            <a:ln w="0"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C12F-4E8B-B6D0-D584736446DB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C12F-4E8B-B6D0-D584736446DB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C12F-4E8B-B6D0-D584736446DB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C12F-4E8B-B6D0-D584736446DB}"/>
              </c:ext>
            </c:extLst>
          </c:dPt>
          <c:dPt>
            <c:idx val="4"/>
            <c:bubble3D val="0"/>
            <c:spPr>
              <a:solidFill>
                <a:srgbClr val="4BACC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C12F-4E8B-B6D0-D584736446DB}"/>
              </c:ext>
            </c:extLst>
          </c:dPt>
          <c:dLbls>
            <c:dLbl>
              <c:idx val="0"/>
              <c:spPr/>
              <c:txPr>
                <a:bodyPr wrap="square"/>
                <a:lstStyle/>
                <a:p>
                  <a:pPr>
                    <a:defRPr sz="2400" b="0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2F-4E8B-B6D0-D584736446DB}"/>
                </c:ext>
              </c:extLst>
            </c:dLbl>
            <c:dLbl>
              <c:idx val="1"/>
              <c:spPr/>
              <c:txPr>
                <a:bodyPr wrap="square"/>
                <a:lstStyle/>
                <a:p>
                  <a:pPr>
                    <a:defRPr sz="2400" b="0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2F-4E8B-B6D0-D584736446DB}"/>
                </c:ext>
              </c:extLst>
            </c:dLbl>
            <c:dLbl>
              <c:idx val="2"/>
              <c:spPr/>
              <c:txPr>
                <a:bodyPr wrap="square"/>
                <a:lstStyle/>
                <a:p>
                  <a:pPr>
                    <a:defRPr sz="2400" b="0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2F-4E8B-B6D0-D584736446DB}"/>
                </c:ext>
              </c:extLst>
            </c:dLbl>
            <c:dLbl>
              <c:idx val="3"/>
              <c:spPr/>
              <c:txPr>
                <a:bodyPr wrap="square"/>
                <a:lstStyle/>
                <a:p>
                  <a:pPr>
                    <a:defRPr sz="2400" b="0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12F-4E8B-B6D0-D584736446DB}"/>
                </c:ext>
              </c:extLst>
            </c:dLbl>
            <c:dLbl>
              <c:idx val="4"/>
              <c:spPr/>
              <c:txPr>
                <a:bodyPr wrap="square"/>
                <a:lstStyle/>
                <a:p>
                  <a:pPr>
                    <a:defRPr sz="2400" b="0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12F-4E8B-B6D0-D584736446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24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5"/>
                <c:pt idx="0">
                  <c:v>в муниципальном</c:v>
                </c:pt>
                <c:pt idx="1">
                  <c:v>в региональном</c:v>
                </c:pt>
                <c:pt idx="2">
                  <c:v> в федеральном</c:v>
                </c:pt>
                <c:pt idx="3">
                  <c:v> в школе свой проект</c:v>
                </c:pt>
                <c:pt idx="4">
                  <c:v> не участвует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17</c:v>
                </c:pt>
                <c:pt idx="1">
                  <c:v>6</c:v>
                </c:pt>
                <c:pt idx="2">
                  <c:v>0</c:v>
                </c:pt>
                <c:pt idx="3">
                  <c:v>8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12F-4E8B-B6D0-D58473644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sz="1600" b="0" strike="noStrike" spc="-1">
              <a:solidFill>
                <a:srgbClr val="000000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solidFill>
        <a:srgbClr val="D9D9D9"/>
      </a:solidFill>
      <a:round/>
    </a:ln>
  </c:spPr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4F81BD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4F81BD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1-17E8-4468-9FF6-F6942515BB73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3-17E8-4468-9FF6-F6942515BB73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5-17E8-4468-9FF6-F6942515BB73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7-17E8-4468-9FF6-F6942515BB73}"/>
              </c:ext>
            </c:extLst>
          </c:dPt>
          <c:dPt>
            <c:idx val="4"/>
            <c:bubble3D val="0"/>
            <c:spPr>
              <a:solidFill>
                <a:srgbClr val="4BACC6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9-17E8-4468-9FF6-F6942515BB73}"/>
              </c:ext>
            </c:extLst>
          </c:dPt>
          <c:dLbls>
            <c:dLbl>
              <c:idx val="0"/>
              <c:spPr/>
              <c:txPr>
                <a:bodyPr wrap="square"/>
                <a:lstStyle/>
                <a:p>
                  <a:pPr>
                    <a:defRPr sz="28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E8-4468-9FF6-F6942515BB73}"/>
                </c:ext>
              </c:extLst>
            </c:dLbl>
            <c:dLbl>
              <c:idx val="1"/>
              <c:spPr/>
              <c:txPr>
                <a:bodyPr wrap="square"/>
                <a:lstStyle/>
                <a:p>
                  <a:pPr>
                    <a:defRPr sz="28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E8-4468-9FF6-F6942515BB73}"/>
                </c:ext>
              </c:extLst>
            </c:dLbl>
            <c:dLbl>
              <c:idx val="2"/>
              <c:spPr/>
              <c:txPr>
                <a:bodyPr wrap="square"/>
                <a:lstStyle/>
                <a:p>
                  <a:pPr>
                    <a:defRPr sz="28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E8-4468-9FF6-F6942515BB73}"/>
                </c:ext>
              </c:extLst>
            </c:dLbl>
            <c:dLbl>
              <c:idx val="3"/>
              <c:spPr/>
              <c:txPr>
                <a:bodyPr wrap="square"/>
                <a:lstStyle/>
                <a:p>
                  <a:pPr>
                    <a:defRPr sz="28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E8-4468-9FF6-F6942515BB73}"/>
                </c:ext>
              </c:extLst>
            </c:dLbl>
            <c:dLbl>
              <c:idx val="4"/>
              <c:spPr/>
              <c:txPr>
                <a:bodyPr wrap="square"/>
                <a:lstStyle/>
                <a:p>
                  <a:pPr>
                    <a:defRPr sz="28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E8-4468-9FF6-F6942515BB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2800" b="0" strike="noStrike" spc="-1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5"/>
                <c:pt idx="0">
                  <c:v> в муниципальном</c:v>
                </c:pt>
                <c:pt idx="1">
                  <c:v> в региональном</c:v>
                </c:pt>
                <c:pt idx="2">
                  <c:v> в федеральном</c:v>
                </c:pt>
                <c:pt idx="3">
                  <c:v> в школе свой проект</c:v>
                </c:pt>
                <c:pt idx="4">
                  <c:v>не участвует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3</c:v>
                </c:pt>
                <c:pt idx="3">
                  <c:v>8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7E8-4468-9FF6-F6942515B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1400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4F81BD"/>
            </a:solidFill>
            <a:ln w="0"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487D-44DC-B006-14BBC61DEFB8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487D-44DC-B006-14BBC61DEFB8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487D-44DC-B006-14BBC61DEFB8}"/>
              </c:ext>
            </c:extLst>
          </c:dPt>
          <c:dLbls>
            <c:dLbl>
              <c:idx val="0"/>
              <c:spPr/>
              <c:txPr>
                <a:bodyPr wrap="square"/>
                <a:lstStyle/>
                <a:p>
                  <a:pPr>
                    <a:defRPr sz="3200" b="0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7D-44DC-B006-14BBC61DEFB8}"/>
                </c:ext>
              </c:extLst>
            </c:dLbl>
            <c:dLbl>
              <c:idx val="1"/>
              <c:spPr/>
              <c:txPr>
                <a:bodyPr wrap="square"/>
                <a:lstStyle/>
                <a:p>
                  <a:pPr>
                    <a:defRPr sz="3200" b="0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7D-44DC-B006-14BBC61DEFB8}"/>
                </c:ext>
              </c:extLst>
            </c:dLbl>
            <c:dLbl>
              <c:idx val="2"/>
              <c:spPr/>
              <c:txPr>
                <a:bodyPr wrap="square"/>
                <a:lstStyle/>
                <a:p>
                  <a:pPr>
                    <a:defRPr sz="3200" b="0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87D-44DC-B006-14BBC61DEF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32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могу ответить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</c:v>
                </c:pt>
                <c:pt idx="1">
                  <c:v>19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87D-44DC-B006-14BBC61DE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sz="1800" b="0" strike="noStrike" spc="-1">
              <a:solidFill>
                <a:srgbClr val="000000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solidFill>
        <a:srgbClr val="D9D9D9"/>
      </a:solidFill>
      <a:round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всегда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0"/>
                <c:pt idx="0">
                  <c:v>2.1. на каждом уроке есть этап, на котором обобщается содержание изученного материала</c:v>
                </c:pt>
                <c:pt idx="1">
                  <c:v> 2.2. я вместе с учениками ставлю цели в начале урока</c:v>
                </c:pt>
                <c:pt idx="2">
                  <c:v> 2.3. я объясняю, что ожидаю от учащихся  на уроке</c:v>
                </c:pt>
                <c:pt idx="3">
                  <c:v> 2.4. я объясняю, как соотносятся новая и изученная темы</c:v>
                </c:pt>
                <c:pt idx="4">
                  <c:v> 2.5. я предлагаю задачи, для которых нет очевидного решения</c:v>
                </c:pt>
                <c:pt idx="5">
                  <c:v>2.6. я даю задачи, которые требуют от учащихся критического мышления</c:v>
                </c:pt>
                <c:pt idx="6">
                  <c:v>2.7. я организую работу учащихся в малых группах для того, чтобы они пришли к совместному решению проблемы или задачи (сотрудничество)</c:v>
                </c:pt>
                <c:pt idx="7">
                  <c:v> 2.8. я прошу учащихся самостоятельно принять решение о процедуре для решения экспериментальных задач</c:v>
                </c:pt>
                <c:pt idx="8">
                  <c:v> 2.9. я говорю учащимся о необходимости соблюдения правил поведения в классе</c:v>
                </c:pt>
                <c:pt idx="9">
                  <c:v> 2.10. я говорю учащимся о необходимости слушать то, что я говорю</c:v>
                </c:pt>
                <c:pt idx="10">
                  <c:v> 2.11. я успокаиваю учеников, которые нарушают порядок</c:v>
                </c:pt>
                <c:pt idx="11">
                  <c:v>2.12. я подвожу итоги урока совместно с детьми, организую рефлексию</c:v>
                </c:pt>
                <c:pt idx="12">
                  <c:v>2.13. я обращаюсь к проблемам из каждодневной жизни или работы, чтобы показать учащимся практическую значимость новых знаний</c:v>
                </c:pt>
                <c:pt idx="13">
                  <c:v> 2.14. я не начинаю новую тему и решение сложных задач до тех пор, пока я не увижу, что учащиеся могут решать типовые задачи и понимают смысл темы</c:v>
                </c:pt>
                <c:pt idx="14">
                  <c:v> 2.15. я предлагаю учащимся проекты, которые требуют  на выполнение как минимум одной недели</c:v>
                </c:pt>
                <c:pt idx="15">
                  <c:v> 2.16. я разрешаю учащимся использовать ИКТ (информационные и коммуникационные технологии) для выполнения проектно- исследовательской или лабораторной работы</c:v>
                </c:pt>
                <c:pt idx="16">
                  <c:v>2.17. я организую эффективную коммуникацию учащихся</c:v>
                </c:pt>
                <c:pt idx="17">
                  <c:v> 2.18. я организую исследовательскую и проектную  работу</c:v>
                </c:pt>
                <c:pt idx="18">
                  <c:v> 2.19. я помогаю учащимся формировать навыки самоуправления</c:v>
                </c:pt>
                <c:pt idx="19">
                  <c:v> 2.20. я занимаюсь развитием читательской грамотности при работе с различными дидактическими материалами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0"/>
                <c:pt idx="0">
                  <c:v>7</c:v>
                </c:pt>
                <c:pt idx="1">
                  <c:v>9</c:v>
                </c:pt>
                <c:pt idx="2">
                  <c:v>8</c:v>
                </c:pt>
                <c:pt idx="3">
                  <c:v>5</c:v>
                </c:pt>
                <c:pt idx="4">
                  <c:v>0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14</c:v>
                </c:pt>
                <c:pt idx="9">
                  <c:v>10</c:v>
                </c:pt>
                <c:pt idx="10">
                  <c:v>12</c:v>
                </c:pt>
                <c:pt idx="11">
                  <c:v>11</c:v>
                </c:pt>
                <c:pt idx="12">
                  <c:v>3</c:v>
                </c:pt>
                <c:pt idx="13">
                  <c:v>7</c:v>
                </c:pt>
                <c:pt idx="14">
                  <c:v>1</c:v>
                </c:pt>
                <c:pt idx="15">
                  <c:v>7</c:v>
                </c:pt>
                <c:pt idx="16">
                  <c:v>6</c:v>
                </c:pt>
                <c:pt idx="17">
                  <c:v>1</c:v>
                </c:pt>
                <c:pt idx="18">
                  <c:v>3</c:v>
                </c:pt>
                <c:pt idx="1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D-4F6D-839C-953B99E7A3D3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часто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0"/>
                <c:pt idx="0">
                  <c:v>2.1. на каждом уроке есть этап, на котором обобщается содержание изученного материала</c:v>
                </c:pt>
                <c:pt idx="1">
                  <c:v> 2.2. я вместе с учениками ставлю цели в начале урока</c:v>
                </c:pt>
                <c:pt idx="2">
                  <c:v> 2.3. я объясняю, что ожидаю от учащихся  на уроке</c:v>
                </c:pt>
                <c:pt idx="3">
                  <c:v> 2.4. я объясняю, как соотносятся новая и изученная темы</c:v>
                </c:pt>
                <c:pt idx="4">
                  <c:v> 2.5. я предлагаю задачи, для которых нет очевидного решения</c:v>
                </c:pt>
                <c:pt idx="5">
                  <c:v>2.6. я даю задачи, которые требуют от учащихся критического мышления</c:v>
                </c:pt>
                <c:pt idx="6">
                  <c:v>2.7. я организую работу учащихся в малых группах для того, чтобы они пришли к совместному решению проблемы или задачи (сотрудничество)</c:v>
                </c:pt>
                <c:pt idx="7">
                  <c:v> 2.8. я прошу учащихся самостоятельно принять решение о процедуре для решения экспериментальных задач</c:v>
                </c:pt>
                <c:pt idx="8">
                  <c:v> 2.9. я говорю учащимся о необходимости соблюдения правил поведения в классе</c:v>
                </c:pt>
                <c:pt idx="9">
                  <c:v> 2.10. я говорю учащимся о необходимости слушать то, что я говорю</c:v>
                </c:pt>
                <c:pt idx="10">
                  <c:v> 2.11. я успокаиваю учеников, которые нарушают порядок</c:v>
                </c:pt>
                <c:pt idx="11">
                  <c:v>2.12. я подвожу итоги урока совместно с детьми, организую рефлексию</c:v>
                </c:pt>
                <c:pt idx="12">
                  <c:v>2.13. я обращаюсь к проблемам из каждодневной жизни или работы, чтобы показать учащимся практическую значимость новых знаний</c:v>
                </c:pt>
                <c:pt idx="13">
                  <c:v> 2.14. я не начинаю новую тему и решение сложных задач до тех пор, пока я не увижу, что учащиеся могут решать типовые задачи и понимают смысл темы</c:v>
                </c:pt>
                <c:pt idx="14">
                  <c:v> 2.15. я предлагаю учащимся проекты, которые требуют  на выполнение как минимум одной недели</c:v>
                </c:pt>
                <c:pt idx="15">
                  <c:v> 2.16. я разрешаю учащимся использовать ИКТ (информационные и коммуникационные технологии) для выполнения проектно- исследовательской или лабораторной работы</c:v>
                </c:pt>
                <c:pt idx="16">
                  <c:v>2.17. я организую эффективную коммуникацию учащихся</c:v>
                </c:pt>
                <c:pt idx="17">
                  <c:v> 2.18. я организую исследовательскую и проектную  работу</c:v>
                </c:pt>
                <c:pt idx="18">
                  <c:v> 2.19. я помогаю учащимся формировать навыки самоуправления</c:v>
                </c:pt>
                <c:pt idx="19">
                  <c:v> 2.20. я занимаюсь развитием читательской грамотности при работе с различными дидактическими материалами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0"/>
                <c:pt idx="0">
                  <c:v>15</c:v>
                </c:pt>
                <c:pt idx="1">
                  <c:v>13</c:v>
                </c:pt>
                <c:pt idx="2">
                  <c:v>12</c:v>
                </c:pt>
                <c:pt idx="3">
                  <c:v>13</c:v>
                </c:pt>
                <c:pt idx="4">
                  <c:v>3</c:v>
                </c:pt>
                <c:pt idx="5">
                  <c:v>7</c:v>
                </c:pt>
                <c:pt idx="6">
                  <c:v>9</c:v>
                </c:pt>
                <c:pt idx="7">
                  <c:v>7</c:v>
                </c:pt>
                <c:pt idx="8">
                  <c:v>8</c:v>
                </c:pt>
                <c:pt idx="9">
                  <c:v>6</c:v>
                </c:pt>
                <c:pt idx="10">
                  <c:v>6</c:v>
                </c:pt>
                <c:pt idx="11">
                  <c:v>15</c:v>
                </c:pt>
                <c:pt idx="12">
                  <c:v>18</c:v>
                </c:pt>
                <c:pt idx="13">
                  <c:v>16</c:v>
                </c:pt>
                <c:pt idx="14">
                  <c:v>2</c:v>
                </c:pt>
                <c:pt idx="15">
                  <c:v>8</c:v>
                </c:pt>
                <c:pt idx="16">
                  <c:v>15</c:v>
                </c:pt>
                <c:pt idx="17">
                  <c:v>6</c:v>
                </c:pt>
                <c:pt idx="18">
                  <c:v>11</c:v>
                </c:pt>
                <c:pt idx="19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1D-4F6D-839C-953B99E7A3D3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иногда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0"/>
                <c:pt idx="0">
                  <c:v>2.1. на каждом уроке есть этап, на котором обобщается содержание изученного материала</c:v>
                </c:pt>
                <c:pt idx="1">
                  <c:v> 2.2. я вместе с учениками ставлю цели в начале урока</c:v>
                </c:pt>
                <c:pt idx="2">
                  <c:v> 2.3. я объясняю, что ожидаю от учащихся  на уроке</c:v>
                </c:pt>
                <c:pt idx="3">
                  <c:v> 2.4. я объясняю, как соотносятся новая и изученная темы</c:v>
                </c:pt>
                <c:pt idx="4">
                  <c:v> 2.5. я предлагаю задачи, для которых нет очевидного решения</c:v>
                </c:pt>
                <c:pt idx="5">
                  <c:v>2.6. я даю задачи, которые требуют от учащихся критического мышления</c:v>
                </c:pt>
                <c:pt idx="6">
                  <c:v>2.7. я организую работу учащихся в малых группах для того, чтобы они пришли к совместному решению проблемы или задачи (сотрудничество)</c:v>
                </c:pt>
                <c:pt idx="7">
                  <c:v> 2.8. я прошу учащихся самостоятельно принять решение о процедуре для решения экспериментальных задач</c:v>
                </c:pt>
                <c:pt idx="8">
                  <c:v> 2.9. я говорю учащимся о необходимости соблюдения правил поведения в классе</c:v>
                </c:pt>
                <c:pt idx="9">
                  <c:v> 2.10. я говорю учащимся о необходимости слушать то, что я говорю</c:v>
                </c:pt>
                <c:pt idx="10">
                  <c:v> 2.11. я успокаиваю учеников, которые нарушают порядок</c:v>
                </c:pt>
                <c:pt idx="11">
                  <c:v>2.12. я подвожу итоги урока совместно с детьми, организую рефлексию</c:v>
                </c:pt>
                <c:pt idx="12">
                  <c:v>2.13. я обращаюсь к проблемам из каждодневной жизни или работы, чтобы показать учащимся практическую значимость новых знаний</c:v>
                </c:pt>
                <c:pt idx="13">
                  <c:v> 2.14. я не начинаю новую тему и решение сложных задач до тех пор, пока я не увижу, что учащиеся могут решать типовые задачи и понимают смысл темы</c:v>
                </c:pt>
                <c:pt idx="14">
                  <c:v> 2.15. я предлагаю учащимся проекты, которые требуют  на выполнение как минимум одной недели</c:v>
                </c:pt>
                <c:pt idx="15">
                  <c:v> 2.16. я разрешаю учащимся использовать ИКТ (информационные и коммуникационные технологии) для выполнения проектно- исследовательской или лабораторной работы</c:v>
                </c:pt>
                <c:pt idx="16">
                  <c:v>2.17. я организую эффективную коммуникацию учащихся</c:v>
                </c:pt>
                <c:pt idx="17">
                  <c:v> 2.18. я организую исследовательскую и проектную  работу</c:v>
                </c:pt>
                <c:pt idx="18">
                  <c:v> 2.19. я помогаю учащимся формировать навыки самоуправления</c:v>
                </c:pt>
                <c:pt idx="19">
                  <c:v> 2.20. я занимаюсь развитием читательской грамотности при работе с различными дидактическими материалами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20"/>
                <c:pt idx="0">
                  <c:v>4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19</c:v>
                </c:pt>
                <c:pt idx="5">
                  <c:v>17</c:v>
                </c:pt>
                <c:pt idx="6">
                  <c:v>14</c:v>
                </c:pt>
                <c:pt idx="7">
                  <c:v>15</c:v>
                </c:pt>
                <c:pt idx="8">
                  <c:v>3</c:v>
                </c:pt>
                <c:pt idx="9">
                  <c:v>8</c:v>
                </c:pt>
                <c:pt idx="10">
                  <c:v>6</c:v>
                </c:pt>
                <c:pt idx="11">
                  <c:v>0</c:v>
                </c:pt>
                <c:pt idx="12">
                  <c:v>5</c:v>
                </c:pt>
                <c:pt idx="13">
                  <c:v>3</c:v>
                </c:pt>
                <c:pt idx="14">
                  <c:v>17</c:v>
                </c:pt>
                <c:pt idx="15">
                  <c:v>11</c:v>
                </c:pt>
                <c:pt idx="16">
                  <c:v>5</c:v>
                </c:pt>
                <c:pt idx="17">
                  <c:v>18</c:v>
                </c:pt>
                <c:pt idx="18">
                  <c:v>12</c:v>
                </c:pt>
                <c:pt idx="1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1D-4F6D-839C-953B99E7A3D3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никогда</c:v>
                </c:pt>
              </c:strCache>
            </c:strRef>
          </c:tx>
          <c:spPr>
            <a:solidFill>
              <a:srgbClr val="8064A2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0"/>
                <c:pt idx="0">
                  <c:v>2.1. на каждом уроке есть этап, на котором обобщается содержание изученного материала</c:v>
                </c:pt>
                <c:pt idx="1">
                  <c:v> 2.2. я вместе с учениками ставлю цели в начале урока</c:v>
                </c:pt>
                <c:pt idx="2">
                  <c:v> 2.3. я объясняю, что ожидаю от учащихся  на уроке</c:v>
                </c:pt>
                <c:pt idx="3">
                  <c:v> 2.4. я объясняю, как соотносятся новая и изученная темы</c:v>
                </c:pt>
                <c:pt idx="4">
                  <c:v> 2.5. я предлагаю задачи, для которых нет очевидного решения</c:v>
                </c:pt>
                <c:pt idx="5">
                  <c:v>2.6. я даю задачи, которые требуют от учащихся критического мышления</c:v>
                </c:pt>
                <c:pt idx="6">
                  <c:v>2.7. я организую работу учащихся в малых группах для того, чтобы они пришли к совместному решению проблемы или задачи (сотрудничество)</c:v>
                </c:pt>
                <c:pt idx="7">
                  <c:v> 2.8. я прошу учащихся самостоятельно принять решение о процедуре для решения экспериментальных задач</c:v>
                </c:pt>
                <c:pt idx="8">
                  <c:v> 2.9. я говорю учащимся о необходимости соблюдения правил поведения в классе</c:v>
                </c:pt>
                <c:pt idx="9">
                  <c:v> 2.10. я говорю учащимся о необходимости слушать то, что я говорю</c:v>
                </c:pt>
                <c:pt idx="10">
                  <c:v> 2.11. я успокаиваю учеников, которые нарушают порядок</c:v>
                </c:pt>
                <c:pt idx="11">
                  <c:v>2.12. я подвожу итоги урока совместно с детьми, организую рефлексию</c:v>
                </c:pt>
                <c:pt idx="12">
                  <c:v>2.13. я обращаюсь к проблемам из каждодневной жизни или работы, чтобы показать учащимся практическую значимость новых знаний</c:v>
                </c:pt>
                <c:pt idx="13">
                  <c:v> 2.14. я не начинаю новую тему и решение сложных задач до тех пор, пока я не увижу, что учащиеся могут решать типовые задачи и понимают смысл темы</c:v>
                </c:pt>
                <c:pt idx="14">
                  <c:v> 2.15. я предлагаю учащимся проекты, которые требуют  на выполнение как минимум одной недели</c:v>
                </c:pt>
                <c:pt idx="15">
                  <c:v> 2.16. я разрешаю учащимся использовать ИКТ (информационные и коммуникационные технологии) для выполнения проектно- исследовательской или лабораторной работы</c:v>
                </c:pt>
                <c:pt idx="16">
                  <c:v>2.17. я организую эффективную коммуникацию учащихся</c:v>
                </c:pt>
                <c:pt idx="17">
                  <c:v> 2.18. я организую исследовательскую и проектную  работу</c:v>
                </c:pt>
                <c:pt idx="18">
                  <c:v> 2.19. я помогаю учащимся формировать навыки самоуправления</c:v>
                </c:pt>
                <c:pt idx="19">
                  <c:v> 2.20. я занимаюсь развитием читательской грамотности при работе с различными дидактическими материалами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1D-4F6D-839C-953B99E7A3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02051"/>
        <c:axId val="7460552"/>
      </c:barChart>
      <c:catAx>
        <c:axId val="8902051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900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ru-RU"/>
          </a:p>
        </c:txPr>
        <c:crossAx val="7460552"/>
        <c:crosses val="autoZero"/>
        <c:auto val="1"/>
        <c:lblAlgn val="ctr"/>
        <c:lblOffset val="100"/>
        <c:noMultiLvlLbl val="0"/>
      </c:catAx>
      <c:valAx>
        <c:axId val="7460552"/>
        <c:scaling>
          <c:orientation val="minMax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ru-RU"/>
          </a:p>
        </c:txPr>
        <c:crossAx val="8902051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900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4F81BD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4F81BD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1-A889-4E17-B3E8-4642D9CE044B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3-A889-4E17-B3E8-4642D9CE044B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5-A889-4E17-B3E8-4642D9CE044B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7-A889-4E17-B3E8-4642D9CE044B}"/>
              </c:ext>
            </c:extLst>
          </c:dPt>
          <c:dPt>
            <c:idx val="4"/>
            <c:bubble3D val="0"/>
            <c:spPr>
              <a:solidFill>
                <a:srgbClr val="4BACC6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9-A889-4E17-B3E8-4642D9CE044B}"/>
              </c:ext>
            </c:extLst>
          </c:dPt>
          <c:dPt>
            <c:idx val="5"/>
            <c:bubble3D val="0"/>
            <c:spPr>
              <a:solidFill>
                <a:srgbClr val="F79646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B-A889-4E17-B3E8-4642D9CE044B}"/>
              </c:ext>
            </c:extLst>
          </c:dPt>
          <c:dLbls>
            <c:dLbl>
              <c:idx val="0"/>
              <c:spPr/>
              <c:txPr>
                <a:bodyPr wrap="square"/>
                <a:lstStyle/>
                <a:p>
                  <a:pPr>
                    <a:defRPr sz="24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89-4E17-B3E8-4642D9CE044B}"/>
                </c:ext>
              </c:extLst>
            </c:dLbl>
            <c:dLbl>
              <c:idx val="1"/>
              <c:spPr/>
              <c:txPr>
                <a:bodyPr wrap="square"/>
                <a:lstStyle/>
                <a:p>
                  <a:pPr>
                    <a:defRPr sz="24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89-4E17-B3E8-4642D9CE044B}"/>
                </c:ext>
              </c:extLst>
            </c:dLbl>
            <c:dLbl>
              <c:idx val="2"/>
              <c:spPr/>
              <c:txPr>
                <a:bodyPr wrap="square"/>
                <a:lstStyle/>
                <a:p>
                  <a:pPr>
                    <a:defRPr sz="24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89-4E17-B3E8-4642D9CE044B}"/>
                </c:ext>
              </c:extLst>
            </c:dLbl>
            <c:dLbl>
              <c:idx val="3"/>
              <c:spPr/>
              <c:txPr>
                <a:bodyPr wrap="square"/>
                <a:lstStyle/>
                <a:p>
                  <a:pPr>
                    <a:defRPr sz="24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889-4E17-B3E8-4642D9CE044B}"/>
                </c:ext>
              </c:extLst>
            </c:dLbl>
            <c:dLbl>
              <c:idx val="4"/>
              <c:spPr/>
              <c:txPr>
                <a:bodyPr wrap="square"/>
                <a:lstStyle/>
                <a:p>
                  <a:pPr>
                    <a:defRPr sz="24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889-4E17-B3E8-4642D9CE044B}"/>
                </c:ext>
              </c:extLst>
            </c:dLbl>
            <c:dLbl>
              <c:idx val="5"/>
              <c:spPr/>
              <c:txPr>
                <a:bodyPr wrap="square"/>
                <a:lstStyle/>
                <a:p>
                  <a:pPr>
                    <a:defRPr sz="2400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889-4E17-B3E8-4642D9CE04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2400" b="0" strike="noStrike" spc="-1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6"/>
                <c:pt idx="0">
                  <c:v>пилотная школа (ЦИО)</c:v>
                </c:pt>
                <c:pt idx="1">
                  <c:v>другие сетевые школы</c:v>
                </c:pt>
                <c:pt idx="2">
                  <c:v> Педагогический университет</c:v>
                </c:pt>
                <c:pt idx="3">
                  <c:v> наша школа</c:v>
                </c:pt>
                <c:pt idx="4">
                  <c:v> никто не оказал положительное влияние</c:v>
                </c:pt>
                <c:pt idx="5">
                  <c:v>другое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15</c:v>
                </c:pt>
                <c:pt idx="1">
                  <c:v>7</c:v>
                </c:pt>
                <c:pt idx="2">
                  <c:v>12</c:v>
                </c:pt>
                <c:pt idx="3">
                  <c:v>9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889-4E17-B3E8-4642D9CE04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1100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нуждаюсь в определенной степени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6"/>
                <c:pt idx="0">
                  <c:v> 3.1. знание и понимание преподаваемой предметной области</c:v>
                </c:pt>
                <c:pt idx="1">
                  <c:v>3.2. знание теории и методики обучения предмету</c:v>
                </c:pt>
                <c:pt idx="2">
                  <c:v> 3.3. знание планируемых результатов обучения</c:v>
                </c:pt>
                <c:pt idx="3">
                  <c:v> 3.4. практики достижения планируемых результатов по предмету</c:v>
                </c:pt>
                <c:pt idx="4">
                  <c:v> 3.5. практики оценки достижений учащихся по предмету</c:v>
                </c:pt>
                <c:pt idx="5">
                  <c:v> 3.6. анализ и интерпретация результатов диагностики и мониторинга</c:v>
                </c:pt>
                <c:pt idx="6">
                  <c:v> 3.7. практики развития функциональной (естественнонаучной) грамотности обучающихся</c:v>
                </c:pt>
                <c:pt idx="7">
                  <c:v> 3.8. практики развития функциональной (читательской)  грамотности</c:v>
                </c:pt>
                <c:pt idx="8">
                  <c:v> 3.9. использование новых приемов и способов обучения и взаимодействия с обучающимися</c:v>
                </c:pt>
                <c:pt idx="9">
                  <c:v> 3.10. использование в преподавании ИКТ, повышение цифровой грамотности</c:v>
                </c:pt>
                <c:pt idx="10">
                  <c:v>3.11. управление поведением учащихся</c:v>
                </c:pt>
                <c:pt idx="11">
                  <c:v>3.12. управление школой</c:v>
                </c:pt>
                <c:pt idx="12">
                  <c:v> 3.13. подходы к индивидуализации обучения</c:v>
                </c:pt>
                <c:pt idx="13">
                  <c:v> 3.14. обучение детей со специальными образовательными нуждами</c:v>
                </c:pt>
                <c:pt idx="14">
                  <c:v> 3.15. обучение детей мигрантов или детей,  плохо владеющих русским языком</c:v>
                </c:pt>
                <c:pt idx="15">
                  <c:v> 3.16. исследовательская и проектная деятельность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6"/>
                <c:pt idx="0">
                  <c:v>18</c:v>
                </c:pt>
                <c:pt idx="1">
                  <c:v>14</c:v>
                </c:pt>
                <c:pt idx="2">
                  <c:v>14</c:v>
                </c:pt>
                <c:pt idx="3">
                  <c:v>16</c:v>
                </c:pt>
                <c:pt idx="4">
                  <c:v>13</c:v>
                </c:pt>
                <c:pt idx="5">
                  <c:v>16</c:v>
                </c:pt>
                <c:pt idx="6">
                  <c:v>20</c:v>
                </c:pt>
                <c:pt idx="7">
                  <c:v>15</c:v>
                </c:pt>
                <c:pt idx="8">
                  <c:v>24</c:v>
                </c:pt>
                <c:pt idx="9">
                  <c:v>19</c:v>
                </c:pt>
                <c:pt idx="10">
                  <c:v>16</c:v>
                </c:pt>
                <c:pt idx="11">
                  <c:v>13</c:v>
                </c:pt>
                <c:pt idx="12">
                  <c:v>18</c:v>
                </c:pt>
                <c:pt idx="13">
                  <c:v>19</c:v>
                </c:pt>
                <c:pt idx="14">
                  <c:v>6</c:v>
                </c:pt>
                <c:pt idx="1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69-47EA-8EFC-0CE20CCC66CA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не нуждаюсь в настоящее время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6"/>
                <c:pt idx="0">
                  <c:v> 3.1. знание и понимание преподаваемой предметной области</c:v>
                </c:pt>
                <c:pt idx="1">
                  <c:v>3.2. знание теории и методики обучения предмету</c:v>
                </c:pt>
                <c:pt idx="2">
                  <c:v> 3.3. знание планируемых результатов обучения</c:v>
                </c:pt>
                <c:pt idx="3">
                  <c:v> 3.4. практики достижения планируемых результатов по предмету</c:v>
                </c:pt>
                <c:pt idx="4">
                  <c:v> 3.5. практики оценки достижений учащихся по предмету</c:v>
                </c:pt>
                <c:pt idx="5">
                  <c:v> 3.6. анализ и интерпретация результатов диагностики и мониторинга</c:v>
                </c:pt>
                <c:pt idx="6">
                  <c:v> 3.7. практики развития функциональной (естественнонаучной) грамотности обучающихся</c:v>
                </c:pt>
                <c:pt idx="7">
                  <c:v> 3.8. практики развития функциональной (читательской)  грамотности</c:v>
                </c:pt>
                <c:pt idx="8">
                  <c:v> 3.9. использование новых приемов и способов обучения и взаимодействия с обучающимися</c:v>
                </c:pt>
                <c:pt idx="9">
                  <c:v> 3.10. использование в преподавании ИКТ, повышение цифровой грамотности</c:v>
                </c:pt>
                <c:pt idx="10">
                  <c:v>3.11. управление поведением учащихся</c:v>
                </c:pt>
                <c:pt idx="11">
                  <c:v>3.12. управление школой</c:v>
                </c:pt>
                <c:pt idx="12">
                  <c:v> 3.13. подходы к индивидуализации обучения</c:v>
                </c:pt>
                <c:pt idx="13">
                  <c:v> 3.14. обучение детей со специальными образовательными нуждами</c:v>
                </c:pt>
                <c:pt idx="14">
                  <c:v> 3.15. обучение детей мигрантов или детей,  плохо владеющих русским языком</c:v>
                </c:pt>
                <c:pt idx="15">
                  <c:v> 3.16. исследовательская и проектная деятельность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6"/>
                <c:pt idx="0">
                  <c:v>15</c:v>
                </c:pt>
                <c:pt idx="1">
                  <c:v>14</c:v>
                </c:pt>
                <c:pt idx="2">
                  <c:v>16</c:v>
                </c:pt>
                <c:pt idx="3">
                  <c:v>9</c:v>
                </c:pt>
                <c:pt idx="4">
                  <c:v>13</c:v>
                </c:pt>
                <c:pt idx="5">
                  <c:v>9</c:v>
                </c:pt>
                <c:pt idx="6">
                  <c:v>11</c:v>
                </c:pt>
                <c:pt idx="7">
                  <c:v>14</c:v>
                </c:pt>
                <c:pt idx="8">
                  <c:v>8</c:v>
                </c:pt>
                <c:pt idx="9">
                  <c:v>8</c:v>
                </c:pt>
                <c:pt idx="10">
                  <c:v>15</c:v>
                </c:pt>
                <c:pt idx="11">
                  <c:v>25</c:v>
                </c:pt>
                <c:pt idx="12">
                  <c:v>11</c:v>
                </c:pt>
                <c:pt idx="13">
                  <c:v>9</c:v>
                </c:pt>
                <c:pt idx="14">
                  <c:v>29</c:v>
                </c:pt>
                <c:pt idx="1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69-47EA-8EFC-0CE20CCC66CA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нуждаюсь в низкой степени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6"/>
                <c:pt idx="0">
                  <c:v> 3.1. знание и понимание преподаваемой предметной области</c:v>
                </c:pt>
                <c:pt idx="1">
                  <c:v>3.2. знание теории и методики обучения предмету</c:v>
                </c:pt>
                <c:pt idx="2">
                  <c:v> 3.3. знание планируемых результатов обучения</c:v>
                </c:pt>
                <c:pt idx="3">
                  <c:v> 3.4. практики достижения планируемых результатов по предмету</c:v>
                </c:pt>
                <c:pt idx="4">
                  <c:v> 3.5. практики оценки достижений учащихся по предмету</c:v>
                </c:pt>
                <c:pt idx="5">
                  <c:v> 3.6. анализ и интерпретация результатов диагностики и мониторинга</c:v>
                </c:pt>
                <c:pt idx="6">
                  <c:v> 3.7. практики развития функциональной (естественнонаучной) грамотности обучающихся</c:v>
                </c:pt>
                <c:pt idx="7">
                  <c:v> 3.8. практики развития функциональной (читательской)  грамотности</c:v>
                </c:pt>
                <c:pt idx="8">
                  <c:v> 3.9. использование новых приемов и способов обучения и взаимодействия с обучающимися</c:v>
                </c:pt>
                <c:pt idx="9">
                  <c:v> 3.10. использование в преподавании ИКТ, повышение цифровой грамотности</c:v>
                </c:pt>
                <c:pt idx="10">
                  <c:v>3.11. управление поведением учащихся</c:v>
                </c:pt>
                <c:pt idx="11">
                  <c:v>3.12. управление школой</c:v>
                </c:pt>
                <c:pt idx="12">
                  <c:v> 3.13. подходы к индивидуализации обучения</c:v>
                </c:pt>
                <c:pt idx="13">
                  <c:v> 3.14. обучение детей со специальными образовательными нуждами</c:v>
                </c:pt>
                <c:pt idx="14">
                  <c:v> 3.15. обучение детей мигрантов или детей,  плохо владеющих русским языком</c:v>
                </c:pt>
                <c:pt idx="15">
                  <c:v> 3.16. исследовательская и проектная деятельность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6"/>
                <c:pt idx="0">
                  <c:v>14</c:v>
                </c:pt>
                <c:pt idx="1">
                  <c:v>19</c:v>
                </c:pt>
                <c:pt idx="2">
                  <c:v>17</c:v>
                </c:pt>
                <c:pt idx="3">
                  <c:v>22</c:v>
                </c:pt>
                <c:pt idx="4">
                  <c:v>21</c:v>
                </c:pt>
                <c:pt idx="5">
                  <c:v>19</c:v>
                </c:pt>
                <c:pt idx="6">
                  <c:v>15</c:v>
                </c:pt>
                <c:pt idx="7">
                  <c:v>17</c:v>
                </c:pt>
                <c:pt idx="8">
                  <c:v>12</c:v>
                </c:pt>
                <c:pt idx="9">
                  <c:v>18</c:v>
                </c:pt>
                <c:pt idx="10">
                  <c:v>14</c:v>
                </c:pt>
                <c:pt idx="11">
                  <c:v>7</c:v>
                </c:pt>
                <c:pt idx="12">
                  <c:v>15</c:v>
                </c:pt>
                <c:pt idx="13">
                  <c:v>14</c:v>
                </c:pt>
                <c:pt idx="14">
                  <c:v>6</c:v>
                </c:pt>
                <c:pt idx="1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69-47EA-8EFC-0CE20CCC66CA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нуждаюсь в высокой степени</c:v>
                </c:pt>
              </c:strCache>
            </c:strRef>
          </c:tx>
          <c:spPr>
            <a:solidFill>
              <a:srgbClr val="8064A2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6"/>
                <c:pt idx="0">
                  <c:v> 3.1. знание и понимание преподаваемой предметной области</c:v>
                </c:pt>
                <c:pt idx="1">
                  <c:v>3.2. знание теории и методики обучения предмету</c:v>
                </c:pt>
                <c:pt idx="2">
                  <c:v> 3.3. знание планируемых результатов обучения</c:v>
                </c:pt>
                <c:pt idx="3">
                  <c:v> 3.4. практики достижения планируемых результатов по предмету</c:v>
                </c:pt>
                <c:pt idx="4">
                  <c:v> 3.5. практики оценки достижений учащихся по предмету</c:v>
                </c:pt>
                <c:pt idx="5">
                  <c:v> 3.6. анализ и интерпретация результатов диагностики и мониторинга</c:v>
                </c:pt>
                <c:pt idx="6">
                  <c:v> 3.7. практики развития функциональной (естественнонаучной) грамотности обучающихся</c:v>
                </c:pt>
                <c:pt idx="7">
                  <c:v> 3.8. практики развития функциональной (читательской)  грамотности</c:v>
                </c:pt>
                <c:pt idx="8">
                  <c:v> 3.9. использование новых приемов и способов обучения и взаимодействия с обучающимися</c:v>
                </c:pt>
                <c:pt idx="9">
                  <c:v> 3.10. использование в преподавании ИКТ, повышение цифровой грамотности</c:v>
                </c:pt>
                <c:pt idx="10">
                  <c:v>3.11. управление поведением учащихся</c:v>
                </c:pt>
                <c:pt idx="11">
                  <c:v>3.12. управление школой</c:v>
                </c:pt>
                <c:pt idx="12">
                  <c:v> 3.13. подходы к индивидуализации обучения</c:v>
                </c:pt>
                <c:pt idx="13">
                  <c:v> 3.14. обучение детей со специальными образовательными нуждами</c:v>
                </c:pt>
                <c:pt idx="14">
                  <c:v> 3.15. обучение детей мигрантов или детей,  плохо владеющих русским языком</c:v>
                </c:pt>
                <c:pt idx="15">
                  <c:v> 3.16. исследовательская и проектная деятельность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3</c:v>
                </c:pt>
                <c:pt idx="13">
                  <c:v>5</c:v>
                </c:pt>
                <c:pt idx="14">
                  <c:v>6</c:v>
                </c:pt>
                <c:pt idx="1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69-47EA-8EFC-0CE20CCC66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861814"/>
        <c:axId val="34865463"/>
      </c:barChart>
      <c:catAx>
        <c:axId val="1386181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197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ru-RU"/>
          </a:p>
        </c:txPr>
        <c:crossAx val="34865463"/>
        <c:crosses val="autoZero"/>
        <c:auto val="1"/>
        <c:lblAlgn val="ctr"/>
        <c:lblOffset val="100"/>
        <c:noMultiLvlLbl val="0"/>
      </c:catAx>
      <c:valAx>
        <c:axId val="34865463"/>
        <c:scaling>
          <c:orientation val="minMax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1197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ru-RU"/>
          </a:p>
        </c:txPr>
        <c:crossAx val="13861814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1197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в достаточной степени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6"/>
                <c:pt idx="0">
                  <c:v> 3.1. знание и понимание преподаваемой предметной области</c:v>
                </c:pt>
                <c:pt idx="1">
                  <c:v>3.2. знание теории и методики обучения предмету</c:v>
                </c:pt>
                <c:pt idx="2">
                  <c:v> 3.3. знание планируемых результатов обучения</c:v>
                </c:pt>
                <c:pt idx="3">
                  <c:v>3.4. практики достижения планируемых результатов по предмету</c:v>
                </c:pt>
                <c:pt idx="4">
                  <c:v>3.5. практики оценки достижений учащихся по предмету</c:v>
                </c:pt>
                <c:pt idx="5">
                  <c:v>3.6. анализ и интерпретация результатов диагностики и мониторинга</c:v>
                </c:pt>
                <c:pt idx="6">
                  <c:v>3.7. практики развития функциональной (естественнонаучной) грамотности обучающихся</c:v>
                </c:pt>
                <c:pt idx="7">
                  <c:v> 3.8. практики развития функциональной (читательской)  грамотности</c:v>
                </c:pt>
                <c:pt idx="8">
                  <c:v>3.9. использование новых приемов и способов обучения и взаимодействия с обучающимися</c:v>
                </c:pt>
                <c:pt idx="9">
                  <c:v> 3.10. использование в преподавании ИКТ, повышение цифровой грамотности</c:v>
                </c:pt>
                <c:pt idx="10">
                  <c:v> 3.11. управление поведением учащихся</c:v>
                </c:pt>
                <c:pt idx="11">
                  <c:v> 3.12. управление школой</c:v>
                </c:pt>
                <c:pt idx="12">
                  <c:v> 3.13. подходы к индивидуализации обучения</c:v>
                </c:pt>
                <c:pt idx="13">
                  <c:v> 3.14. обучение детей со специальными образовательными нуждами</c:v>
                </c:pt>
                <c:pt idx="14">
                  <c:v> 3.15. обучение детей мигрантов или детей,  плохо владеющих русским языком</c:v>
                </c:pt>
                <c:pt idx="15">
                  <c:v> 3.16. исследовательская и проектная деятельность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6"/>
                <c:pt idx="0">
                  <c:v>20</c:v>
                </c:pt>
                <c:pt idx="1">
                  <c:v>20</c:v>
                </c:pt>
                <c:pt idx="2">
                  <c:v>21</c:v>
                </c:pt>
                <c:pt idx="3">
                  <c:v>22</c:v>
                </c:pt>
                <c:pt idx="4">
                  <c:v>20</c:v>
                </c:pt>
                <c:pt idx="5">
                  <c:v>17</c:v>
                </c:pt>
                <c:pt idx="6">
                  <c:v>19</c:v>
                </c:pt>
                <c:pt idx="7">
                  <c:v>21</c:v>
                </c:pt>
                <c:pt idx="8">
                  <c:v>23</c:v>
                </c:pt>
                <c:pt idx="9">
                  <c:v>17</c:v>
                </c:pt>
                <c:pt idx="10">
                  <c:v>19</c:v>
                </c:pt>
                <c:pt idx="11">
                  <c:v>13</c:v>
                </c:pt>
                <c:pt idx="12">
                  <c:v>24</c:v>
                </c:pt>
                <c:pt idx="13">
                  <c:v>13</c:v>
                </c:pt>
                <c:pt idx="14">
                  <c:v>3</c:v>
                </c:pt>
                <c:pt idx="1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90-4B56-90C6-46E8051A7231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в высокой степени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6"/>
                <c:pt idx="0">
                  <c:v> 3.1. знание и понимание преподаваемой предметной области</c:v>
                </c:pt>
                <c:pt idx="1">
                  <c:v>3.2. знание теории и методики обучения предмету</c:v>
                </c:pt>
                <c:pt idx="2">
                  <c:v> 3.3. знание планируемых результатов обучения</c:v>
                </c:pt>
                <c:pt idx="3">
                  <c:v>3.4. практики достижения планируемых результатов по предмету</c:v>
                </c:pt>
                <c:pt idx="4">
                  <c:v>3.5. практики оценки достижений учащихся по предмету</c:v>
                </c:pt>
                <c:pt idx="5">
                  <c:v>3.6. анализ и интерпретация результатов диагностики и мониторинга</c:v>
                </c:pt>
                <c:pt idx="6">
                  <c:v>3.7. практики развития функциональной (естественнонаучной) грамотности обучающихся</c:v>
                </c:pt>
                <c:pt idx="7">
                  <c:v> 3.8. практики развития функциональной (читательской)  грамотности</c:v>
                </c:pt>
                <c:pt idx="8">
                  <c:v>3.9. использование новых приемов и способов обучения и взаимодействия с обучающимися</c:v>
                </c:pt>
                <c:pt idx="9">
                  <c:v> 3.10. использование в преподавании ИКТ, повышение цифровой грамотности</c:v>
                </c:pt>
                <c:pt idx="10">
                  <c:v> 3.11. управление поведением учащихся</c:v>
                </c:pt>
                <c:pt idx="11">
                  <c:v> 3.12. управление школой</c:v>
                </c:pt>
                <c:pt idx="12">
                  <c:v> 3.13. подходы к индивидуализации обучения</c:v>
                </c:pt>
                <c:pt idx="13">
                  <c:v> 3.14. обучение детей со специальными образовательными нуждами</c:v>
                </c:pt>
                <c:pt idx="14">
                  <c:v> 3.15. обучение детей мигрантов или детей,  плохо владеющих русским языком</c:v>
                </c:pt>
                <c:pt idx="15">
                  <c:v> 3.16. исследовательская и проектная деятельность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6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  <c:pt idx="10">
                  <c:v>4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90-4B56-90C6-46E8051A7231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продвижение не отмечаю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6"/>
                <c:pt idx="0">
                  <c:v> 3.1. знание и понимание преподаваемой предметной области</c:v>
                </c:pt>
                <c:pt idx="1">
                  <c:v>3.2. знание теории и методики обучения предмету</c:v>
                </c:pt>
                <c:pt idx="2">
                  <c:v> 3.3. знание планируемых результатов обучения</c:v>
                </c:pt>
                <c:pt idx="3">
                  <c:v>3.4. практики достижения планируемых результатов по предмету</c:v>
                </c:pt>
                <c:pt idx="4">
                  <c:v>3.5. практики оценки достижений учащихся по предмету</c:v>
                </c:pt>
                <c:pt idx="5">
                  <c:v>3.6. анализ и интерпретация результатов диагностики и мониторинга</c:v>
                </c:pt>
                <c:pt idx="6">
                  <c:v>3.7. практики развития функциональной (естественнонаучной) грамотности обучающихся</c:v>
                </c:pt>
                <c:pt idx="7">
                  <c:v> 3.8. практики развития функциональной (читательской)  грамотности</c:v>
                </c:pt>
                <c:pt idx="8">
                  <c:v>3.9. использование новых приемов и способов обучения и взаимодействия с обучающимися</c:v>
                </c:pt>
                <c:pt idx="9">
                  <c:v> 3.10. использование в преподавании ИКТ, повышение цифровой грамотности</c:v>
                </c:pt>
                <c:pt idx="10">
                  <c:v> 3.11. управление поведением учащихся</c:v>
                </c:pt>
                <c:pt idx="11">
                  <c:v> 3.12. управление школой</c:v>
                </c:pt>
                <c:pt idx="12">
                  <c:v> 3.13. подходы к индивидуализации обучения</c:v>
                </c:pt>
                <c:pt idx="13">
                  <c:v> 3.14. обучение детей со специальными образовательными нуждами</c:v>
                </c:pt>
                <c:pt idx="14">
                  <c:v> 3.15. обучение детей мигрантов или детей,  плохо владеющих русским языком</c:v>
                </c:pt>
                <c:pt idx="15">
                  <c:v> 3.16. исследовательская и проектная деятельность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6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4</c:v>
                </c:pt>
                <c:pt idx="12">
                  <c:v>0</c:v>
                </c:pt>
                <c:pt idx="13">
                  <c:v>2</c:v>
                </c:pt>
                <c:pt idx="14">
                  <c:v>12</c:v>
                </c:pt>
                <c:pt idx="1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90-4B56-90C6-46E8051A7231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в низкой степени</c:v>
                </c:pt>
              </c:strCache>
            </c:strRef>
          </c:tx>
          <c:spPr>
            <a:solidFill>
              <a:srgbClr val="8064A2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6"/>
                <c:pt idx="0">
                  <c:v> 3.1. знание и понимание преподаваемой предметной области</c:v>
                </c:pt>
                <c:pt idx="1">
                  <c:v>3.2. знание теории и методики обучения предмету</c:v>
                </c:pt>
                <c:pt idx="2">
                  <c:v> 3.3. знание планируемых результатов обучения</c:v>
                </c:pt>
                <c:pt idx="3">
                  <c:v>3.4. практики достижения планируемых результатов по предмету</c:v>
                </c:pt>
                <c:pt idx="4">
                  <c:v>3.5. практики оценки достижений учащихся по предмету</c:v>
                </c:pt>
                <c:pt idx="5">
                  <c:v>3.6. анализ и интерпретация результатов диагностики и мониторинга</c:v>
                </c:pt>
                <c:pt idx="6">
                  <c:v>3.7. практики развития функциональной (естественнонаучной) грамотности обучающихся</c:v>
                </c:pt>
                <c:pt idx="7">
                  <c:v> 3.8. практики развития функциональной (читательской)  грамотности</c:v>
                </c:pt>
                <c:pt idx="8">
                  <c:v>3.9. использование новых приемов и способов обучения и взаимодействия с обучающимися</c:v>
                </c:pt>
                <c:pt idx="9">
                  <c:v> 3.10. использование в преподавании ИКТ, повышение цифровой грамотности</c:v>
                </c:pt>
                <c:pt idx="10">
                  <c:v> 3.11. управление поведением учащихся</c:v>
                </c:pt>
                <c:pt idx="11">
                  <c:v> 3.12. управление школой</c:v>
                </c:pt>
                <c:pt idx="12">
                  <c:v> 3.13. подходы к индивидуализации обучения</c:v>
                </c:pt>
                <c:pt idx="13">
                  <c:v> 3.14. обучение детей со специальными образовательными нуждами</c:v>
                </c:pt>
                <c:pt idx="14">
                  <c:v> 3.15. обучение детей мигрантов или детей,  плохо владеющих русским языком</c:v>
                </c:pt>
                <c:pt idx="15">
                  <c:v> 3.16. исследовательская и проектная деятельность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16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6</c:v>
                </c:pt>
                <c:pt idx="6">
                  <c:v>4</c:v>
                </c:pt>
                <c:pt idx="7">
                  <c:v>3</c:v>
                </c:pt>
                <c:pt idx="8">
                  <c:v>1</c:v>
                </c:pt>
                <c:pt idx="9">
                  <c:v>5</c:v>
                </c:pt>
                <c:pt idx="10">
                  <c:v>1</c:v>
                </c:pt>
                <c:pt idx="11">
                  <c:v>8</c:v>
                </c:pt>
                <c:pt idx="12">
                  <c:v>1</c:v>
                </c:pt>
                <c:pt idx="13">
                  <c:v>11</c:v>
                </c:pt>
                <c:pt idx="14">
                  <c:v>11</c:v>
                </c:pt>
                <c:pt idx="1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90-4B56-90C6-46E8051A72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340808"/>
        <c:axId val="55694846"/>
      </c:barChart>
      <c:catAx>
        <c:axId val="8934080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900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ru-RU"/>
          </a:p>
        </c:txPr>
        <c:crossAx val="55694846"/>
        <c:crosses val="autoZero"/>
        <c:auto val="1"/>
        <c:lblAlgn val="ctr"/>
        <c:lblOffset val="100"/>
        <c:noMultiLvlLbl val="0"/>
      </c:catAx>
      <c:valAx>
        <c:axId val="55694846"/>
        <c:scaling>
          <c:orientation val="minMax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ru-RU"/>
          </a:p>
        </c:txPr>
        <c:crossAx val="89340808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900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405705510601855"/>
          <c:y val="2.3736386484222299E-2"/>
          <c:w val="0.49878920323666598"/>
          <c:h val="0.7396676905892209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необходимы умения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97" b="0" strike="noStrike" spc="-1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0"/>
                <c:pt idx="0">
                  <c:v> 4.1. повышение уровня учебной мотивации обучающегося</c:v>
                </c:pt>
                <c:pt idx="1">
                  <c:v>4.2. повышение уровня предметных результатов обучающихся</c:v>
                </c:pt>
                <c:pt idx="2">
                  <c:v>4.3. повышение уровня метапредметных результатов обучающихся</c:v>
                </c:pt>
                <c:pt idx="3">
                  <c:v> 4.4. развитие познавательных процессов, интеллектуальных возможностей обучающихся</c:v>
                </c:pt>
                <c:pt idx="4">
                  <c:v>4.5. формирование навыков саморегуляции и самообладания у обучающихся, управление эмоциональным состоянием обучающихся</c:v>
                </c:pt>
                <c:pt idx="5">
                  <c:v> 4.6. предотвращение и разрешение конфликтов между обучающимися</c:v>
                </c:pt>
                <c:pt idx="6">
                  <c:v> 4.7. учет возрастных психологических особенностей в учебном процессе</c:v>
                </c:pt>
                <c:pt idx="7">
                  <c:v> 4.8. диагностика причин нарушений поведения и трудностей в обучении</c:v>
                </c:pt>
                <c:pt idx="8">
                  <c:v> 4.9. обучение детей со специальными образовательными нуждами</c:v>
                </c:pt>
                <c:pt idx="9">
                  <c:v> 4.10. проектирование ИОМ, ИОТ, программы,  уч. плана в соотв. с потребностями и возможностями обуч-ся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1"/>
                <c:pt idx="0">
                  <c:v>25</c:v>
                </c:pt>
                <c:pt idx="1">
                  <c:v>15</c:v>
                </c:pt>
                <c:pt idx="2">
                  <c:v>17</c:v>
                </c:pt>
                <c:pt idx="3">
                  <c:v>19</c:v>
                </c:pt>
                <c:pt idx="4">
                  <c:v>13</c:v>
                </c:pt>
                <c:pt idx="5">
                  <c:v>13</c:v>
                </c:pt>
                <c:pt idx="6">
                  <c:v>10</c:v>
                </c:pt>
                <c:pt idx="7">
                  <c:v>10</c:v>
                </c:pt>
                <c:pt idx="8">
                  <c:v>7</c:v>
                </c:pt>
                <c:pt idx="9">
                  <c:v>10</c:v>
                </c:pt>
                <c:pt idx="1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E4-4F84-8774-32678EDFA58A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необходимы знания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97" b="0" strike="noStrike" spc="-1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0"/>
                <c:pt idx="0">
                  <c:v> 4.1. повышение уровня учебной мотивации обучающегося</c:v>
                </c:pt>
                <c:pt idx="1">
                  <c:v>4.2. повышение уровня предметных результатов обучающихся</c:v>
                </c:pt>
                <c:pt idx="2">
                  <c:v>4.3. повышение уровня метапредметных результатов обучающихся</c:v>
                </c:pt>
                <c:pt idx="3">
                  <c:v> 4.4. развитие познавательных процессов, интеллектуальных возможностей обучающихся</c:v>
                </c:pt>
                <c:pt idx="4">
                  <c:v>4.5. формирование навыков саморегуляции и самообладания у обучающихся, управление эмоциональным состоянием обучающихся</c:v>
                </c:pt>
                <c:pt idx="5">
                  <c:v> 4.6. предотвращение и разрешение конфликтов между обучающимися</c:v>
                </c:pt>
                <c:pt idx="6">
                  <c:v> 4.7. учет возрастных психологических особенностей в учебном процессе</c:v>
                </c:pt>
                <c:pt idx="7">
                  <c:v> 4.8. диагностика причин нарушений поведения и трудностей в обучении</c:v>
                </c:pt>
                <c:pt idx="8">
                  <c:v> 4.9. обучение детей со специальными образовательными нуждами</c:v>
                </c:pt>
                <c:pt idx="9">
                  <c:v> 4.10. проектирование ИОМ, ИОТ, программы,  уч. плана в соотв. с потребностями и возможностями обуч-ся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1"/>
                <c:pt idx="0">
                  <c:v>5</c:v>
                </c:pt>
                <c:pt idx="1">
                  <c:v>9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9</c:v>
                </c:pt>
                <c:pt idx="6">
                  <c:v>8</c:v>
                </c:pt>
                <c:pt idx="7">
                  <c:v>12</c:v>
                </c:pt>
                <c:pt idx="8">
                  <c:v>13</c:v>
                </c:pt>
                <c:pt idx="9">
                  <c:v>13</c:v>
                </c:pt>
                <c:pt idx="1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E4-4F84-8774-32678EDFA58A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нет необходимости, успешно решаю эту задачу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97" b="0" strike="noStrike" spc="-1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0"/>
                <c:pt idx="0">
                  <c:v> 4.1. повышение уровня учебной мотивации обучающегося</c:v>
                </c:pt>
                <c:pt idx="1">
                  <c:v>4.2. повышение уровня предметных результатов обучающихся</c:v>
                </c:pt>
                <c:pt idx="2">
                  <c:v>4.3. повышение уровня метапредметных результатов обучающихся</c:v>
                </c:pt>
                <c:pt idx="3">
                  <c:v> 4.4. развитие познавательных процессов, интеллектуальных возможностей обучающихся</c:v>
                </c:pt>
                <c:pt idx="4">
                  <c:v>4.5. формирование навыков саморегуляции и самообладания у обучающихся, управление эмоциональным состоянием обучающихся</c:v>
                </c:pt>
                <c:pt idx="5">
                  <c:v> 4.6. предотвращение и разрешение конфликтов между обучающимися</c:v>
                </c:pt>
                <c:pt idx="6">
                  <c:v> 4.7. учет возрастных психологических особенностей в учебном процессе</c:v>
                </c:pt>
                <c:pt idx="7">
                  <c:v> 4.8. диагностика причин нарушений поведения и трудностей в обучении</c:v>
                </c:pt>
                <c:pt idx="8">
                  <c:v> 4.9. обучение детей со специальными образовательными нуждами</c:v>
                </c:pt>
                <c:pt idx="9">
                  <c:v> 4.10. проектирование ИОМ, ИОТ, программы,  уч. плана в соотв. с потребностями и возможностями обуч-ся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1"/>
                <c:pt idx="0">
                  <c:v>15</c:v>
                </c:pt>
                <c:pt idx="1">
                  <c:v>21</c:v>
                </c:pt>
                <c:pt idx="2">
                  <c:v>20</c:v>
                </c:pt>
                <c:pt idx="3">
                  <c:v>14</c:v>
                </c:pt>
                <c:pt idx="4">
                  <c:v>18</c:v>
                </c:pt>
                <c:pt idx="5">
                  <c:v>24</c:v>
                </c:pt>
                <c:pt idx="6">
                  <c:v>27</c:v>
                </c:pt>
                <c:pt idx="7">
                  <c:v>20</c:v>
                </c:pt>
                <c:pt idx="8">
                  <c:v>18</c:v>
                </c:pt>
                <c:pt idx="9">
                  <c:v>17</c:v>
                </c:pt>
                <c:pt idx="1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E4-4F84-8774-32678EDFA58A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большая необходимость в знаниях и умениях</c:v>
                </c:pt>
              </c:strCache>
            </c:strRef>
          </c:tx>
          <c:spPr>
            <a:solidFill>
              <a:srgbClr val="8064A2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97" b="0" strike="noStrike" spc="-1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0"/>
                <c:pt idx="0">
                  <c:v> 4.1. повышение уровня учебной мотивации обучающегося</c:v>
                </c:pt>
                <c:pt idx="1">
                  <c:v>4.2. повышение уровня предметных результатов обучающихся</c:v>
                </c:pt>
                <c:pt idx="2">
                  <c:v>4.3. повышение уровня метапредметных результатов обучающихся</c:v>
                </c:pt>
                <c:pt idx="3">
                  <c:v> 4.4. развитие познавательных процессов, интеллектуальных возможностей обучающихся</c:v>
                </c:pt>
                <c:pt idx="4">
                  <c:v>4.5. формирование навыков саморегуляции и самообладания у обучающихся, управление эмоциональным состоянием обучающихся</c:v>
                </c:pt>
                <c:pt idx="5">
                  <c:v> 4.6. предотвращение и разрешение конфликтов между обучающимися</c:v>
                </c:pt>
                <c:pt idx="6">
                  <c:v> 4.7. учет возрастных психологических особенностей в учебном процессе</c:v>
                </c:pt>
                <c:pt idx="7">
                  <c:v> 4.8. диагностика причин нарушений поведения и трудностей в обучении</c:v>
                </c:pt>
                <c:pt idx="8">
                  <c:v> 4.9. обучение детей со специальными образовательными нуждами</c:v>
                </c:pt>
                <c:pt idx="9">
                  <c:v> 4.10. проектирование ИОМ, ИОТ, программы,  уч. плана в соотв. с потребностями и возможностями обуч-ся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4</c:v>
                </c:pt>
                <c:pt idx="8">
                  <c:v>8</c:v>
                </c:pt>
                <c:pt idx="9">
                  <c:v>7</c:v>
                </c:pt>
                <c:pt idx="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E4-4F84-8774-32678EDFA5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7020620"/>
        <c:axId val="10184341"/>
      </c:barChart>
      <c:catAx>
        <c:axId val="770206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197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ru-RU"/>
          </a:p>
        </c:txPr>
        <c:crossAx val="10184341"/>
        <c:crosses val="autoZero"/>
        <c:auto val="1"/>
        <c:lblAlgn val="ctr"/>
        <c:lblOffset val="100"/>
        <c:noMultiLvlLbl val="0"/>
      </c:catAx>
      <c:valAx>
        <c:axId val="10184341"/>
        <c:scaling>
          <c:orientation val="minMax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1197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ru-RU"/>
          </a:p>
        </c:txPr>
        <c:crossAx val="77020620"/>
        <c:crosses val="autoZero"/>
        <c:crossBetween val="between"/>
      </c:valAx>
      <c:spPr>
        <a:noFill/>
        <a:ln w="0">
          <a:noFill/>
        </a:ln>
      </c:spPr>
    </c:plotArea>
    <c:legend>
      <c:legendPos val="b"/>
      <c:layout>
        <c:manualLayout>
          <c:xMode val="edge"/>
          <c:yMode val="edge"/>
          <c:x val="4.1735236220472399E-2"/>
          <c:y val="0.83659363467561398"/>
          <c:w val="0.89777936351706"/>
          <c:h val="0.14863088285252901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197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получены знания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1"/>
                <c:pt idx="0">
                  <c:v> 4.1. повышение уровня учебной мотивации обучающегося</c:v>
                </c:pt>
                <c:pt idx="1">
                  <c:v>4.2. повышение уровня предметных результатов обучающихся</c:v>
                </c:pt>
                <c:pt idx="2">
                  <c:v> 4.3. повышение уровня метапредметных результатов обучающихся</c:v>
                </c:pt>
                <c:pt idx="3">
                  <c:v>4.4. развитие познавательных процессов, интеллектуальных возможностей обучающихся</c:v>
                </c:pt>
                <c:pt idx="4">
                  <c:v> 4.5. формирование навыков саморегуляции и самообладания у обучающихся, управление эмоциональным состоянием обучающихся</c:v>
                </c:pt>
                <c:pt idx="5">
                  <c:v>4.6. предотвращение и разрешение конфликтов между обучающимися</c:v>
                </c:pt>
                <c:pt idx="6">
                  <c:v> 4.7. учет возрастных психологических особенностей в учебном процессе</c:v>
                </c:pt>
                <c:pt idx="7">
                  <c:v> 4.8. диагностика причин нарушений поведения и трудностей в обучении</c:v>
                </c:pt>
                <c:pt idx="8">
                  <c:v> 4.9. обучение детей со специальными образовательными нуждами</c:v>
                </c:pt>
                <c:pt idx="9">
                  <c:v> 4.10. проектирование ИОМ, ИОТ, программы,  уч. плана в соотв. с потребностями и возможностями обуч-ся</c:v>
                </c:pt>
                <c:pt idx="10">
                  <c:v>4.11. организация исследовательской и проектной деятельности  учащихся в цифровом формате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1"/>
                <c:pt idx="0">
                  <c:v>9</c:v>
                </c:pt>
                <c:pt idx="1">
                  <c:v>9</c:v>
                </c:pt>
                <c:pt idx="2">
                  <c:v>8</c:v>
                </c:pt>
                <c:pt idx="3">
                  <c:v>12</c:v>
                </c:pt>
                <c:pt idx="4">
                  <c:v>10</c:v>
                </c:pt>
                <c:pt idx="5">
                  <c:v>6</c:v>
                </c:pt>
                <c:pt idx="6">
                  <c:v>8</c:v>
                </c:pt>
                <c:pt idx="7">
                  <c:v>8</c:v>
                </c:pt>
                <c:pt idx="8">
                  <c:v>5</c:v>
                </c:pt>
                <c:pt idx="9">
                  <c:v>12</c:v>
                </c:pt>
                <c:pt idx="1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DE-4FEA-BE99-AD6BB51D42E5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приобретены умения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1"/>
                <c:pt idx="0">
                  <c:v> 4.1. повышение уровня учебной мотивации обучающегося</c:v>
                </c:pt>
                <c:pt idx="1">
                  <c:v>4.2. повышение уровня предметных результатов обучающихся</c:v>
                </c:pt>
                <c:pt idx="2">
                  <c:v> 4.3. повышение уровня метапредметных результатов обучающихся</c:v>
                </c:pt>
                <c:pt idx="3">
                  <c:v>4.4. развитие познавательных процессов, интеллектуальных возможностей обучающихся</c:v>
                </c:pt>
                <c:pt idx="4">
                  <c:v> 4.5. формирование навыков саморегуляции и самообладания у обучающихся, управление эмоциональным состоянием обучающихся</c:v>
                </c:pt>
                <c:pt idx="5">
                  <c:v>4.6. предотвращение и разрешение конфликтов между обучающимися</c:v>
                </c:pt>
                <c:pt idx="6">
                  <c:v> 4.7. учет возрастных психологических особенностей в учебном процессе</c:v>
                </c:pt>
                <c:pt idx="7">
                  <c:v> 4.8. диагностика причин нарушений поведения и трудностей в обучении</c:v>
                </c:pt>
                <c:pt idx="8">
                  <c:v> 4.9. обучение детей со специальными образовательными нуждами</c:v>
                </c:pt>
                <c:pt idx="9">
                  <c:v> 4.10. проектирование ИОМ, ИОТ, программы,  уч. плана в соотв. с потребностями и возможностями обуч-ся</c:v>
                </c:pt>
                <c:pt idx="10">
                  <c:v>4.11. организация исследовательской и проектной деятельности  учащихся в цифровом формате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1"/>
                <c:pt idx="0">
                  <c:v>9</c:v>
                </c:pt>
                <c:pt idx="1">
                  <c:v>7</c:v>
                </c:pt>
                <c:pt idx="2">
                  <c:v>9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4</c:v>
                </c:pt>
                <c:pt idx="7">
                  <c:v>4</c:v>
                </c:pt>
                <c:pt idx="8">
                  <c:v>7</c:v>
                </c:pt>
                <c:pt idx="9">
                  <c:v>9</c:v>
                </c:pt>
                <c:pt idx="1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DE-4FEA-BE99-AD6BB51D42E5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отмечаю свое продвижение в знаниях и умениях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1"/>
                <c:pt idx="0">
                  <c:v> 4.1. повышение уровня учебной мотивации обучающегося</c:v>
                </c:pt>
                <c:pt idx="1">
                  <c:v>4.2. повышение уровня предметных результатов обучающихся</c:v>
                </c:pt>
                <c:pt idx="2">
                  <c:v> 4.3. повышение уровня метапредметных результатов обучающихся</c:v>
                </c:pt>
                <c:pt idx="3">
                  <c:v>4.4. развитие познавательных процессов, интеллектуальных возможностей обучающихся</c:v>
                </c:pt>
                <c:pt idx="4">
                  <c:v> 4.5. формирование навыков саморегуляции и самообладания у обучающихся, управление эмоциональным состоянием обучающихся</c:v>
                </c:pt>
                <c:pt idx="5">
                  <c:v>4.6. предотвращение и разрешение конфликтов между обучающимися</c:v>
                </c:pt>
                <c:pt idx="6">
                  <c:v> 4.7. учет возрастных психологических особенностей в учебном процессе</c:v>
                </c:pt>
                <c:pt idx="7">
                  <c:v> 4.8. диагностика причин нарушений поведения и трудностей в обучении</c:v>
                </c:pt>
                <c:pt idx="8">
                  <c:v> 4.9. обучение детей со специальными образовательными нуждами</c:v>
                </c:pt>
                <c:pt idx="9">
                  <c:v> 4.10. проектирование ИОМ, ИОТ, программы,  уч. плана в соотв. с потребностями и возможностями обуч-ся</c:v>
                </c:pt>
                <c:pt idx="10">
                  <c:v>4.11. организация исследовательской и проектной деятельности  учащихся в цифровом формате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1"/>
                <c:pt idx="0">
                  <c:v>6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7</c:v>
                </c:pt>
                <c:pt idx="5">
                  <c:v>9</c:v>
                </c:pt>
                <c:pt idx="6">
                  <c:v>12</c:v>
                </c:pt>
                <c:pt idx="7">
                  <c:v>10</c:v>
                </c:pt>
                <c:pt idx="8">
                  <c:v>6</c:v>
                </c:pt>
                <c:pt idx="9">
                  <c:v>2</c:v>
                </c:pt>
                <c:pt idx="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DE-4FEA-BE99-AD6BB51D42E5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продвижение не отмечаю</c:v>
                </c:pt>
              </c:strCache>
            </c:strRef>
          </c:tx>
          <c:spPr>
            <a:solidFill>
              <a:srgbClr val="8064A2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1"/>
                <c:pt idx="0">
                  <c:v> 4.1. повышение уровня учебной мотивации обучающегося</c:v>
                </c:pt>
                <c:pt idx="1">
                  <c:v>4.2. повышение уровня предметных результатов обучающихся</c:v>
                </c:pt>
                <c:pt idx="2">
                  <c:v> 4.3. повышение уровня метапредметных результатов обучающихся</c:v>
                </c:pt>
                <c:pt idx="3">
                  <c:v>4.4. развитие познавательных процессов, интеллектуальных возможностей обучающихся</c:v>
                </c:pt>
                <c:pt idx="4">
                  <c:v> 4.5. формирование навыков саморегуляции и самообладания у обучающихся, управление эмоциональным состоянием обучающихся</c:v>
                </c:pt>
                <c:pt idx="5">
                  <c:v>4.6. предотвращение и разрешение конфликтов между обучающимися</c:v>
                </c:pt>
                <c:pt idx="6">
                  <c:v> 4.7. учет возрастных психологических особенностей в учебном процессе</c:v>
                </c:pt>
                <c:pt idx="7">
                  <c:v> 4.8. диагностика причин нарушений поведения и трудностей в обучении</c:v>
                </c:pt>
                <c:pt idx="8">
                  <c:v> 4.9. обучение детей со специальными образовательными нуждами</c:v>
                </c:pt>
                <c:pt idx="9">
                  <c:v> 4.10. проектирование ИОМ, ИОТ, программы,  уч. плана в соотв. с потребностями и возможностями обуч-ся</c:v>
                </c:pt>
                <c:pt idx="10">
                  <c:v>4.11. организация исследовательской и проектной деятельности  учащихся в цифровом формате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  <c:pt idx="7">
                  <c:v>4</c:v>
                </c:pt>
                <c:pt idx="8">
                  <c:v>8</c:v>
                </c:pt>
                <c:pt idx="9">
                  <c:v>3</c:v>
                </c:pt>
                <c:pt idx="1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DE-4FEA-BE99-AD6BB51D4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016644"/>
        <c:axId val="98295749"/>
      </c:barChart>
      <c:catAx>
        <c:axId val="650166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900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ru-RU"/>
          </a:p>
        </c:txPr>
        <c:crossAx val="98295749"/>
        <c:crosses val="autoZero"/>
        <c:auto val="1"/>
        <c:lblAlgn val="ctr"/>
        <c:lblOffset val="100"/>
        <c:noMultiLvlLbl val="0"/>
      </c:catAx>
      <c:valAx>
        <c:axId val="98295749"/>
        <c:scaling>
          <c:orientation val="minMax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ru-RU"/>
          </a:p>
        </c:txPr>
        <c:crossAx val="65016644"/>
        <c:crosses val="autoZero"/>
        <c:crossBetween val="between"/>
      </c:valAx>
      <c:spPr>
        <a:noFill/>
        <a:ln w="0">
          <a:noFill/>
        </a:ln>
      </c:spPr>
    </c:plotArea>
    <c:legend>
      <c:legendPos val="b"/>
      <c:layout>
        <c:manualLayout>
          <c:xMode val="edge"/>
          <c:yMode val="edge"/>
          <c:x val="0"/>
          <c:y val="0.87080160105589455"/>
          <c:w val="0.55242104111986001"/>
          <c:h val="0.12024800814602106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900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Ответ выбран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9"/>
                <c:pt idx="0">
                  <c:v> Низкая мотивацию к обучению</c:v>
                </c:pt>
                <c:pt idx="1">
                  <c:v> Недостаточное количество часов по предмету</c:v>
                </c:pt>
                <c:pt idx="2">
                  <c:v> Слабая математическая подготовка обучающихся</c:v>
                </c:pt>
                <c:pt idx="3">
                  <c:v> Недостаточная самоорганизация обучающихся</c:v>
                </c:pt>
                <c:pt idx="4">
                  <c:v> Отсутствие возможности реализации индивидуального подхода</c:v>
                </c:pt>
                <c:pt idx="5">
                  <c:v> Недостаточная материально-техническая оснащенность учреждения</c:v>
                </c:pt>
                <c:pt idx="6">
                  <c:v> Высокая сложность диагностических материалов</c:v>
                </c:pt>
                <c:pt idx="7">
                  <c:v> Высокая вариативность заданий второй части (ОГЭ, ЕГЭ по предмету)</c:v>
                </c:pt>
                <c:pt idx="8">
                  <c:v> Отсутствие адекватных учебников, учебных пособий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9"/>
                <c:pt idx="0">
                  <c:v>42</c:v>
                </c:pt>
                <c:pt idx="1">
                  <c:v>9</c:v>
                </c:pt>
                <c:pt idx="2">
                  <c:v>10</c:v>
                </c:pt>
                <c:pt idx="3">
                  <c:v>37</c:v>
                </c:pt>
                <c:pt idx="4">
                  <c:v>10</c:v>
                </c:pt>
                <c:pt idx="5">
                  <c:v>15</c:v>
                </c:pt>
                <c:pt idx="6">
                  <c:v>7</c:v>
                </c:pt>
                <c:pt idx="7">
                  <c:v>9</c:v>
                </c:pt>
                <c:pt idx="8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78-4E77-BA75-13985CE0C5FC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Ответ не выбран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9"/>
                <c:pt idx="0">
                  <c:v> Низкая мотивацию к обучению</c:v>
                </c:pt>
                <c:pt idx="1">
                  <c:v> Недостаточное количество часов по предмету</c:v>
                </c:pt>
                <c:pt idx="2">
                  <c:v> Слабая математическая подготовка обучающихся</c:v>
                </c:pt>
                <c:pt idx="3">
                  <c:v> Недостаточная самоорганизация обучающихся</c:v>
                </c:pt>
                <c:pt idx="4">
                  <c:v> Отсутствие возможности реализации индивидуального подхода</c:v>
                </c:pt>
                <c:pt idx="5">
                  <c:v> Недостаточная материально-техническая оснащенность учреждения</c:v>
                </c:pt>
                <c:pt idx="6">
                  <c:v> Высокая сложность диагностических материалов</c:v>
                </c:pt>
                <c:pt idx="7">
                  <c:v> Высокая вариативность заданий второй части (ОГЭ, ЕГЭ по предмету)</c:v>
                </c:pt>
                <c:pt idx="8">
                  <c:v> Отсутствие адекватных учебников, учебных пособий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9"/>
                <c:pt idx="0">
                  <c:v>5</c:v>
                </c:pt>
                <c:pt idx="1">
                  <c:v>38</c:v>
                </c:pt>
                <c:pt idx="2">
                  <c:v>37</c:v>
                </c:pt>
                <c:pt idx="3">
                  <c:v>10</c:v>
                </c:pt>
                <c:pt idx="4">
                  <c:v>37</c:v>
                </c:pt>
                <c:pt idx="5">
                  <c:v>32</c:v>
                </c:pt>
                <c:pt idx="6">
                  <c:v>40</c:v>
                </c:pt>
                <c:pt idx="7">
                  <c:v>38</c:v>
                </c:pt>
                <c:pt idx="8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78-4E77-BA75-13985CE0C5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333269"/>
        <c:axId val="60254549"/>
      </c:barChart>
      <c:catAx>
        <c:axId val="33333269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197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ru-RU"/>
          </a:p>
        </c:txPr>
        <c:crossAx val="60254549"/>
        <c:crosses val="autoZero"/>
        <c:auto val="1"/>
        <c:lblAlgn val="ctr"/>
        <c:lblOffset val="100"/>
        <c:noMultiLvlLbl val="0"/>
      </c:catAx>
      <c:valAx>
        <c:axId val="60254549"/>
        <c:scaling>
          <c:orientation val="minMax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1197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ru-RU"/>
          </a:p>
        </c:txPr>
        <c:crossAx val="33333269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1197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13C7D4-62EF-41F4-AD60-334FE0267E6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8B7C414-52E7-40AF-A920-CE82EEFEEC4C}">
      <dgm:prSet phldrT="[Текст]"/>
      <dgm:spPr/>
      <dgm:t>
        <a:bodyPr/>
        <a:lstStyle/>
        <a:p>
          <a:r>
            <a:rPr lang="ru-RU" b="1" i="1" dirty="0"/>
            <a:t>Реализация технологической сессии при выполнении химико-биологических проектов</a:t>
          </a:r>
          <a:endParaRPr lang="ru-RU" dirty="0"/>
        </a:p>
      </dgm:t>
    </dgm:pt>
    <dgm:pt modelId="{A3DE8A33-6754-4C5E-B200-4B955E35C613}" type="parTrans" cxnId="{D0C8C841-CF32-4DB8-908F-E1A970632282}">
      <dgm:prSet/>
      <dgm:spPr/>
      <dgm:t>
        <a:bodyPr/>
        <a:lstStyle/>
        <a:p>
          <a:endParaRPr lang="ru-RU"/>
        </a:p>
      </dgm:t>
    </dgm:pt>
    <dgm:pt modelId="{9AB2A6E4-40B5-4323-9C85-C72DD67AB366}" type="sibTrans" cxnId="{D0C8C841-CF32-4DB8-908F-E1A970632282}">
      <dgm:prSet/>
      <dgm:spPr/>
      <dgm:t>
        <a:bodyPr/>
        <a:lstStyle/>
        <a:p>
          <a:endParaRPr lang="ru-RU"/>
        </a:p>
      </dgm:t>
    </dgm:pt>
    <dgm:pt modelId="{C0F07270-0CE7-49A5-BFA8-926C62297F06}">
      <dgm:prSet phldrT="[Текст]"/>
      <dgm:spPr/>
      <dgm:t>
        <a:bodyPr/>
        <a:lstStyle/>
        <a:p>
          <a:r>
            <a:rPr lang="ru-RU" b="1" i="1" dirty="0"/>
            <a:t>Использование стратегий смыслового чтения при подготовке к выполнению текстовых заданий на ОГЭ</a:t>
          </a:r>
          <a:endParaRPr lang="ru-RU" dirty="0"/>
        </a:p>
      </dgm:t>
    </dgm:pt>
    <dgm:pt modelId="{0ACAED44-A040-4C19-B6F9-D1FFD5534E49}" type="parTrans" cxnId="{D0A148BF-7D83-4992-B313-0E09A4D48F86}">
      <dgm:prSet/>
      <dgm:spPr/>
      <dgm:t>
        <a:bodyPr/>
        <a:lstStyle/>
        <a:p>
          <a:endParaRPr lang="ru-RU"/>
        </a:p>
      </dgm:t>
    </dgm:pt>
    <dgm:pt modelId="{F416511D-A203-42EF-9E26-144BE9BE17DB}" type="sibTrans" cxnId="{D0A148BF-7D83-4992-B313-0E09A4D48F86}">
      <dgm:prSet/>
      <dgm:spPr/>
      <dgm:t>
        <a:bodyPr/>
        <a:lstStyle/>
        <a:p>
          <a:endParaRPr lang="ru-RU"/>
        </a:p>
      </dgm:t>
    </dgm:pt>
    <dgm:pt modelId="{5B77BABB-098C-41EF-8299-3BEC228C4142}">
      <dgm:prSet phldrT="[Текст]"/>
      <dgm:spPr/>
      <dgm:t>
        <a:bodyPr/>
        <a:lstStyle/>
        <a:p>
          <a:r>
            <a:rPr lang="ru-RU" b="1" i="1"/>
            <a:t>«Математический </a:t>
          </a:r>
          <a:r>
            <a:rPr lang="ru-RU" b="1" i="1" dirty="0"/>
            <a:t>тренинг» как эффективный ресурс повышения качества подготовки к ГИА</a:t>
          </a:r>
          <a:endParaRPr lang="ru-RU" dirty="0"/>
        </a:p>
      </dgm:t>
    </dgm:pt>
    <dgm:pt modelId="{B8686FED-A5BD-4A2E-B98B-E916652F5E20}" type="parTrans" cxnId="{CCA70A55-3CFD-4602-9283-394DDD27FF67}">
      <dgm:prSet/>
      <dgm:spPr/>
      <dgm:t>
        <a:bodyPr/>
        <a:lstStyle/>
        <a:p>
          <a:endParaRPr lang="ru-RU"/>
        </a:p>
      </dgm:t>
    </dgm:pt>
    <dgm:pt modelId="{C39A7D30-9785-4D28-BC3F-63B2DD039F70}" type="sibTrans" cxnId="{CCA70A55-3CFD-4602-9283-394DDD27FF67}">
      <dgm:prSet/>
      <dgm:spPr/>
      <dgm:t>
        <a:bodyPr/>
        <a:lstStyle/>
        <a:p>
          <a:endParaRPr lang="ru-RU"/>
        </a:p>
      </dgm:t>
    </dgm:pt>
    <dgm:pt modelId="{FD1109DB-2D4B-41AB-A60B-AFDFA4F3AF19}">
      <dgm:prSet/>
      <dgm:spPr/>
      <dgm:t>
        <a:bodyPr/>
        <a:lstStyle/>
        <a:p>
          <a:r>
            <a:rPr lang="ru-RU" b="1" i="1" dirty="0" err="1"/>
            <a:t>Билингвальный</a:t>
          </a:r>
          <a:r>
            <a:rPr lang="ru-RU" b="1" i="1" dirty="0"/>
            <a:t> урок как средство развития навыков самостоятельного критического мышления</a:t>
          </a:r>
          <a:endParaRPr lang="ru-RU" b="1" dirty="0"/>
        </a:p>
      </dgm:t>
    </dgm:pt>
    <dgm:pt modelId="{E65CA9B7-181E-48D5-B32F-230030702ABB}" type="parTrans" cxnId="{BB14391B-50A8-49D1-918B-1540054A1FC3}">
      <dgm:prSet/>
      <dgm:spPr/>
      <dgm:t>
        <a:bodyPr/>
        <a:lstStyle/>
        <a:p>
          <a:endParaRPr lang="ru-RU"/>
        </a:p>
      </dgm:t>
    </dgm:pt>
    <dgm:pt modelId="{C7EC181F-1015-4E44-A798-B4BED092F0CA}" type="sibTrans" cxnId="{BB14391B-50A8-49D1-918B-1540054A1FC3}">
      <dgm:prSet/>
      <dgm:spPr/>
      <dgm:t>
        <a:bodyPr/>
        <a:lstStyle/>
        <a:p>
          <a:endParaRPr lang="ru-RU"/>
        </a:p>
      </dgm:t>
    </dgm:pt>
    <dgm:pt modelId="{3A9EAC53-C852-4D54-B80A-E036C8AC48DD}">
      <dgm:prSet/>
      <dgm:spPr/>
      <dgm:t>
        <a:bodyPr/>
        <a:lstStyle/>
        <a:p>
          <a:r>
            <a:rPr lang="ru-RU" b="1" i="1" dirty="0"/>
            <a:t>«Музейный штурм», или формирование мотивации к изучению метрологии через профориентационные события на базе музея измерительных приборов ООО «ЭРИС»</a:t>
          </a:r>
          <a:endParaRPr lang="ru-RU" b="1" dirty="0"/>
        </a:p>
      </dgm:t>
    </dgm:pt>
    <dgm:pt modelId="{B49862DC-7CA1-4BFF-AF2C-EA862B6EEA6D}" type="parTrans" cxnId="{7C740FBA-0C82-4CC0-AFAB-6234604CD992}">
      <dgm:prSet/>
      <dgm:spPr/>
      <dgm:t>
        <a:bodyPr/>
        <a:lstStyle/>
        <a:p>
          <a:endParaRPr lang="ru-RU"/>
        </a:p>
      </dgm:t>
    </dgm:pt>
    <dgm:pt modelId="{2F52218A-4340-42F7-AD1E-D0763737D989}" type="sibTrans" cxnId="{7C740FBA-0C82-4CC0-AFAB-6234604CD992}">
      <dgm:prSet/>
      <dgm:spPr/>
      <dgm:t>
        <a:bodyPr/>
        <a:lstStyle/>
        <a:p>
          <a:endParaRPr lang="ru-RU"/>
        </a:p>
      </dgm:t>
    </dgm:pt>
    <dgm:pt modelId="{ADBD2CC9-EB5E-4CA0-BC01-56800702912F}" type="pres">
      <dgm:prSet presAssocID="{0813C7D4-62EF-41F4-AD60-334FE0267E64}" presName="Name0" presStyleCnt="0">
        <dgm:presLayoutVars>
          <dgm:chMax val="7"/>
          <dgm:chPref val="7"/>
          <dgm:dir/>
        </dgm:presLayoutVars>
      </dgm:prSet>
      <dgm:spPr/>
    </dgm:pt>
    <dgm:pt modelId="{06045DF9-A5C8-4A91-8B07-D3513B20AB6C}" type="pres">
      <dgm:prSet presAssocID="{0813C7D4-62EF-41F4-AD60-334FE0267E64}" presName="Name1" presStyleCnt="0"/>
      <dgm:spPr/>
    </dgm:pt>
    <dgm:pt modelId="{ACDB65B1-9D6C-4FB0-98C5-7F991C38CFDA}" type="pres">
      <dgm:prSet presAssocID="{0813C7D4-62EF-41F4-AD60-334FE0267E64}" presName="cycle" presStyleCnt="0"/>
      <dgm:spPr/>
    </dgm:pt>
    <dgm:pt modelId="{0CDE5CFA-3D48-4B6A-8878-840E688EC5E4}" type="pres">
      <dgm:prSet presAssocID="{0813C7D4-62EF-41F4-AD60-334FE0267E64}" presName="srcNode" presStyleLbl="node1" presStyleIdx="0" presStyleCnt="5"/>
      <dgm:spPr/>
    </dgm:pt>
    <dgm:pt modelId="{B481C9C4-BD95-4DA5-BC48-D8D8527B7EEA}" type="pres">
      <dgm:prSet presAssocID="{0813C7D4-62EF-41F4-AD60-334FE0267E64}" presName="conn" presStyleLbl="parChTrans1D2" presStyleIdx="0" presStyleCnt="1"/>
      <dgm:spPr/>
    </dgm:pt>
    <dgm:pt modelId="{10BC1A7B-8AE9-4765-A874-849ACFE99B10}" type="pres">
      <dgm:prSet presAssocID="{0813C7D4-62EF-41F4-AD60-334FE0267E64}" presName="extraNode" presStyleLbl="node1" presStyleIdx="0" presStyleCnt="5"/>
      <dgm:spPr/>
    </dgm:pt>
    <dgm:pt modelId="{71875B7C-A548-4C44-9419-8D3D0AF409C2}" type="pres">
      <dgm:prSet presAssocID="{0813C7D4-62EF-41F4-AD60-334FE0267E64}" presName="dstNode" presStyleLbl="node1" presStyleIdx="0" presStyleCnt="5"/>
      <dgm:spPr/>
    </dgm:pt>
    <dgm:pt modelId="{C14121E8-2D90-4DF2-BBFF-D19950B2225C}" type="pres">
      <dgm:prSet presAssocID="{88B7C414-52E7-40AF-A920-CE82EEFEEC4C}" presName="text_1" presStyleLbl="node1" presStyleIdx="0" presStyleCnt="5">
        <dgm:presLayoutVars>
          <dgm:bulletEnabled val="1"/>
        </dgm:presLayoutVars>
      </dgm:prSet>
      <dgm:spPr/>
    </dgm:pt>
    <dgm:pt modelId="{5797223D-70E2-4424-B3E6-0E0D21CE708A}" type="pres">
      <dgm:prSet presAssocID="{88B7C414-52E7-40AF-A920-CE82EEFEEC4C}" presName="accent_1" presStyleCnt="0"/>
      <dgm:spPr/>
    </dgm:pt>
    <dgm:pt modelId="{E9045185-C9A0-4AF3-88CF-2FE7D11A75E0}" type="pres">
      <dgm:prSet presAssocID="{88B7C414-52E7-40AF-A920-CE82EEFEEC4C}" presName="accentRepeatNode" presStyleLbl="solidFgAcc1" presStyleIdx="0" presStyleCnt="5"/>
      <dgm:spPr/>
    </dgm:pt>
    <dgm:pt modelId="{479E9B26-FDF7-4451-AE71-B84F23207D2A}" type="pres">
      <dgm:prSet presAssocID="{C0F07270-0CE7-49A5-BFA8-926C62297F06}" presName="text_2" presStyleLbl="node1" presStyleIdx="1" presStyleCnt="5">
        <dgm:presLayoutVars>
          <dgm:bulletEnabled val="1"/>
        </dgm:presLayoutVars>
      </dgm:prSet>
      <dgm:spPr/>
    </dgm:pt>
    <dgm:pt modelId="{DC8FB795-E30C-4912-A3A2-D73FC5378A7C}" type="pres">
      <dgm:prSet presAssocID="{C0F07270-0CE7-49A5-BFA8-926C62297F06}" presName="accent_2" presStyleCnt="0"/>
      <dgm:spPr/>
    </dgm:pt>
    <dgm:pt modelId="{93AE26A0-FB3A-4B9D-B134-28C666E3F09F}" type="pres">
      <dgm:prSet presAssocID="{C0F07270-0CE7-49A5-BFA8-926C62297F06}" presName="accentRepeatNode" presStyleLbl="solidFgAcc1" presStyleIdx="1" presStyleCnt="5"/>
      <dgm:spPr/>
    </dgm:pt>
    <dgm:pt modelId="{E6678AE2-4304-46EE-A08E-CD7A91C8EB41}" type="pres">
      <dgm:prSet presAssocID="{5B77BABB-098C-41EF-8299-3BEC228C4142}" presName="text_3" presStyleLbl="node1" presStyleIdx="2" presStyleCnt="5">
        <dgm:presLayoutVars>
          <dgm:bulletEnabled val="1"/>
        </dgm:presLayoutVars>
      </dgm:prSet>
      <dgm:spPr/>
    </dgm:pt>
    <dgm:pt modelId="{43AB4178-2F53-4166-A5F2-4088A0B3D079}" type="pres">
      <dgm:prSet presAssocID="{5B77BABB-098C-41EF-8299-3BEC228C4142}" presName="accent_3" presStyleCnt="0"/>
      <dgm:spPr/>
    </dgm:pt>
    <dgm:pt modelId="{594B9339-42E1-4FD2-B0BE-25C495EF8BA1}" type="pres">
      <dgm:prSet presAssocID="{5B77BABB-098C-41EF-8299-3BEC228C4142}" presName="accentRepeatNode" presStyleLbl="solidFgAcc1" presStyleIdx="2" presStyleCnt="5"/>
      <dgm:spPr/>
    </dgm:pt>
    <dgm:pt modelId="{27A81366-89CF-4ADC-98F1-60CAC5440E7B}" type="pres">
      <dgm:prSet presAssocID="{3A9EAC53-C852-4D54-B80A-E036C8AC48DD}" presName="text_4" presStyleLbl="node1" presStyleIdx="3" presStyleCnt="5">
        <dgm:presLayoutVars>
          <dgm:bulletEnabled val="1"/>
        </dgm:presLayoutVars>
      </dgm:prSet>
      <dgm:spPr/>
    </dgm:pt>
    <dgm:pt modelId="{21800434-EA36-4D07-B891-21BCA294276E}" type="pres">
      <dgm:prSet presAssocID="{3A9EAC53-C852-4D54-B80A-E036C8AC48DD}" presName="accent_4" presStyleCnt="0"/>
      <dgm:spPr/>
    </dgm:pt>
    <dgm:pt modelId="{439E3825-3DE2-4639-B3C4-AB9415F113F3}" type="pres">
      <dgm:prSet presAssocID="{3A9EAC53-C852-4D54-B80A-E036C8AC48DD}" presName="accentRepeatNode" presStyleLbl="solidFgAcc1" presStyleIdx="3" presStyleCnt="5"/>
      <dgm:spPr/>
    </dgm:pt>
    <dgm:pt modelId="{C81F2DBF-C5EF-43EE-B46A-DBB69C1E9DC7}" type="pres">
      <dgm:prSet presAssocID="{FD1109DB-2D4B-41AB-A60B-AFDFA4F3AF19}" presName="text_5" presStyleLbl="node1" presStyleIdx="4" presStyleCnt="5">
        <dgm:presLayoutVars>
          <dgm:bulletEnabled val="1"/>
        </dgm:presLayoutVars>
      </dgm:prSet>
      <dgm:spPr/>
    </dgm:pt>
    <dgm:pt modelId="{3C1D207C-59E9-40FE-BE53-206376B95E03}" type="pres">
      <dgm:prSet presAssocID="{FD1109DB-2D4B-41AB-A60B-AFDFA4F3AF19}" presName="accent_5" presStyleCnt="0"/>
      <dgm:spPr/>
    </dgm:pt>
    <dgm:pt modelId="{35F9FAE3-0D85-4E5D-8B06-E30859A118F0}" type="pres">
      <dgm:prSet presAssocID="{FD1109DB-2D4B-41AB-A60B-AFDFA4F3AF19}" presName="accentRepeatNode" presStyleLbl="solidFgAcc1" presStyleIdx="4" presStyleCnt="5"/>
      <dgm:spPr/>
    </dgm:pt>
  </dgm:ptLst>
  <dgm:cxnLst>
    <dgm:cxn modelId="{BB14391B-50A8-49D1-918B-1540054A1FC3}" srcId="{0813C7D4-62EF-41F4-AD60-334FE0267E64}" destId="{FD1109DB-2D4B-41AB-A60B-AFDFA4F3AF19}" srcOrd="4" destOrd="0" parTransId="{E65CA9B7-181E-48D5-B32F-230030702ABB}" sibTransId="{C7EC181F-1015-4E44-A798-B4BED092F0CA}"/>
    <dgm:cxn modelId="{294FB03D-562A-4A4C-882B-4D22CED16684}" type="presOf" srcId="{5B77BABB-098C-41EF-8299-3BEC228C4142}" destId="{E6678AE2-4304-46EE-A08E-CD7A91C8EB41}" srcOrd="0" destOrd="0" presId="urn:microsoft.com/office/officeart/2008/layout/VerticalCurvedList"/>
    <dgm:cxn modelId="{D0C8C841-CF32-4DB8-908F-E1A970632282}" srcId="{0813C7D4-62EF-41F4-AD60-334FE0267E64}" destId="{88B7C414-52E7-40AF-A920-CE82EEFEEC4C}" srcOrd="0" destOrd="0" parTransId="{A3DE8A33-6754-4C5E-B200-4B955E35C613}" sibTransId="{9AB2A6E4-40B5-4323-9C85-C72DD67AB366}"/>
    <dgm:cxn modelId="{705CE162-8D3F-45D7-9C57-7ADEA95A36A9}" type="presOf" srcId="{3A9EAC53-C852-4D54-B80A-E036C8AC48DD}" destId="{27A81366-89CF-4ADC-98F1-60CAC5440E7B}" srcOrd="0" destOrd="0" presId="urn:microsoft.com/office/officeart/2008/layout/VerticalCurvedList"/>
    <dgm:cxn modelId="{1C3A1B45-68AA-448E-A206-0F56CF0000D8}" type="presOf" srcId="{9AB2A6E4-40B5-4323-9C85-C72DD67AB366}" destId="{B481C9C4-BD95-4DA5-BC48-D8D8527B7EEA}" srcOrd="0" destOrd="0" presId="urn:microsoft.com/office/officeart/2008/layout/VerticalCurvedList"/>
    <dgm:cxn modelId="{CCA70A55-3CFD-4602-9283-394DDD27FF67}" srcId="{0813C7D4-62EF-41F4-AD60-334FE0267E64}" destId="{5B77BABB-098C-41EF-8299-3BEC228C4142}" srcOrd="2" destOrd="0" parTransId="{B8686FED-A5BD-4A2E-B98B-E916652F5E20}" sibTransId="{C39A7D30-9785-4D28-BC3F-63B2DD039F70}"/>
    <dgm:cxn modelId="{4F524084-EC83-48A9-B4FA-C10D4EB4E97B}" type="presOf" srcId="{C0F07270-0CE7-49A5-BFA8-926C62297F06}" destId="{479E9B26-FDF7-4451-AE71-B84F23207D2A}" srcOrd="0" destOrd="0" presId="urn:microsoft.com/office/officeart/2008/layout/VerticalCurvedList"/>
    <dgm:cxn modelId="{7047F493-BBC9-45D5-BFE6-F468F4DE6596}" type="presOf" srcId="{FD1109DB-2D4B-41AB-A60B-AFDFA4F3AF19}" destId="{C81F2DBF-C5EF-43EE-B46A-DBB69C1E9DC7}" srcOrd="0" destOrd="0" presId="urn:microsoft.com/office/officeart/2008/layout/VerticalCurvedList"/>
    <dgm:cxn modelId="{8321ECA0-8D1D-49F8-A41D-A7F48227E469}" type="presOf" srcId="{88B7C414-52E7-40AF-A920-CE82EEFEEC4C}" destId="{C14121E8-2D90-4DF2-BBFF-D19950B2225C}" srcOrd="0" destOrd="0" presId="urn:microsoft.com/office/officeart/2008/layout/VerticalCurvedList"/>
    <dgm:cxn modelId="{7C740FBA-0C82-4CC0-AFAB-6234604CD992}" srcId="{0813C7D4-62EF-41F4-AD60-334FE0267E64}" destId="{3A9EAC53-C852-4D54-B80A-E036C8AC48DD}" srcOrd="3" destOrd="0" parTransId="{B49862DC-7CA1-4BFF-AF2C-EA862B6EEA6D}" sibTransId="{2F52218A-4340-42F7-AD1E-D0763737D989}"/>
    <dgm:cxn modelId="{D0A148BF-7D83-4992-B313-0E09A4D48F86}" srcId="{0813C7D4-62EF-41F4-AD60-334FE0267E64}" destId="{C0F07270-0CE7-49A5-BFA8-926C62297F06}" srcOrd="1" destOrd="0" parTransId="{0ACAED44-A040-4C19-B6F9-D1FFD5534E49}" sibTransId="{F416511D-A203-42EF-9E26-144BE9BE17DB}"/>
    <dgm:cxn modelId="{CF5D1AF2-409D-438F-BC1C-2F3DE5E069D6}" type="presOf" srcId="{0813C7D4-62EF-41F4-AD60-334FE0267E64}" destId="{ADBD2CC9-EB5E-4CA0-BC01-56800702912F}" srcOrd="0" destOrd="0" presId="urn:microsoft.com/office/officeart/2008/layout/VerticalCurvedList"/>
    <dgm:cxn modelId="{1C9E6FDE-88A2-44B5-A7B7-2949E384E764}" type="presParOf" srcId="{ADBD2CC9-EB5E-4CA0-BC01-56800702912F}" destId="{06045DF9-A5C8-4A91-8B07-D3513B20AB6C}" srcOrd="0" destOrd="0" presId="urn:microsoft.com/office/officeart/2008/layout/VerticalCurvedList"/>
    <dgm:cxn modelId="{21E04957-54A8-4C05-B2FA-B7BEA7E4CB3E}" type="presParOf" srcId="{06045DF9-A5C8-4A91-8B07-D3513B20AB6C}" destId="{ACDB65B1-9D6C-4FB0-98C5-7F991C38CFDA}" srcOrd="0" destOrd="0" presId="urn:microsoft.com/office/officeart/2008/layout/VerticalCurvedList"/>
    <dgm:cxn modelId="{EC22EDD5-72D4-4992-A206-C25D8D5A05A8}" type="presParOf" srcId="{ACDB65B1-9D6C-4FB0-98C5-7F991C38CFDA}" destId="{0CDE5CFA-3D48-4B6A-8878-840E688EC5E4}" srcOrd="0" destOrd="0" presId="urn:microsoft.com/office/officeart/2008/layout/VerticalCurvedList"/>
    <dgm:cxn modelId="{42F5485A-1C94-4F9A-AE08-A565CDD0EE9A}" type="presParOf" srcId="{ACDB65B1-9D6C-4FB0-98C5-7F991C38CFDA}" destId="{B481C9C4-BD95-4DA5-BC48-D8D8527B7EEA}" srcOrd="1" destOrd="0" presId="urn:microsoft.com/office/officeart/2008/layout/VerticalCurvedList"/>
    <dgm:cxn modelId="{7AD9E441-79F5-4B99-B59C-8EADB38326AE}" type="presParOf" srcId="{ACDB65B1-9D6C-4FB0-98C5-7F991C38CFDA}" destId="{10BC1A7B-8AE9-4765-A874-849ACFE99B10}" srcOrd="2" destOrd="0" presId="urn:microsoft.com/office/officeart/2008/layout/VerticalCurvedList"/>
    <dgm:cxn modelId="{B900B180-B714-4A63-8C7B-475BA9F96F0F}" type="presParOf" srcId="{ACDB65B1-9D6C-4FB0-98C5-7F991C38CFDA}" destId="{71875B7C-A548-4C44-9419-8D3D0AF409C2}" srcOrd="3" destOrd="0" presId="urn:microsoft.com/office/officeart/2008/layout/VerticalCurvedList"/>
    <dgm:cxn modelId="{53E04E87-A14B-428A-AFA8-C4CB5FB23ACF}" type="presParOf" srcId="{06045DF9-A5C8-4A91-8B07-D3513B20AB6C}" destId="{C14121E8-2D90-4DF2-BBFF-D19950B2225C}" srcOrd="1" destOrd="0" presId="urn:microsoft.com/office/officeart/2008/layout/VerticalCurvedList"/>
    <dgm:cxn modelId="{2688A693-28F4-4688-9C96-12D77CD1FE65}" type="presParOf" srcId="{06045DF9-A5C8-4A91-8B07-D3513B20AB6C}" destId="{5797223D-70E2-4424-B3E6-0E0D21CE708A}" srcOrd="2" destOrd="0" presId="urn:microsoft.com/office/officeart/2008/layout/VerticalCurvedList"/>
    <dgm:cxn modelId="{ABF2105B-E436-45A6-9669-7594CE99E06E}" type="presParOf" srcId="{5797223D-70E2-4424-B3E6-0E0D21CE708A}" destId="{E9045185-C9A0-4AF3-88CF-2FE7D11A75E0}" srcOrd="0" destOrd="0" presId="urn:microsoft.com/office/officeart/2008/layout/VerticalCurvedList"/>
    <dgm:cxn modelId="{11ACFE70-11EB-44A7-882B-DAEC0DE70A95}" type="presParOf" srcId="{06045DF9-A5C8-4A91-8B07-D3513B20AB6C}" destId="{479E9B26-FDF7-4451-AE71-B84F23207D2A}" srcOrd="3" destOrd="0" presId="urn:microsoft.com/office/officeart/2008/layout/VerticalCurvedList"/>
    <dgm:cxn modelId="{25A34D22-ED46-4F50-ADF5-A7D4E2878836}" type="presParOf" srcId="{06045DF9-A5C8-4A91-8B07-D3513B20AB6C}" destId="{DC8FB795-E30C-4912-A3A2-D73FC5378A7C}" srcOrd="4" destOrd="0" presId="urn:microsoft.com/office/officeart/2008/layout/VerticalCurvedList"/>
    <dgm:cxn modelId="{825D3AA2-6468-48E4-AB2F-4033A19F355E}" type="presParOf" srcId="{DC8FB795-E30C-4912-A3A2-D73FC5378A7C}" destId="{93AE26A0-FB3A-4B9D-B134-28C666E3F09F}" srcOrd="0" destOrd="0" presId="urn:microsoft.com/office/officeart/2008/layout/VerticalCurvedList"/>
    <dgm:cxn modelId="{D114FFCF-D146-4710-9678-E1898E83FD18}" type="presParOf" srcId="{06045DF9-A5C8-4A91-8B07-D3513B20AB6C}" destId="{E6678AE2-4304-46EE-A08E-CD7A91C8EB41}" srcOrd="5" destOrd="0" presId="urn:microsoft.com/office/officeart/2008/layout/VerticalCurvedList"/>
    <dgm:cxn modelId="{7C79CC4B-C2A0-49F7-86D3-1BC81B98A96A}" type="presParOf" srcId="{06045DF9-A5C8-4A91-8B07-D3513B20AB6C}" destId="{43AB4178-2F53-4166-A5F2-4088A0B3D079}" srcOrd="6" destOrd="0" presId="urn:microsoft.com/office/officeart/2008/layout/VerticalCurvedList"/>
    <dgm:cxn modelId="{06387A60-D74C-4BB0-9DEC-BD390E7F4E9C}" type="presParOf" srcId="{43AB4178-2F53-4166-A5F2-4088A0B3D079}" destId="{594B9339-42E1-4FD2-B0BE-25C495EF8BA1}" srcOrd="0" destOrd="0" presId="urn:microsoft.com/office/officeart/2008/layout/VerticalCurvedList"/>
    <dgm:cxn modelId="{5F6311B4-6C15-4C57-98D6-5AA8D861548A}" type="presParOf" srcId="{06045DF9-A5C8-4A91-8B07-D3513B20AB6C}" destId="{27A81366-89CF-4ADC-98F1-60CAC5440E7B}" srcOrd="7" destOrd="0" presId="urn:microsoft.com/office/officeart/2008/layout/VerticalCurvedList"/>
    <dgm:cxn modelId="{9B33C4EC-FC16-4057-BB1F-55063FDB46E0}" type="presParOf" srcId="{06045DF9-A5C8-4A91-8B07-D3513B20AB6C}" destId="{21800434-EA36-4D07-B891-21BCA294276E}" srcOrd="8" destOrd="0" presId="urn:microsoft.com/office/officeart/2008/layout/VerticalCurvedList"/>
    <dgm:cxn modelId="{D73BBDCD-1F03-4B21-8729-97A905231DC3}" type="presParOf" srcId="{21800434-EA36-4D07-B891-21BCA294276E}" destId="{439E3825-3DE2-4639-B3C4-AB9415F113F3}" srcOrd="0" destOrd="0" presId="urn:microsoft.com/office/officeart/2008/layout/VerticalCurvedList"/>
    <dgm:cxn modelId="{5F41EB53-13D6-4203-9BBC-CDD1BF7C6A5F}" type="presParOf" srcId="{06045DF9-A5C8-4A91-8B07-D3513B20AB6C}" destId="{C81F2DBF-C5EF-43EE-B46A-DBB69C1E9DC7}" srcOrd="9" destOrd="0" presId="urn:microsoft.com/office/officeart/2008/layout/VerticalCurvedList"/>
    <dgm:cxn modelId="{CADBD898-556A-4492-B201-97EAECCD1C5A}" type="presParOf" srcId="{06045DF9-A5C8-4A91-8B07-D3513B20AB6C}" destId="{3C1D207C-59E9-40FE-BE53-206376B95E03}" srcOrd="10" destOrd="0" presId="urn:microsoft.com/office/officeart/2008/layout/VerticalCurvedList"/>
    <dgm:cxn modelId="{FA70A3C6-5303-41A1-B088-2F0798BF5D23}" type="presParOf" srcId="{3C1D207C-59E9-40FE-BE53-206376B95E03}" destId="{35F9FAE3-0D85-4E5D-8B06-E30859A118F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AB3429-CA04-49B1-8F94-622C2261046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EEC6BDF-9A1C-43E7-BF01-B8162C2FDCD7}">
      <dgm:prSet phldrT="[Текст]" custT="1"/>
      <dgm:spPr/>
      <dgm:t>
        <a:bodyPr/>
        <a:lstStyle/>
        <a:p>
          <a:r>
            <a:rPr lang="ru-RU" sz="2000" b="1" i="0" dirty="0"/>
            <a:t>Подготовка к ОГЭ с использованием технологии </a:t>
          </a:r>
        </a:p>
        <a:p>
          <a:r>
            <a:rPr lang="ru-RU" sz="2000" b="1" i="0" dirty="0"/>
            <a:t>«Мировое кафе»</a:t>
          </a:r>
        </a:p>
      </dgm:t>
    </dgm:pt>
    <dgm:pt modelId="{6070A549-B0FB-45F1-816D-E95DBB10E34E}" type="parTrans" cxnId="{BC863EE1-D165-4766-9E07-E2D2A46F7AC2}">
      <dgm:prSet/>
      <dgm:spPr/>
      <dgm:t>
        <a:bodyPr/>
        <a:lstStyle/>
        <a:p>
          <a:endParaRPr lang="ru-RU"/>
        </a:p>
      </dgm:t>
    </dgm:pt>
    <dgm:pt modelId="{E12AFE7F-4B3E-488D-927C-93F2790D0C5B}" type="sibTrans" cxnId="{BC863EE1-D165-4766-9E07-E2D2A46F7AC2}">
      <dgm:prSet/>
      <dgm:spPr/>
      <dgm:t>
        <a:bodyPr/>
        <a:lstStyle/>
        <a:p>
          <a:endParaRPr lang="ru-RU"/>
        </a:p>
      </dgm:t>
    </dgm:pt>
    <dgm:pt modelId="{15CE60C9-ACAC-4442-8F69-CE2E75272FC8}">
      <dgm:prSet phldrT="[Текст]" custT="1"/>
      <dgm:spPr/>
      <dgm:t>
        <a:bodyPr/>
        <a:lstStyle/>
        <a:p>
          <a:r>
            <a:rPr lang="ru-RU" sz="2000" b="1" i="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«Брусничный пирог» </a:t>
          </a:r>
        </a:p>
      </dgm:t>
    </dgm:pt>
    <dgm:pt modelId="{CB9048B3-F11B-4A62-ADC1-30116B27A8E1}" type="parTrans" cxnId="{0A5105D5-7315-47CA-BEEF-564C8CE20628}">
      <dgm:prSet/>
      <dgm:spPr/>
      <dgm:t>
        <a:bodyPr/>
        <a:lstStyle/>
        <a:p>
          <a:endParaRPr lang="ru-RU"/>
        </a:p>
      </dgm:t>
    </dgm:pt>
    <dgm:pt modelId="{C94C4283-0E6B-4996-A933-1B149594815F}" type="sibTrans" cxnId="{0A5105D5-7315-47CA-BEEF-564C8CE20628}">
      <dgm:prSet/>
      <dgm:spPr/>
      <dgm:t>
        <a:bodyPr/>
        <a:lstStyle/>
        <a:p>
          <a:endParaRPr lang="ru-RU"/>
        </a:p>
      </dgm:t>
    </dgm:pt>
    <dgm:pt modelId="{5CABB37C-A1C5-40AC-B8F2-BE8AA7C52CDC}">
      <dgm:prSet/>
      <dgm:spPr/>
      <dgm:t>
        <a:bodyPr/>
        <a:lstStyle/>
        <a:p>
          <a:r>
            <a:rPr lang="ru-RU" b="1" dirty="0"/>
            <a:t>Языковое событие как механизм вовлечения младших школьников в полноценное изучение иностранного языка, на примере события «Посвящение в </a:t>
          </a:r>
          <a:r>
            <a:rPr lang="en-US" b="1" dirty="0"/>
            <a:t>Duplex</a:t>
          </a:r>
          <a:r>
            <a:rPr lang="ru-RU" b="1" dirty="0"/>
            <a:t> </a:t>
          </a:r>
          <a:r>
            <a:rPr lang="ru-RU" b="1" dirty="0" err="1"/>
            <a:t>person</a:t>
          </a:r>
          <a:r>
            <a:rPr lang="ru-RU" b="1" dirty="0"/>
            <a:t>»</a:t>
          </a:r>
        </a:p>
      </dgm:t>
    </dgm:pt>
    <dgm:pt modelId="{7D41476A-D2B5-4791-9D33-48EA37E6AEFB}" type="parTrans" cxnId="{69ECF6C3-0E05-4E75-BC25-1CF489B97037}">
      <dgm:prSet/>
      <dgm:spPr/>
      <dgm:t>
        <a:bodyPr/>
        <a:lstStyle/>
        <a:p>
          <a:endParaRPr lang="ru-RU"/>
        </a:p>
      </dgm:t>
    </dgm:pt>
    <dgm:pt modelId="{EFF7E5BD-8772-4112-B156-E4D7202CF031}" type="sibTrans" cxnId="{69ECF6C3-0E05-4E75-BC25-1CF489B97037}">
      <dgm:prSet/>
      <dgm:spPr/>
      <dgm:t>
        <a:bodyPr/>
        <a:lstStyle/>
        <a:p>
          <a:endParaRPr lang="ru-RU"/>
        </a:p>
      </dgm:t>
    </dgm:pt>
    <dgm:pt modelId="{33A2B2E2-F5DF-47EE-B8EB-045ECC0BE4F4}">
      <dgm:prSet custT="1"/>
      <dgm:spPr/>
      <dgm:t>
        <a:bodyPr/>
        <a:lstStyle/>
        <a:p>
          <a:r>
            <a:rPr lang="ru-RU" sz="2000" b="1" i="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Использование технологии «Обучение по станциям» на уроках физики</a:t>
          </a:r>
        </a:p>
      </dgm:t>
    </dgm:pt>
    <dgm:pt modelId="{EFBDA1FF-E2BD-4090-A182-F85BF89FE6DF}" type="parTrans" cxnId="{6958E25F-14BC-446F-BB24-98FB0A36757C}">
      <dgm:prSet/>
      <dgm:spPr/>
      <dgm:t>
        <a:bodyPr/>
        <a:lstStyle/>
        <a:p>
          <a:endParaRPr lang="ru-RU"/>
        </a:p>
      </dgm:t>
    </dgm:pt>
    <dgm:pt modelId="{5A08664C-E79B-440E-8477-89923337BF23}" type="sibTrans" cxnId="{6958E25F-14BC-446F-BB24-98FB0A36757C}">
      <dgm:prSet/>
      <dgm:spPr/>
      <dgm:t>
        <a:bodyPr/>
        <a:lstStyle/>
        <a:p>
          <a:endParaRPr lang="ru-RU"/>
        </a:p>
      </dgm:t>
    </dgm:pt>
    <dgm:pt modelId="{7A2F3F88-E97D-465A-A824-D8C837B363A2}">
      <dgm:prSet custT="1"/>
      <dgm:spPr/>
      <dgm:t>
        <a:bodyPr/>
        <a:lstStyle/>
        <a:p>
          <a:r>
            <a:rPr lang="ru-RU" sz="2000" b="1" i="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В мире финансов</a:t>
          </a:r>
        </a:p>
      </dgm:t>
    </dgm:pt>
    <dgm:pt modelId="{9934DEBA-BBDE-4B2C-AE92-1599849F511B}" type="parTrans" cxnId="{366E0B35-2CA6-4BB9-BAFC-EACC5BD6C657}">
      <dgm:prSet/>
      <dgm:spPr/>
      <dgm:t>
        <a:bodyPr/>
        <a:lstStyle/>
        <a:p>
          <a:endParaRPr lang="ru-RU"/>
        </a:p>
      </dgm:t>
    </dgm:pt>
    <dgm:pt modelId="{0C7C2C33-3C8D-448B-864D-DC4F0B11E38A}" type="sibTrans" cxnId="{366E0B35-2CA6-4BB9-BAFC-EACC5BD6C657}">
      <dgm:prSet/>
      <dgm:spPr/>
      <dgm:t>
        <a:bodyPr/>
        <a:lstStyle/>
        <a:p>
          <a:endParaRPr lang="ru-RU"/>
        </a:p>
      </dgm:t>
    </dgm:pt>
    <dgm:pt modelId="{BE7015B1-B6CA-4718-839A-D68A85AA94A6}">
      <dgm:prSet custT="1"/>
      <dgm:spPr/>
      <dgm:t>
        <a:bodyPr/>
        <a:lstStyle/>
        <a:p>
          <a:r>
            <a:rPr lang="ru-RU" sz="2400" b="1" i="0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Технология «Карусель» в начальной школе </a:t>
          </a:r>
        </a:p>
      </dgm:t>
    </dgm:pt>
    <dgm:pt modelId="{02A8B2FF-9736-4B1F-ABBB-855D9864CB16}" type="parTrans" cxnId="{4F46C582-3609-46C9-A91F-CAED1C43A9D1}">
      <dgm:prSet/>
      <dgm:spPr/>
      <dgm:t>
        <a:bodyPr/>
        <a:lstStyle/>
        <a:p>
          <a:endParaRPr lang="ru-RU"/>
        </a:p>
      </dgm:t>
    </dgm:pt>
    <dgm:pt modelId="{BEB85699-6796-461F-9CC4-3CA1C90718D6}" type="sibTrans" cxnId="{4F46C582-3609-46C9-A91F-CAED1C43A9D1}">
      <dgm:prSet/>
      <dgm:spPr/>
      <dgm:t>
        <a:bodyPr/>
        <a:lstStyle/>
        <a:p>
          <a:endParaRPr lang="ru-RU"/>
        </a:p>
      </dgm:t>
    </dgm:pt>
    <dgm:pt modelId="{D455821F-1A7B-4453-9B79-901D2CE4CAEE}" type="pres">
      <dgm:prSet presAssocID="{4FAB3429-CA04-49B1-8F94-622C22610463}" presName="diagram" presStyleCnt="0">
        <dgm:presLayoutVars>
          <dgm:dir/>
          <dgm:resizeHandles val="exact"/>
        </dgm:presLayoutVars>
      </dgm:prSet>
      <dgm:spPr/>
    </dgm:pt>
    <dgm:pt modelId="{09E026F5-7BEE-43CB-BFB8-778133C11352}" type="pres">
      <dgm:prSet presAssocID="{9EEC6BDF-9A1C-43E7-BF01-B8162C2FDCD7}" presName="node" presStyleLbl="node1" presStyleIdx="0" presStyleCnt="6" custScaleX="147618" custLinFactNeighborX="-47001" custLinFactNeighborY="31149">
        <dgm:presLayoutVars>
          <dgm:bulletEnabled val="1"/>
        </dgm:presLayoutVars>
      </dgm:prSet>
      <dgm:spPr/>
    </dgm:pt>
    <dgm:pt modelId="{E909CDB5-5333-4A0F-B5AD-8E8B4F46476E}" type="pres">
      <dgm:prSet presAssocID="{E12AFE7F-4B3E-488D-927C-93F2790D0C5B}" presName="sibTrans" presStyleCnt="0"/>
      <dgm:spPr/>
    </dgm:pt>
    <dgm:pt modelId="{B300B89E-8E05-4141-A444-FCD45C05E2EE}" type="pres">
      <dgm:prSet presAssocID="{15CE60C9-ACAC-4442-8F69-CE2E75272FC8}" presName="node" presStyleLbl="node1" presStyleIdx="1" presStyleCnt="6" custLinFactNeighborX="-3083" custLinFactNeighborY="25040">
        <dgm:presLayoutVars>
          <dgm:bulletEnabled val="1"/>
        </dgm:presLayoutVars>
      </dgm:prSet>
      <dgm:spPr/>
    </dgm:pt>
    <dgm:pt modelId="{457E3C7C-819F-4CE5-AF32-FC5F1A62F028}" type="pres">
      <dgm:prSet presAssocID="{C94C4283-0E6B-4996-A933-1B149594815F}" presName="sibTrans" presStyleCnt="0"/>
      <dgm:spPr/>
    </dgm:pt>
    <dgm:pt modelId="{09E29C82-8CF6-4A24-8DEE-17A9B3981358}" type="pres">
      <dgm:prSet presAssocID="{33A2B2E2-F5DF-47EE-B8EB-045ECC0BE4F4}" presName="node" presStyleLbl="node1" presStyleIdx="2" presStyleCnt="6" custScaleX="123081" custLinFactNeighborX="19534" custLinFactNeighborY="13035">
        <dgm:presLayoutVars>
          <dgm:bulletEnabled val="1"/>
        </dgm:presLayoutVars>
      </dgm:prSet>
      <dgm:spPr/>
    </dgm:pt>
    <dgm:pt modelId="{19E61075-40F3-4357-B9D2-E1BE18E2B12D}" type="pres">
      <dgm:prSet presAssocID="{5A08664C-E79B-440E-8477-89923337BF23}" presName="sibTrans" presStyleCnt="0"/>
      <dgm:spPr/>
    </dgm:pt>
    <dgm:pt modelId="{4396C6D9-9191-446B-82D3-9412BF1564B4}" type="pres">
      <dgm:prSet presAssocID="{5CABB37C-A1C5-40AC-B8F2-BE8AA7C52CDC}" presName="node" presStyleLbl="node1" presStyleIdx="3" presStyleCnt="6" custScaleX="142389" custLinFactNeighborX="46019" custLinFactNeighborY="9773">
        <dgm:presLayoutVars>
          <dgm:bulletEnabled val="1"/>
        </dgm:presLayoutVars>
      </dgm:prSet>
      <dgm:spPr/>
    </dgm:pt>
    <dgm:pt modelId="{B2CA948F-312C-4296-A954-484BF33714D6}" type="pres">
      <dgm:prSet presAssocID="{EFF7E5BD-8772-4112-B156-E4D7202CF031}" presName="sibTrans" presStyleCnt="0"/>
      <dgm:spPr/>
    </dgm:pt>
    <dgm:pt modelId="{F7278887-69CC-4AD0-9704-5D592CD864D5}" type="pres">
      <dgm:prSet presAssocID="{BE7015B1-B6CA-4718-839A-D68A85AA94A6}" presName="node" presStyleLbl="node1" presStyleIdx="4" presStyleCnt="6" custScaleX="143296" custLinFactNeighborX="-39197" custLinFactNeighborY="-4821">
        <dgm:presLayoutVars>
          <dgm:bulletEnabled val="1"/>
        </dgm:presLayoutVars>
      </dgm:prSet>
      <dgm:spPr/>
    </dgm:pt>
    <dgm:pt modelId="{C2A82722-363A-4DB5-B7DD-A934B9997B90}" type="pres">
      <dgm:prSet presAssocID="{BEB85699-6796-461F-9CC4-3CA1C90718D6}" presName="sibTrans" presStyleCnt="0"/>
      <dgm:spPr/>
    </dgm:pt>
    <dgm:pt modelId="{08361379-DD1B-4417-AD94-965550703DEF}" type="pres">
      <dgm:prSet presAssocID="{7A2F3F88-E97D-465A-A824-D8C837B363A2}" presName="node" presStyleLbl="node1" presStyleIdx="5" presStyleCnt="6" custScaleX="120534" custLinFactNeighborX="29858" custLinFactNeighborY="-1481">
        <dgm:presLayoutVars>
          <dgm:bulletEnabled val="1"/>
        </dgm:presLayoutVars>
      </dgm:prSet>
      <dgm:spPr/>
    </dgm:pt>
  </dgm:ptLst>
  <dgm:cxnLst>
    <dgm:cxn modelId="{85385F11-7A47-440A-88A3-FF7C3C108225}" type="presOf" srcId="{4FAB3429-CA04-49B1-8F94-622C22610463}" destId="{D455821F-1A7B-4453-9B79-901D2CE4CAEE}" srcOrd="0" destOrd="0" presId="urn:microsoft.com/office/officeart/2005/8/layout/default"/>
    <dgm:cxn modelId="{366E0B35-2CA6-4BB9-BAFC-EACC5BD6C657}" srcId="{4FAB3429-CA04-49B1-8F94-622C22610463}" destId="{7A2F3F88-E97D-465A-A824-D8C837B363A2}" srcOrd="5" destOrd="0" parTransId="{9934DEBA-BBDE-4B2C-AE92-1599849F511B}" sibTransId="{0C7C2C33-3C8D-448B-864D-DC4F0B11E38A}"/>
    <dgm:cxn modelId="{6958E25F-14BC-446F-BB24-98FB0A36757C}" srcId="{4FAB3429-CA04-49B1-8F94-622C22610463}" destId="{33A2B2E2-F5DF-47EE-B8EB-045ECC0BE4F4}" srcOrd="2" destOrd="0" parTransId="{EFBDA1FF-E2BD-4090-A182-F85BF89FE6DF}" sibTransId="{5A08664C-E79B-440E-8477-89923337BF23}"/>
    <dgm:cxn modelId="{E5AA9D56-2488-4AD8-B113-09BFAE33BC19}" type="presOf" srcId="{BE7015B1-B6CA-4718-839A-D68A85AA94A6}" destId="{F7278887-69CC-4AD0-9704-5D592CD864D5}" srcOrd="0" destOrd="0" presId="urn:microsoft.com/office/officeart/2005/8/layout/default"/>
    <dgm:cxn modelId="{4F46C582-3609-46C9-A91F-CAED1C43A9D1}" srcId="{4FAB3429-CA04-49B1-8F94-622C22610463}" destId="{BE7015B1-B6CA-4718-839A-D68A85AA94A6}" srcOrd="4" destOrd="0" parTransId="{02A8B2FF-9736-4B1F-ABBB-855D9864CB16}" sibTransId="{BEB85699-6796-461F-9CC4-3CA1C90718D6}"/>
    <dgm:cxn modelId="{5F941192-AFA8-48DF-B7E5-EF65D974654C}" type="presOf" srcId="{33A2B2E2-F5DF-47EE-B8EB-045ECC0BE4F4}" destId="{09E29C82-8CF6-4A24-8DEE-17A9B3981358}" srcOrd="0" destOrd="0" presId="urn:microsoft.com/office/officeart/2005/8/layout/default"/>
    <dgm:cxn modelId="{E79985B2-8CA1-4F02-90B4-C37B2A0A5AD3}" type="presOf" srcId="{7A2F3F88-E97D-465A-A824-D8C837B363A2}" destId="{08361379-DD1B-4417-AD94-965550703DEF}" srcOrd="0" destOrd="0" presId="urn:microsoft.com/office/officeart/2005/8/layout/default"/>
    <dgm:cxn modelId="{F03BAEB3-6C87-470F-896B-AD4473C0915C}" type="presOf" srcId="{5CABB37C-A1C5-40AC-B8F2-BE8AA7C52CDC}" destId="{4396C6D9-9191-446B-82D3-9412BF1564B4}" srcOrd="0" destOrd="0" presId="urn:microsoft.com/office/officeart/2005/8/layout/default"/>
    <dgm:cxn modelId="{69ECF6C3-0E05-4E75-BC25-1CF489B97037}" srcId="{4FAB3429-CA04-49B1-8F94-622C22610463}" destId="{5CABB37C-A1C5-40AC-B8F2-BE8AA7C52CDC}" srcOrd="3" destOrd="0" parTransId="{7D41476A-D2B5-4791-9D33-48EA37E6AEFB}" sibTransId="{EFF7E5BD-8772-4112-B156-E4D7202CF031}"/>
    <dgm:cxn modelId="{0A5105D5-7315-47CA-BEEF-564C8CE20628}" srcId="{4FAB3429-CA04-49B1-8F94-622C22610463}" destId="{15CE60C9-ACAC-4442-8F69-CE2E75272FC8}" srcOrd="1" destOrd="0" parTransId="{CB9048B3-F11B-4A62-ADC1-30116B27A8E1}" sibTransId="{C94C4283-0E6B-4996-A933-1B149594815F}"/>
    <dgm:cxn modelId="{9FEC8BDB-B4C3-432D-8D58-B4ADBF010BD7}" type="presOf" srcId="{15CE60C9-ACAC-4442-8F69-CE2E75272FC8}" destId="{B300B89E-8E05-4141-A444-FCD45C05E2EE}" srcOrd="0" destOrd="0" presId="urn:microsoft.com/office/officeart/2005/8/layout/default"/>
    <dgm:cxn modelId="{BC863EE1-D165-4766-9E07-E2D2A46F7AC2}" srcId="{4FAB3429-CA04-49B1-8F94-622C22610463}" destId="{9EEC6BDF-9A1C-43E7-BF01-B8162C2FDCD7}" srcOrd="0" destOrd="0" parTransId="{6070A549-B0FB-45F1-816D-E95DBB10E34E}" sibTransId="{E12AFE7F-4B3E-488D-927C-93F2790D0C5B}"/>
    <dgm:cxn modelId="{6428E2E5-2092-4652-B742-4504A37E208F}" type="presOf" srcId="{9EEC6BDF-9A1C-43E7-BF01-B8162C2FDCD7}" destId="{09E026F5-7BEE-43CB-BFB8-778133C11352}" srcOrd="0" destOrd="0" presId="urn:microsoft.com/office/officeart/2005/8/layout/default"/>
    <dgm:cxn modelId="{2D6CE9EE-42D1-4ADD-B52A-87E88778C700}" type="presParOf" srcId="{D455821F-1A7B-4453-9B79-901D2CE4CAEE}" destId="{09E026F5-7BEE-43CB-BFB8-778133C11352}" srcOrd="0" destOrd="0" presId="urn:microsoft.com/office/officeart/2005/8/layout/default"/>
    <dgm:cxn modelId="{9374480C-58FA-4487-917D-7836F569ED70}" type="presParOf" srcId="{D455821F-1A7B-4453-9B79-901D2CE4CAEE}" destId="{E909CDB5-5333-4A0F-B5AD-8E8B4F46476E}" srcOrd="1" destOrd="0" presId="urn:microsoft.com/office/officeart/2005/8/layout/default"/>
    <dgm:cxn modelId="{0F4F258B-E7C9-417C-8FD3-24166EA40CA5}" type="presParOf" srcId="{D455821F-1A7B-4453-9B79-901D2CE4CAEE}" destId="{B300B89E-8E05-4141-A444-FCD45C05E2EE}" srcOrd="2" destOrd="0" presId="urn:microsoft.com/office/officeart/2005/8/layout/default"/>
    <dgm:cxn modelId="{EA148114-7ABB-42F0-9F1D-5A99F7F56FBB}" type="presParOf" srcId="{D455821F-1A7B-4453-9B79-901D2CE4CAEE}" destId="{457E3C7C-819F-4CE5-AF32-FC5F1A62F028}" srcOrd="3" destOrd="0" presId="urn:microsoft.com/office/officeart/2005/8/layout/default"/>
    <dgm:cxn modelId="{31E712CA-6D2C-481F-855D-AFE5ECD67A11}" type="presParOf" srcId="{D455821F-1A7B-4453-9B79-901D2CE4CAEE}" destId="{09E29C82-8CF6-4A24-8DEE-17A9B3981358}" srcOrd="4" destOrd="0" presId="urn:microsoft.com/office/officeart/2005/8/layout/default"/>
    <dgm:cxn modelId="{6AF8598B-CD0D-44DD-B472-C1C603C01841}" type="presParOf" srcId="{D455821F-1A7B-4453-9B79-901D2CE4CAEE}" destId="{19E61075-40F3-4357-B9D2-E1BE18E2B12D}" srcOrd="5" destOrd="0" presId="urn:microsoft.com/office/officeart/2005/8/layout/default"/>
    <dgm:cxn modelId="{3CF2604A-16DF-483D-A4DD-DAF0B7DFF817}" type="presParOf" srcId="{D455821F-1A7B-4453-9B79-901D2CE4CAEE}" destId="{4396C6D9-9191-446B-82D3-9412BF1564B4}" srcOrd="6" destOrd="0" presId="urn:microsoft.com/office/officeart/2005/8/layout/default"/>
    <dgm:cxn modelId="{EDEC40DE-0898-4C85-891F-C30B529F24C4}" type="presParOf" srcId="{D455821F-1A7B-4453-9B79-901D2CE4CAEE}" destId="{B2CA948F-312C-4296-A954-484BF33714D6}" srcOrd="7" destOrd="0" presId="urn:microsoft.com/office/officeart/2005/8/layout/default"/>
    <dgm:cxn modelId="{BF7C18C6-A1AF-4A67-836F-5BED846546AB}" type="presParOf" srcId="{D455821F-1A7B-4453-9B79-901D2CE4CAEE}" destId="{F7278887-69CC-4AD0-9704-5D592CD864D5}" srcOrd="8" destOrd="0" presId="urn:microsoft.com/office/officeart/2005/8/layout/default"/>
    <dgm:cxn modelId="{6CC8D3E0-A3A2-4B3B-AF98-834BA61A4C84}" type="presParOf" srcId="{D455821F-1A7B-4453-9B79-901D2CE4CAEE}" destId="{C2A82722-363A-4DB5-B7DD-A934B9997B90}" srcOrd="9" destOrd="0" presId="urn:microsoft.com/office/officeart/2005/8/layout/default"/>
    <dgm:cxn modelId="{3D3C1631-73CF-407A-A704-1722CDFD4596}" type="presParOf" srcId="{D455821F-1A7B-4453-9B79-901D2CE4CAEE}" destId="{08361379-DD1B-4417-AD94-965550703DE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1C9C4-BD95-4DA5-BC48-D8D8527B7EEA}">
      <dsp:nvSpPr>
        <dsp:cNvPr id="0" name=""/>
        <dsp:cNvSpPr/>
      </dsp:nvSpPr>
      <dsp:spPr>
        <a:xfrm>
          <a:off x="-5928018" y="-907163"/>
          <a:ext cx="7057135" cy="7057135"/>
        </a:xfrm>
        <a:prstGeom prst="blockArc">
          <a:avLst>
            <a:gd name="adj1" fmla="val 18900000"/>
            <a:gd name="adj2" fmla="val 2700000"/>
            <a:gd name="adj3" fmla="val 306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121E8-2D90-4DF2-BBFF-D19950B2225C}">
      <dsp:nvSpPr>
        <dsp:cNvPr id="0" name=""/>
        <dsp:cNvSpPr/>
      </dsp:nvSpPr>
      <dsp:spPr>
        <a:xfrm>
          <a:off x="493467" y="327570"/>
          <a:ext cx="10977875" cy="6555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351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i="1" kern="1200" dirty="0"/>
            <a:t>Реализация технологической сессии при выполнении химико-биологических проектов</a:t>
          </a:r>
          <a:endParaRPr lang="ru-RU" sz="1700" kern="1200" dirty="0"/>
        </a:p>
      </dsp:txBody>
      <dsp:txXfrm>
        <a:off x="493467" y="327570"/>
        <a:ext cx="10977875" cy="655560"/>
      </dsp:txXfrm>
    </dsp:sp>
    <dsp:sp modelId="{E9045185-C9A0-4AF3-88CF-2FE7D11A75E0}">
      <dsp:nvSpPr>
        <dsp:cNvPr id="0" name=""/>
        <dsp:cNvSpPr/>
      </dsp:nvSpPr>
      <dsp:spPr>
        <a:xfrm>
          <a:off x="83741" y="245625"/>
          <a:ext cx="819451" cy="8194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9E9B26-FDF7-4451-AE71-B84F23207D2A}">
      <dsp:nvSpPr>
        <dsp:cNvPr id="0" name=""/>
        <dsp:cNvSpPr/>
      </dsp:nvSpPr>
      <dsp:spPr>
        <a:xfrm>
          <a:off x="963223" y="1310597"/>
          <a:ext cx="10508119" cy="655560"/>
        </a:xfrm>
        <a:prstGeom prst="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351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i="1" kern="1200" dirty="0"/>
            <a:t>Использование стратегий смыслового чтения при подготовке к выполнению текстовых заданий на ОГЭ</a:t>
          </a:r>
          <a:endParaRPr lang="ru-RU" sz="1700" kern="1200" dirty="0"/>
        </a:p>
      </dsp:txBody>
      <dsp:txXfrm>
        <a:off x="963223" y="1310597"/>
        <a:ext cx="10508119" cy="655560"/>
      </dsp:txXfrm>
    </dsp:sp>
    <dsp:sp modelId="{93AE26A0-FB3A-4B9D-B134-28C666E3F09F}">
      <dsp:nvSpPr>
        <dsp:cNvPr id="0" name=""/>
        <dsp:cNvSpPr/>
      </dsp:nvSpPr>
      <dsp:spPr>
        <a:xfrm>
          <a:off x="553497" y="1228652"/>
          <a:ext cx="819451" cy="8194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678AE2-4304-46EE-A08E-CD7A91C8EB41}">
      <dsp:nvSpPr>
        <dsp:cNvPr id="0" name=""/>
        <dsp:cNvSpPr/>
      </dsp:nvSpPr>
      <dsp:spPr>
        <a:xfrm>
          <a:off x="1107400" y="2293624"/>
          <a:ext cx="10363942" cy="655560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351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i="1" kern="1200"/>
            <a:t>«Математический </a:t>
          </a:r>
          <a:r>
            <a:rPr lang="ru-RU" sz="1700" b="1" i="1" kern="1200" dirty="0"/>
            <a:t>тренинг» как эффективный ресурс повышения качества подготовки к ГИА</a:t>
          </a:r>
          <a:endParaRPr lang="ru-RU" sz="1700" kern="1200" dirty="0"/>
        </a:p>
      </dsp:txBody>
      <dsp:txXfrm>
        <a:off x="1107400" y="2293624"/>
        <a:ext cx="10363942" cy="655560"/>
      </dsp:txXfrm>
    </dsp:sp>
    <dsp:sp modelId="{594B9339-42E1-4FD2-B0BE-25C495EF8BA1}">
      <dsp:nvSpPr>
        <dsp:cNvPr id="0" name=""/>
        <dsp:cNvSpPr/>
      </dsp:nvSpPr>
      <dsp:spPr>
        <a:xfrm>
          <a:off x="697674" y="2211678"/>
          <a:ext cx="819451" cy="8194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81366-89CF-4ADC-98F1-60CAC5440E7B}">
      <dsp:nvSpPr>
        <dsp:cNvPr id="0" name=""/>
        <dsp:cNvSpPr/>
      </dsp:nvSpPr>
      <dsp:spPr>
        <a:xfrm>
          <a:off x="963223" y="3276650"/>
          <a:ext cx="10508119" cy="655560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351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i="1" kern="1200" dirty="0"/>
            <a:t>«Музейный штурм», или формирование мотивации к изучению метрологии через профориентационные события на базе музея измерительных приборов ООО «ЭРИС»</a:t>
          </a:r>
          <a:endParaRPr lang="ru-RU" sz="1700" b="1" kern="1200" dirty="0"/>
        </a:p>
      </dsp:txBody>
      <dsp:txXfrm>
        <a:off x="963223" y="3276650"/>
        <a:ext cx="10508119" cy="655560"/>
      </dsp:txXfrm>
    </dsp:sp>
    <dsp:sp modelId="{439E3825-3DE2-4639-B3C4-AB9415F113F3}">
      <dsp:nvSpPr>
        <dsp:cNvPr id="0" name=""/>
        <dsp:cNvSpPr/>
      </dsp:nvSpPr>
      <dsp:spPr>
        <a:xfrm>
          <a:off x="553497" y="3194705"/>
          <a:ext cx="819451" cy="8194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1F2DBF-C5EF-43EE-B46A-DBB69C1E9DC7}">
      <dsp:nvSpPr>
        <dsp:cNvPr id="0" name=""/>
        <dsp:cNvSpPr/>
      </dsp:nvSpPr>
      <dsp:spPr>
        <a:xfrm>
          <a:off x="493467" y="4259677"/>
          <a:ext cx="10977875" cy="655560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351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i="1" kern="1200" dirty="0" err="1"/>
            <a:t>Билингвальный</a:t>
          </a:r>
          <a:r>
            <a:rPr lang="ru-RU" sz="1700" b="1" i="1" kern="1200" dirty="0"/>
            <a:t> урок как средство развития навыков самостоятельного критического мышления</a:t>
          </a:r>
          <a:endParaRPr lang="ru-RU" sz="1700" b="1" kern="1200" dirty="0"/>
        </a:p>
      </dsp:txBody>
      <dsp:txXfrm>
        <a:off x="493467" y="4259677"/>
        <a:ext cx="10977875" cy="655560"/>
      </dsp:txXfrm>
    </dsp:sp>
    <dsp:sp modelId="{35F9FAE3-0D85-4E5D-8B06-E30859A118F0}">
      <dsp:nvSpPr>
        <dsp:cNvPr id="0" name=""/>
        <dsp:cNvSpPr/>
      </dsp:nvSpPr>
      <dsp:spPr>
        <a:xfrm>
          <a:off x="83741" y="4177732"/>
          <a:ext cx="819451" cy="8194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026F5-7BEE-43CB-BFB8-778133C11352}">
      <dsp:nvSpPr>
        <dsp:cNvPr id="0" name=""/>
        <dsp:cNvSpPr/>
      </dsp:nvSpPr>
      <dsp:spPr>
        <a:xfrm>
          <a:off x="258165" y="518750"/>
          <a:ext cx="4070787" cy="16545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/>
            <a:t>Подготовка к ОГЭ с использованием технологии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/>
            <a:t>«Мировое кафе»</a:t>
          </a:r>
        </a:p>
      </dsp:txBody>
      <dsp:txXfrm>
        <a:off x="258165" y="518750"/>
        <a:ext cx="4070787" cy="1654589"/>
      </dsp:txXfrm>
    </dsp:sp>
    <dsp:sp modelId="{B300B89E-8E05-4141-A444-FCD45C05E2EE}">
      <dsp:nvSpPr>
        <dsp:cNvPr id="0" name=""/>
        <dsp:cNvSpPr/>
      </dsp:nvSpPr>
      <dsp:spPr>
        <a:xfrm>
          <a:off x="5815822" y="417672"/>
          <a:ext cx="2757649" cy="16545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«Брусничный пирог» </a:t>
          </a:r>
        </a:p>
      </dsp:txBody>
      <dsp:txXfrm>
        <a:off x="5815822" y="417672"/>
        <a:ext cx="2757649" cy="1654589"/>
      </dsp:txXfrm>
    </dsp:sp>
    <dsp:sp modelId="{09E29C82-8CF6-4A24-8DEE-17A9B3981358}">
      <dsp:nvSpPr>
        <dsp:cNvPr id="0" name=""/>
        <dsp:cNvSpPr/>
      </dsp:nvSpPr>
      <dsp:spPr>
        <a:xfrm>
          <a:off x="1846819" y="2149393"/>
          <a:ext cx="3394142" cy="16545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Использование технологии «Обучение по станциям» на уроках физики</a:t>
          </a:r>
        </a:p>
      </dsp:txBody>
      <dsp:txXfrm>
        <a:off x="1846819" y="2149393"/>
        <a:ext cx="3394142" cy="1654589"/>
      </dsp:txXfrm>
    </dsp:sp>
    <dsp:sp modelId="{4396C6D9-9191-446B-82D3-9412BF1564B4}">
      <dsp:nvSpPr>
        <dsp:cNvPr id="0" name=""/>
        <dsp:cNvSpPr/>
      </dsp:nvSpPr>
      <dsp:spPr>
        <a:xfrm>
          <a:off x="6247091" y="2095420"/>
          <a:ext cx="3926589" cy="16545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Языковое событие как механизм вовлечения младших школьников в полноценное изучение иностранного языка, на примере события «Посвящение в </a:t>
          </a:r>
          <a:r>
            <a:rPr lang="en-US" sz="1800" b="1" kern="1200" dirty="0"/>
            <a:t>Duplex</a:t>
          </a:r>
          <a:r>
            <a:rPr lang="ru-RU" sz="1800" b="1" kern="1200" dirty="0"/>
            <a:t> </a:t>
          </a:r>
          <a:r>
            <a:rPr lang="ru-RU" sz="1800" b="1" kern="1200" dirty="0" err="1"/>
            <a:t>person</a:t>
          </a:r>
          <a:r>
            <a:rPr lang="ru-RU" sz="1800" b="1" kern="1200" dirty="0"/>
            <a:t>»</a:t>
          </a:r>
        </a:p>
      </dsp:txBody>
      <dsp:txXfrm>
        <a:off x="6247091" y="2095420"/>
        <a:ext cx="3926589" cy="1654589"/>
      </dsp:txXfrm>
    </dsp:sp>
    <dsp:sp modelId="{F7278887-69CC-4AD0-9704-5D592CD864D5}">
      <dsp:nvSpPr>
        <dsp:cNvPr id="0" name=""/>
        <dsp:cNvSpPr/>
      </dsp:nvSpPr>
      <dsp:spPr>
        <a:xfrm>
          <a:off x="249837" y="3784304"/>
          <a:ext cx="3951601" cy="165458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Технология «Карусель» в начальной школе </a:t>
          </a:r>
        </a:p>
      </dsp:txBody>
      <dsp:txXfrm>
        <a:off x="249837" y="3784304"/>
        <a:ext cx="3951601" cy="1654589"/>
      </dsp:txXfrm>
    </dsp:sp>
    <dsp:sp modelId="{08361379-DD1B-4417-AD94-965550703DEF}">
      <dsp:nvSpPr>
        <dsp:cNvPr id="0" name=""/>
        <dsp:cNvSpPr/>
      </dsp:nvSpPr>
      <dsp:spPr>
        <a:xfrm>
          <a:off x="6381499" y="3839567"/>
          <a:ext cx="3323905" cy="16545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В мире финансов</a:t>
          </a:r>
        </a:p>
      </dsp:txBody>
      <dsp:txXfrm>
        <a:off x="6381499" y="3839567"/>
        <a:ext cx="3323905" cy="1654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7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72" name="PlaceHolder 4"/>
          <p:cNvSpPr>
            <a:spLocks noGrp="1"/>
          </p:cNvSpPr>
          <p:nvPr>
            <p:ph type="dt" idx="13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73" name="PlaceHolder 5"/>
          <p:cNvSpPr>
            <a:spLocks noGrp="1"/>
          </p:cNvSpPr>
          <p:nvPr>
            <p:ph type="ftr" idx="1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74" name="PlaceHolder 6"/>
          <p:cNvSpPr>
            <a:spLocks noGrp="1"/>
          </p:cNvSpPr>
          <p:nvPr>
            <p:ph type="sldNum" idx="1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FB47C3F6-D121-4889-8477-C83F6B8E7074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pPr algn="r">
              <a:buNone/>
            </a:pPr>
            <a:fld id="{FB47C3F6-D121-4889-8477-C83F6B8E7074}" type="slidenum">
              <a:rPr lang="ru-RU" sz="1400" b="0" strike="noStrike" spc="-1" smtClean="0">
                <a:latin typeface="Times New Roman"/>
              </a:rPr>
              <a:t>1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6593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7813" cy="3729038"/>
          </a:xfrm>
          <a:prstGeom prst="rect">
            <a:avLst/>
          </a:prstGeom>
          <a:ln w="0">
            <a:noFill/>
          </a:ln>
        </p:spPr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685800" y="4724280"/>
            <a:ext cx="5485320" cy="4475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sldNum" idx="16"/>
          </p:nvPr>
        </p:nvSpPr>
        <p:spPr>
          <a:xfrm>
            <a:off x="3884760" y="9448920"/>
            <a:ext cx="2970720" cy="49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C18ED62-CE06-4BF4-9108-167178E0D656}" type="slidenum">
              <a:rPr lang="ru-RU" sz="1200" b="0" strike="noStrike" spc="-1">
                <a:latin typeface="Times New Roman"/>
              </a:rPr>
              <a:t>3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A324DDE-6BB3-40B8-B11D-8FCB60B2472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9C481A2-5625-464C-ACC2-037689D41E6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A06D6AD-3934-4470-82E3-2CE428A40AC5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C1C88CE-539F-4885-A874-D8C1543F5516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DC7228C-9240-4453-8D3F-F37A70F253F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4885BFD-0EA3-444D-8F40-D41A2564EFD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B0FF10C-1EDF-4A69-AC10-9BA2A66A463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4FB8FCA-DCB0-4295-BBF0-3BED5E2F287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649CDF5-8A70-47A8-83BF-67974A98B43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B3AC314-8014-4FDC-ACEF-43100869FC6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4BE28B2-C4D2-487D-9B49-DB50F635D6E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C75CB90-8FB0-4284-AE59-783B22AF0A7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4295380-8039-4FED-BB5B-CFE5A0A4173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3E7B198-D6BA-4ADD-A4F9-3F8491B933F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4A18BE4-EB5E-43F2-AB9F-370C9FC0535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F5F934F-CD69-49BF-A4D7-28505BB694F9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4A33AE9-41AB-4F50-A3E0-5F6D6B62CD2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7984A0B-EFC0-4E5C-894F-07AAD16B711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C77173C-43CF-43B2-BE7C-392AADF3490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D3304A88-AF67-4EAA-A517-D6AA7D84893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7985934-1419-4657-ADFC-7CC88854EB0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A9DA059-064B-471B-A058-8D20BF02D7F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46EF42-1ADF-4459-B0B9-322585C9329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057939F-93EC-4468-BD0F-8C3DA4E5B1B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063F69B9-D2AD-4652-8127-035324B0AD5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D4D8D189-7A62-4A6C-9C8E-3AE7006AD5C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05F610A-7A82-4D77-B745-771801BB3F2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D4AAFFF-79BC-4754-817F-BA3C6C4F05F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B424F75-8DE2-459D-893D-C22B37A1CDF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10B539F-468E-4FA4-A1F1-186605CB2EEF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E66A749-DAF0-4AE3-9087-D0FC794B396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E400F4FE-F936-44F9-B382-1649349A317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B0A10D7-C46D-43FB-8993-3B8B00E4FFD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C5DBC86-0F38-4ECE-A1F6-A6B88495287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632B8F2-5B98-4869-9B20-108A97A173C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6301DDD6-5888-43AD-B429-E141177C886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2EC5CCC-A5C1-49CD-BCC8-D89772D534F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2BF2F13-CA35-40AB-B3D5-81B05B8AFC1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FDEE59E-B0D7-401A-B739-01DDD174BBC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999C51D-740B-4376-BDE4-AC0AAC2BC49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6148375C-3DA3-48D2-AD7D-D318CF061FC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8723E889-A311-4233-9005-4EBEBD72C602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8BFF58C-3F54-400E-A31A-4038AD2D4A9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8F86E9-370D-4951-B364-1D15CA2F81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293096"/>
            <a:ext cx="8534400" cy="18722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623392" y="2358007"/>
            <a:ext cx="10945216" cy="174403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2" name="Дата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5F37FA-8518-4AE6-B463-18B8F8B8392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368330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A47D2F-D0E8-4D0E-BA08-A31409D30A9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DD2BDB9-327D-46AB-B66E-D266C97AC65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EBA67D2-3DBA-43AF-AB78-B6B7E9E6F5A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8584DC0-3A3D-48CD-958B-835C7ADC610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0212551-57CF-4859-8E83-327A00FA484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0"/>
          <p:cNvPicPr/>
          <p:nvPr/>
        </p:nvPicPr>
        <p:blipFill>
          <a:blip r:embed="rId14"/>
          <a:stretch/>
        </p:blipFill>
        <p:spPr>
          <a:xfrm>
            <a:off x="-5760" y="0"/>
            <a:ext cx="12191040" cy="6856920"/>
          </a:xfrm>
          <a:prstGeom prst="rect">
            <a:avLst/>
          </a:prstGeom>
          <a:ln w="0">
            <a:noFill/>
          </a:ln>
        </p:spPr>
      </p:pic>
      <p:pic>
        <p:nvPicPr>
          <p:cNvPr id="8" name="Рисунок 6"/>
          <p:cNvPicPr/>
          <p:nvPr/>
        </p:nvPicPr>
        <p:blipFill>
          <a:blip r:embed="rId15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ftr" idx="1"/>
          </p:nvPr>
        </p:nvSpPr>
        <p:spPr>
          <a:xfrm>
            <a:off x="4165560" y="6356520"/>
            <a:ext cx="38595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>
          <a:xfrm>
            <a:off x="8737560" y="6356520"/>
            <a:ext cx="284364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B4B4B4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4F8AF53-B2AF-4BCB-80F1-FFD46B07DACC}" type="slidenum">
              <a:rPr lang="ru-RU" sz="1200" b="0" strike="noStrike" spc="-1">
                <a:solidFill>
                  <a:srgbClr val="B4B4B4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>
          <a:xfrm>
            <a:off x="609480" y="6356520"/>
            <a:ext cx="284364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10"/>
          <p:cNvPicPr/>
          <p:nvPr/>
        </p:nvPicPr>
        <p:blipFill>
          <a:blip r:embed="rId14"/>
          <a:stretch/>
        </p:blipFill>
        <p:spPr>
          <a:xfrm>
            <a:off x="-576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ftr" idx="4"/>
          </p:nvPr>
        </p:nvSpPr>
        <p:spPr>
          <a:xfrm>
            <a:off x="4165560" y="6356520"/>
            <a:ext cx="38595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5" name="PlaceHolder 2"/>
          <p:cNvSpPr>
            <a:spLocks noGrp="1"/>
          </p:cNvSpPr>
          <p:nvPr>
            <p:ph type="sldNum" idx="5"/>
          </p:nvPr>
        </p:nvSpPr>
        <p:spPr>
          <a:xfrm>
            <a:off x="8737560" y="6356520"/>
            <a:ext cx="284364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00B4239-430B-4FEF-996A-D8CF3B00656B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 idx="6"/>
          </p:nvPr>
        </p:nvSpPr>
        <p:spPr>
          <a:xfrm>
            <a:off x="609480" y="6356520"/>
            <a:ext cx="284364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Рисунок 10"/>
          <p:cNvPicPr/>
          <p:nvPr/>
        </p:nvPicPr>
        <p:blipFill>
          <a:blip r:embed="rId14"/>
          <a:stretch/>
        </p:blipFill>
        <p:spPr>
          <a:xfrm>
            <a:off x="-576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ftr" idx="7"/>
          </p:nvPr>
        </p:nvSpPr>
        <p:spPr>
          <a:xfrm>
            <a:off x="4165560" y="6356520"/>
            <a:ext cx="38595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87" name="PlaceHolder 2"/>
          <p:cNvSpPr>
            <a:spLocks noGrp="1"/>
          </p:cNvSpPr>
          <p:nvPr>
            <p:ph type="sldNum" idx="8"/>
          </p:nvPr>
        </p:nvSpPr>
        <p:spPr>
          <a:xfrm>
            <a:off x="8737560" y="6356520"/>
            <a:ext cx="284364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F6860BD-B821-4BA6-8C21-37ED8F54462D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dt" idx="9"/>
          </p:nvPr>
        </p:nvSpPr>
        <p:spPr>
          <a:xfrm>
            <a:off x="609480" y="6356520"/>
            <a:ext cx="284364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8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Рисунок 10"/>
          <p:cNvPicPr/>
          <p:nvPr/>
        </p:nvPicPr>
        <p:blipFill>
          <a:blip r:embed="rId15"/>
          <a:stretch/>
        </p:blipFill>
        <p:spPr>
          <a:xfrm>
            <a:off x="-576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128" name="PlaceHolder 1"/>
          <p:cNvSpPr>
            <a:spLocks noGrp="1"/>
          </p:cNvSpPr>
          <p:nvPr>
            <p:ph type="ftr" idx="10"/>
          </p:nvPr>
        </p:nvSpPr>
        <p:spPr>
          <a:xfrm>
            <a:off x="4165560" y="6356520"/>
            <a:ext cx="38595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29" name="PlaceHolder 2"/>
          <p:cNvSpPr>
            <a:spLocks noGrp="1"/>
          </p:cNvSpPr>
          <p:nvPr>
            <p:ph type="sldNum" idx="11"/>
          </p:nvPr>
        </p:nvSpPr>
        <p:spPr>
          <a:xfrm>
            <a:off x="8737560" y="6356520"/>
            <a:ext cx="284364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D32CBA1-AB1D-43F7-95B8-4145FF2BC37A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dt" idx="12"/>
          </p:nvPr>
        </p:nvSpPr>
        <p:spPr>
          <a:xfrm>
            <a:off x="609480" y="6356520"/>
            <a:ext cx="284364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31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37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Рисунок 3"/>
          <p:cNvPicPr/>
          <p:nvPr/>
        </p:nvPicPr>
        <p:blipFill>
          <a:blip r:embed="rId3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79520" y="2304720"/>
            <a:ext cx="11382840" cy="862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90000"/>
          </a:bodyPr>
          <a:lstStyle/>
          <a:p>
            <a:pPr>
              <a:lnSpc>
                <a:spcPct val="100000"/>
              </a:lnSpc>
              <a:buNone/>
            </a:pPr>
            <a:br>
              <a:rPr sz="4400" dirty="0"/>
            </a:br>
            <a:r>
              <a:rPr lang="ru-RU" sz="3600" b="1" strike="noStrike" spc="-1" dirty="0">
                <a:solidFill>
                  <a:srgbClr val="FFFFFF"/>
                </a:solidFill>
                <a:latin typeface="Golos Text DemiBold"/>
              </a:rPr>
              <a:t>Сетевая рабочая группа:</a:t>
            </a:r>
            <a:br>
              <a:rPr sz="3600" b="1" dirty="0"/>
            </a:br>
            <a:r>
              <a:rPr lang="ru-RU" sz="3600" b="1" strike="noStrike" spc="-1" dirty="0">
                <a:solidFill>
                  <a:srgbClr val="FFFFFF"/>
                </a:solidFill>
                <a:latin typeface="Golos Text DemiBold"/>
              </a:rPr>
              <a:t>«Современные образовательные технологии» </a:t>
            </a:r>
            <a:endParaRPr lang="ru-RU" sz="3600" b="1" strike="noStrike" spc="-1" dirty="0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subTitle"/>
          </p:nvPr>
        </p:nvSpPr>
        <p:spPr>
          <a:xfrm>
            <a:off x="6906600" y="3844800"/>
            <a:ext cx="3885120" cy="1114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FFFFFF"/>
                </a:solidFill>
                <a:latin typeface="Golos Text"/>
              </a:rPr>
              <a:t>Научный консультант: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0" strike="noStrike" spc="-1" dirty="0" err="1">
                <a:solidFill>
                  <a:srgbClr val="FFFFFF"/>
                </a:solidFill>
                <a:latin typeface="Golos Text"/>
              </a:rPr>
              <a:t>Канцур</a:t>
            </a:r>
            <a:r>
              <a:rPr lang="ru-RU" sz="2000" b="0" strike="noStrike" spc="-1" dirty="0">
                <a:solidFill>
                  <a:srgbClr val="FFFFFF"/>
                </a:solidFill>
                <a:latin typeface="Golos Text"/>
              </a:rPr>
              <a:t> Анна Германовна,</a:t>
            </a:r>
          </a:p>
          <a:p>
            <a:pPr>
              <a:lnSpc>
                <a:spcPct val="12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FFFFFF"/>
                </a:solidFill>
                <a:latin typeface="Golos Text"/>
              </a:rPr>
              <a:t>кандидат пед. </a:t>
            </a:r>
            <a:r>
              <a:rPr lang="ru-RU" sz="2000" spc="-1" dirty="0">
                <a:solidFill>
                  <a:srgbClr val="FFFFFF"/>
                </a:solidFill>
                <a:latin typeface="Golos Text"/>
              </a:rPr>
              <a:t>н</a:t>
            </a:r>
            <a:r>
              <a:rPr lang="ru-RU" sz="2000" b="0" strike="noStrike" spc="-1" dirty="0">
                <a:solidFill>
                  <a:srgbClr val="FFFFFF"/>
                </a:solidFill>
                <a:latin typeface="Golos Text"/>
              </a:rPr>
              <a:t>аук, доцент</a:t>
            </a:r>
            <a:br>
              <a:rPr sz="2000" dirty="0"/>
            </a:br>
            <a:endParaRPr lang="ru-RU" sz="2000" b="0" strike="noStrike" spc="-1" dirty="0">
              <a:latin typeface="Arial"/>
            </a:endParaRPr>
          </a:p>
        </p:txBody>
      </p:sp>
      <p:sp>
        <p:nvSpPr>
          <p:cNvPr id="178" name="TextBox 4"/>
          <p:cNvSpPr/>
          <p:nvPr/>
        </p:nvSpPr>
        <p:spPr>
          <a:xfrm>
            <a:off x="3572640" y="464400"/>
            <a:ext cx="761580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4000" b="0" strike="noStrike" spc="-1">
                <a:solidFill>
                  <a:srgbClr val="FFFFFF"/>
                </a:solidFill>
                <a:latin typeface="Golos Text DemiBold"/>
                <a:ea typeface="DejaVu Sans"/>
              </a:rPr>
              <a:t>Университетский округ ПГГПУ - 2024</a:t>
            </a:r>
            <a:endParaRPr lang="ru-RU" sz="40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Прямоугольник 1"/>
          <p:cNvSpPr/>
          <p:nvPr/>
        </p:nvSpPr>
        <p:spPr>
          <a:xfrm>
            <a:off x="3088080" y="0"/>
            <a:ext cx="807156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7. Проводится ли в Вашей образовательной организации  внутришкольный мониторинг качества образования? (В среднем по группе )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216" name="Диаграмма 3"/>
          <p:cNvGraphicFramePr/>
          <p:nvPr/>
        </p:nvGraphicFramePr>
        <p:xfrm>
          <a:off x="0" y="1845000"/>
          <a:ext cx="6094800" cy="501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7" name="TextBox 4"/>
          <p:cNvSpPr/>
          <p:nvPr/>
        </p:nvSpPr>
        <p:spPr>
          <a:xfrm>
            <a:off x="2007000" y="1412640"/>
            <a:ext cx="164736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СТАРТ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218" name="TextBox 5"/>
          <p:cNvSpPr/>
          <p:nvPr/>
        </p:nvSpPr>
        <p:spPr>
          <a:xfrm>
            <a:off x="8673480" y="1412640"/>
            <a:ext cx="210600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ФИНИШ</a:t>
            </a:r>
            <a:endParaRPr lang="ru-RU" sz="3200" b="0" strike="noStrike" spc="-1">
              <a:latin typeface="Arial"/>
            </a:endParaRPr>
          </a:p>
        </p:txBody>
      </p:sp>
      <p:graphicFrame>
        <p:nvGraphicFramePr>
          <p:cNvPr id="219" name="Диаграмма 6"/>
          <p:cNvGraphicFramePr/>
          <p:nvPr/>
        </p:nvGraphicFramePr>
        <p:xfrm>
          <a:off x="6527880" y="2201400"/>
          <a:ext cx="5483520" cy="4655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Прямоугольник 1"/>
          <p:cNvSpPr/>
          <p:nvPr/>
        </p:nvSpPr>
        <p:spPr>
          <a:xfrm>
            <a:off x="3107160" y="0"/>
            <a:ext cx="895248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8. Знакомы ли Вы с положением о формах, порядке, периодичности текущего контроля и промежуточной аттестации в Вашей школе? (В среднем по группе )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221" name="Диаграмма 3"/>
          <p:cNvGraphicFramePr/>
          <p:nvPr/>
        </p:nvGraphicFramePr>
        <p:xfrm>
          <a:off x="0" y="1845000"/>
          <a:ext cx="6094800" cy="501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2" name="TextBox 4"/>
          <p:cNvSpPr/>
          <p:nvPr/>
        </p:nvSpPr>
        <p:spPr>
          <a:xfrm>
            <a:off x="2007000" y="1412640"/>
            <a:ext cx="164736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СТАРТ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223" name="TextBox 5"/>
          <p:cNvSpPr/>
          <p:nvPr/>
        </p:nvSpPr>
        <p:spPr>
          <a:xfrm>
            <a:off x="8673480" y="1412640"/>
            <a:ext cx="210600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ФИНИШ</a:t>
            </a:r>
            <a:endParaRPr lang="ru-RU" sz="3200" b="0" strike="noStrike" spc="-1">
              <a:latin typeface="Arial"/>
            </a:endParaRPr>
          </a:p>
        </p:txBody>
      </p:sp>
      <p:graphicFrame>
        <p:nvGraphicFramePr>
          <p:cNvPr id="224" name="Диаграмма 6"/>
          <p:cNvGraphicFramePr/>
          <p:nvPr/>
        </p:nvGraphicFramePr>
        <p:xfrm>
          <a:off x="6095880" y="2133000"/>
          <a:ext cx="6072840" cy="470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ctangle 1"/>
          <p:cNvSpPr/>
          <p:nvPr/>
        </p:nvSpPr>
        <p:spPr>
          <a:xfrm>
            <a:off x="166680" y="933480"/>
            <a:ext cx="11809800" cy="5577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ctr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 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Качество знаний, обученность по предмету. 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Оценка уровня достижения предметных результатов, метапредметных результатов;оценка уровня профессионального мастерства учителя; результаты олимпиад и конкурсов, ГИА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метапредметные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динамика развития ребенка, смысловое чтение, вычислительные навыки, сдача нормативов, степень адаптации, успеваемость, качество, предметные, метапредметные, личностные результаты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ВПР. контр работы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Текущая успеваемость, входная диагностика, промежуточная аттестация, итоговые оценки за четверть, итоговые годовые оценки, контрольные работы.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Текущая успеваемость, промежуточная успеваемость по итогам года, результат внешнего мониторинга, входная диагностика. 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успеваемость, качество  успеваемости  по предмету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личностные, метапредметные, предметные результаты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Итоги четверти, итоги года, ВПР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Успеваемость, качество обучения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26" name="Прямоугольник 3"/>
          <p:cNvSpPr/>
          <p:nvPr/>
        </p:nvSpPr>
        <p:spPr>
          <a:xfrm>
            <a:off x="2036520" y="428760"/>
            <a:ext cx="77875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Times New Roman"/>
              </a:rPr>
              <a:t>9.1. Виды контроля в 1-4 классах: (В среднем по группе)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Прямоугольник 2"/>
          <p:cNvSpPr/>
          <p:nvPr/>
        </p:nvSpPr>
        <p:spPr>
          <a:xfrm>
            <a:off x="2095200" y="428760"/>
            <a:ext cx="77875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Times New Roman"/>
              </a:rPr>
              <a:t>9.2. Виды контроля в 5-9 классах: (В среднем по группе)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8" name="Прямоугольник 3"/>
          <p:cNvSpPr/>
          <p:nvPr/>
        </p:nvSpPr>
        <p:spPr>
          <a:xfrm>
            <a:off x="309600" y="1071720"/>
            <a:ext cx="11881440" cy="649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Качество знаний, обученность по предмету.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Оценка уровня достижения предметных результатов, метапредметных результатов;</a:t>
            </a:r>
            <a:br>
              <a:rPr sz="2000"/>
            </a:b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оценка уровня профессионального мастерства учителя; результаты олимпиад и конкурсов, ГИА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сформированность УУД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смысловое чтение, вычислительные навыки,  базовые предметные навыки, сдача нормативов, успеваемость, качество, переводной экзамен, успеваемость, качество, предметные, метапредметные, личностные результаты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ВПР,  ОГЭ контр работы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 Средний балл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контрольные работы, впр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Текущая успеваемость, входная диагностика, промежуточная аттестация, итоговые оценки за четверть, итоговые годовые оценки, контрольные работы.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Текущая успеваемость, промежуточная,результаты внешнего мониторинга (ВПР),входная диагностика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успеваемость, качество  успеваемости  по предмету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личностные, метапредметные, предметные результаты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ОГЭ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Итоговые оценки, четвертые оценки, ВПР, ОГЭ, ГИА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Успеваемость, качество обучения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Прямоугольник 2"/>
          <p:cNvSpPr/>
          <p:nvPr/>
        </p:nvSpPr>
        <p:spPr>
          <a:xfrm>
            <a:off x="2053800" y="428760"/>
            <a:ext cx="81043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Times New Roman"/>
              </a:rPr>
              <a:t>9.3. Виды контроля в 10-11 классах: (В среднем по группе)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30" name="Прямоугольник 3"/>
          <p:cNvSpPr/>
          <p:nvPr/>
        </p:nvSpPr>
        <p:spPr>
          <a:xfrm>
            <a:off x="452520" y="1214280"/>
            <a:ext cx="11738520" cy="588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Качество знаний.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Оценка уровня достижения предметных результатов, метапредметных результатов;</a:t>
            </a:r>
            <a:br>
              <a:rPr sz="2000"/>
            </a:b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оценка уровня профессионального мастерства учителя; результаты олимпиад и конкурсов, ЕГЭ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предметные знания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сдача нормативов, успеваемость, качество,  успеваемость, качество, предметные, метапредметные, личностные результаты, проф. компетентность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ВПР, ЕГЭ контр работы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контрольные работы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Текущая успеваемость, входная диагностика, промежуточная аттестация,итоговые оценки за четверть, итоговые годовые оценки, контрольные работы.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Текущая успеваемость,промежуточная,результаты внешнего мониторинга (ВПР),входная диагностика,итоговая аттестация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успеваемость, качество  успеваемости  по предмету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личностные, метапредметные, предметные результаты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ЕГЭ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Нет 10 и 11 классов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Прямоугольник 1"/>
          <p:cNvSpPr/>
          <p:nvPr/>
        </p:nvSpPr>
        <p:spPr>
          <a:xfrm>
            <a:off x="2073600" y="357120"/>
            <a:ext cx="10540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10.С какой периодичностью проводится  мониторинг? </a:t>
            </a: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Times New Roman"/>
              </a:rPr>
              <a:t> (В среднем по группе)</a:t>
            </a: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232" name="Диаграмма 3"/>
          <p:cNvGraphicFramePr/>
          <p:nvPr/>
        </p:nvGraphicFramePr>
        <p:xfrm>
          <a:off x="0" y="1917000"/>
          <a:ext cx="6094800" cy="4939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3" name="TextBox 4"/>
          <p:cNvSpPr/>
          <p:nvPr/>
        </p:nvSpPr>
        <p:spPr>
          <a:xfrm>
            <a:off x="2007000" y="1412640"/>
            <a:ext cx="164736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СТАРТ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234" name="TextBox 5"/>
          <p:cNvSpPr/>
          <p:nvPr/>
        </p:nvSpPr>
        <p:spPr>
          <a:xfrm>
            <a:off x="8673480" y="1412640"/>
            <a:ext cx="210600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ФИНИШ</a:t>
            </a:r>
            <a:endParaRPr lang="ru-RU" sz="3200" b="0" strike="noStrike" spc="-1">
              <a:latin typeface="Arial"/>
            </a:endParaRPr>
          </a:p>
        </p:txBody>
      </p:sp>
      <p:graphicFrame>
        <p:nvGraphicFramePr>
          <p:cNvPr id="235" name="Диаграмма 6"/>
          <p:cNvGraphicFramePr/>
          <p:nvPr/>
        </p:nvGraphicFramePr>
        <p:xfrm>
          <a:off x="6383880" y="2205000"/>
          <a:ext cx="5806800" cy="4758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Прямоугольник 1"/>
          <p:cNvSpPr/>
          <p:nvPr/>
        </p:nvSpPr>
        <p:spPr>
          <a:xfrm>
            <a:off x="2880000" y="73080"/>
            <a:ext cx="907164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11.Существует ли в Вашей образовательной организации  система сбалансированных показателей внутришкольного мониторинга? </a:t>
            </a: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Times New Roman"/>
              </a:rPr>
              <a:t>(В среднем по группе)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237" name="Диаграмма 3"/>
          <p:cNvGraphicFramePr/>
          <p:nvPr/>
        </p:nvGraphicFramePr>
        <p:xfrm>
          <a:off x="-5400" y="1772640"/>
          <a:ext cx="6100200" cy="5084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8" name="TextBox 4"/>
          <p:cNvSpPr/>
          <p:nvPr/>
        </p:nvSpPr>
        <p:spPr>
          <a:xfrm>
            <a:off x="2007000" y="1412640"/>
            <a:ext cx="164736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СТАРТ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239" name="TextBox 5"/>
          <p:cNvSpPr/>
          <p:nvPr/>
        </p:nvSpPr>
        <p:spPr>
          <a:xfrm>
            <a:off x="8673480" y="1412640"/>
            <a:ext cx="210600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ФИНИШ</a:t>
            </a:r>
            <a:endParaRPr lang="ru-RU" sz="3200" b="0" strike="noStrike" spc="-1">
              <a:latin typeface="Arial"/>
            </a:endParaRPr>
          </a:p>
        </p:txBody>
      </p:sp>
      <p:graphicFrame>
        <p:nvGraphicFramePr>
          <p:cNvPr id="240" name="Диаграмма 6"/>
          <p:cNvGraphicFramePr/>
          <p:nvPr/>
        </p:nvGraphicFramePr>
        <p:xfrm>
          <a:off x="5879880" y="2205000"/>
          <a:ext cx="6310800" cy="465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Прямоугольник 1"/>
          <p:cNvSpPr/>
          <p:nvPr/>
        </p:nvSpPr>
        <p:spPr>
          <a:xfrm>
            <a:off x="3060000" y="0"/>
            <a:ext cx="864288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12.Установлены ли в Вашем образовательном учреждении показатели результативности деятельности педагогов? </a:t>
            </a: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Times New Roman"/>
              </a:rPr>
              <a:t>(В среднем по группе)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242" name="Диаграмма 3"/>
          <p:cNvGraphicFramePr/>
          <p:nvPr/>
        </p:nvGraphicFramePr>
        <p:xfrm>
          <a:off x="0" y="1845000"/>
          <a:ext cx="6094800" cy="501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3" name="TextBox 4"/>
          <p:cNvSpPr/>
          <p:nvPr/>
        </p:nvSpPr>
        <p:spPr>
          <a:xfrm>
            <a:off x="2007000" y="1412640"/>
            <a:ext cx="164736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СТАРТ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244" name="TextBox 5"/>
          <p:cNvSpPr/>
          <p:nvPr/>
        </p:nvSpPr>
        <p:spPr>
          <a:xfrm>
            <a:off x="8673480" y="1412640"/>
            <a:ext cx="210600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ФИНИШ</a:t>
            </a:r>
            <a:endParaRPr lang="ru-RU" sz="3200" b="0" strike="noStrike" spc="-1">
              <a:latin typeface="Arial"/>
            </a:endParaRPr>
          </a:p>
        </p:txBody>
      </p:sp>
      <p:graphicFrame>
        <p:nvGraphicFramePr>
          <p:cNvPr id="245" name="Диаграмма 6"/>
          <p:cNvGraphicFramePr/>
          <p:nvPr/>
        </p:nvGraphicFramePr>
        <p:xfrm>
          <a:off x="6095880" y="1997640"/>
          <a:ext cx="6094800" cy="485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Прямоугольник 1"/>
          <p:cNvSpPr/>
          <p:nvPr/>
        </p:nvSpPr>
        <p:spPr>
          <a:xfrm>
            <a:off x="3095640" y="214200"/>
            <a:ext cx="821412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13.Существует ли система мотивации кадров к повышению результативности? Какая? </a:t>
            </a: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Times New Roman"/>
              </a:rPr>
              <a:t>(В среднем по группе)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247" name="Диаграмма 3"/>
          <p:cNvGraphicFramePr/>
          <p:nvPr/>
        </p:nvGraphicFramePr>
        <p:xfrm>
          <a:off x="0" y="1845000"/>
          <a:ext cx="6166800" cy="501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8" name="TextBox 4"/>
          <p:cNvSpPr/>
          <p:nvPr/>
        </p:nvSpPr>
        <p:spPr>
          <a:xfrm>
            <a:off x="2007000" y="1412640"/>
            <a:ext cx="164736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СТАРТ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249" name="TextBox 5"/>
          <p:cNvSpPr/>
          <p:nvPr/>
        </p:nvSpPr>
        <p:spPr>
          <a:xfrm>
            <a:off x="8673480" y="1412640"/>
            <a:ext cx="210600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ФИНИШ</a:t>
            </a:r>
            <a:endParaRPr lang="ru-RU" sz="3200" b="0" strike="noStrike" spc="-1">
              <a:latin typeface="Arial"/>
            </a:endParaRPr>
          </a:p>
        </p:txBody>
      </p:sp>
      <p:graphicFrame>
        <p:nvGraphicFramePr>
          <p:cNvPr id="250" name="Диаграмма 6"/>
          <p:cNvGraphicFramePr/>
          <p:nvPr/>
        </p:nvGraphicFramePr>
        <p:xfrm>
          <a:off x="6167880" y="1997640"/>
          <a:ext cx="6022800" cy="485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Прямоугольник 1"/>
          <p:cNvSpPr/>
          <p:nvPr/>
        </p:nvSpPr>
        <p:spPr>
          <a:xfrm>
            <a:off x="3240000" y="0"/>
            <a:ext cx="785700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14. Какие результаты федеральной системы мониторинга учитываются при оценке Вашей работы. </a:t>
            </a: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Times New Roman"/>
              </a:rPr>
              <a:t>(В среднем по группе)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252" name="Диаграмма 3"/>
          <p:cNvGraphicFramePr/>
          <p:nvPr/>
        </p:nvGraphicFramePr>
        <p:xfrm>
          <a:off x="0" y="1772640"/>
          <a:ext cx="6166800" cy="5084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3" name="TextBox 4"/>
          <p:cNvSpPr/>
          <p:nvPr/>
        </p:nvSpPr>
        <p:spPr>
          <a:xfrm>
            <a:off x="2007000" y="1412640"/>
            <a:ext cx="164736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СТАРТ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254" name="TextBox 5"/>
          <p:cNvSpPr/>
          <p:nvPr/>
        </p:nvSpPr>
        <p:spPr>
          <a:xfrm>
            <a:off x="8673480" y="1412640"/>
            <a:ext cx="210600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ФИНИШ</a:t>
            </a:r>
            <a:endParaRPr lang="ru-RU" sz="3200" b="0" strike="noStrike" spc="-1">
              <a:latin typeface="Arial"/>
            </a:endParaRPr>
          </a:p>
        </p:txBody>
      </p:sp>
      <p:graphicFrame>
        <p:nvGraphicFramePr>
          <p:cNvPr id="255" name="Диаграмма 6"/>
          <p:cNvGraphicFramePr/>
          <p:nvPr/>
        </p:nvGraphicFramePr>
        <p:xfrm>
          <a:off x="5231880" y="1997640"/>
          <a:ext cx="6959160" cy="485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241" y="5450545"/>
            <a:ext cx="4718226" cy="6944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986257" y="2409516"/>
            <a:ext cx="4895954" cy="41618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Современные образовательные технологии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EFCA11E-EADE-55E1-D447-ED1209D3A49B}"/>
              </a:ext>
            </a:extLst>
          </p:cNvPr>
          <p:cNvSpPr txBox="1">
            <a:spLocks/>
          </p:cNvSpPr>
          <p:nvPr/>
        </p:nvSpPr>
        <p:spPr>
          <a:xfrm>
            <a:off x="7084215" y="2492811"/>
            <a:ext cx="5701748" cy="426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Golos Text DemiBold" panose="020B0703020202020204" pitchFamily="34" charset="-52"/>
                <a:cs typeface="Golos Text DemiBold" panose="020B0703020202020204" pitchFamily="34" charset="-52"/>
              </a:rPr>
              <a:t>Содержательное направление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A574126-8E3D-A9CD-7593-2937C854EA1B}"/>
              </a:ext>
            </a:extLst>
          </p:cNvPr>
          <p:cNvSpPr txBox="1">
            <a:spLocks/>
          </p:cNvSpPr>
          <p:nvPr/>
        </p:nvSpPr>
        <p:spPr>
          <a:xfrm>
            <a:off x="550863" y="728663"/>
            <a:ext cx="757237" cy="4313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>
              <a:latin typeface="Golos Text DemiBold" panose="020B0703020202020204" pitchFamily="34" charset="-52"/>
              <a:cs typeface="Golos Text DemiBold" panose="020B0703020202020204" pitchFamily="34" charset="-52"/>
            </a:endParaRPr>
          </a:p>
        </p:txBody>
      </p:sp>
      <p:sp>
        <p:nvSpPr>
          <p:cNvPr id="14" name="Номер слайда 9">
            <a:extLst>
              <a:ext uri="{FF2B5EF4-FFF2-40B4-BE49-F238E27FC236}">
                <a16:creationId xmlns:a16="http://schemas.microsoft.com/office/drawing/2014/main" id="{2D926CA8-4C87-2564-61CB-F1D0BDC1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5F37FA-8518-4AE6-B463-18B8F8B8392F}" type="slidenum">
              <a:rPr lang="ru-RU" smtClean="0"/>
              <a:pPr/>
              <a:t>2</a:t>
            </a:fld>
            <a:endParaRPr lang="ru-RU" sz="2400">
              <a:solidFill>
                <a:schemeClr val="tx1">
                  <a:lumMod val="75000"/>
                  <a:lumOff val="2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6950" y="1647731"/>
            <a:ext cx="5241957" cy="430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2601000"/>
            <a:ext cx="66200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600" b="1" dirty="0"/>
              <a:t>МАОУ «Гимназия 5» </a:t>
            </a:r>
            <a:endParaRPr lang="en-US" sz="3600" b="1" dirty="0"/>
          </a:p>
          <a:p>
            <a:pPr marL="0" algn="l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600" b="1" dirty="0"/>
              <a:t>г. Перми</a:t>
            </a:r>
          </a:p>
          <a:p>
            <a:pPr marL="0" algn="l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600" b="1" dirty="0"/>
              <a:t>МАОУ «СОШ 7» </a:t>
            </a:r>
            <a:endParaRPr lang="en-US" sz="3600" b="1" dirty="0"/>
          </a:p>
          <a:p>
            <a:pPr marL="0" algn="l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600" b="1" dirty="0"/>
              <a:t>г. Чайковского</a:t>
            </a:r>
          </a:p>
          <a:p>
            <a:r>
              <a:rPr lang="ru-RU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5814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Прямоугольник 1"/>
          <p:cNvSpPr/>
          <p:nvPr/>
        </p:nvSpPr>
        <p:spPr>
          <a:xfrm>
            <a:off x="2998800" y="73080"/>
            <a:ext cx="888084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15.Какие региональные (муниципальные) системы мониторинга системы образования  учитываются при оценке Вашей работы </a:t>
            </a: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Times New Roman"/>
              </a:rPr>
              <a:t>(В среднем по группе)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257" name="Диаграмма 3"/>
          <p:cNvGraphicFramePr/>
          <p:nvPr/>
        </p:nvGraphicFramePr>
        <p:xfrm>
          <a:off x="0" y="1772640"/>
          <a:ext cx="6094800" cy="5084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8" name="TextBox 4"/>
          <p:cNvSpPr/>
          <p:nvPr/>
        </p:nvSpPr>
        <p:spPr>
          <a:xfrm>
            <a:off x="2007000" y="1412640"/>
            <a:ext cx="164736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СТАРТ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259" name="TextBox 5"/>
          <p:cNvSpPr/>
          <p:nvPr/>
        </p:nvSpPr>
        <p:spPr>
          <a:xfrm>
            <a:off x="8673480" y="1412640"/>
            <a:ext cx="210600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ФИНИШ</a:t>
            </a:r>
            <a:endParaRPr lang="ru-RU" sz="3200" b="0" strike="noStrike" spc="-1">
              <a:latin typeface="Arial"/>
            </a:endParaRPr>
          </a:p>
        </p:txBody>
      </p:sp>
      <p:graphicFrame>
        <p:nvGraphicFramePr>
          <p:cNvPr id="260" name="Диаграмма 6"/>
          <p:cNvGraphicFramePr/>
          <p:nvPr/>
        </p:nvGraphicFramePr>
        <p:xfrm>
          <a:off x="6095880" y="2201400"/>
          <a:ext cx="6094800" cy="4655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Прямоугольник 1"/>
          <p:cNvSpPr/>
          <p:nvPr/>
        </p:nvSpPr>
        <p:spPr>
          <a:xfrm>
            <a:off x="3060000" y="0"/>
            <a:ext cx="807156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16. Проводится ли в Вашей школе дополнительный внешний мониторинг (независимая оценка) образования? </a:t>
            </a: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Times New Roman"/>
              </a:rPr>
              <a:t>(В среднем по группе)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62" name="Прямоугольник 4"/>
          <p:cNvSpPr/>
          <p:nvPr/>
        </p:nvSpPr>
        <p:spPr>
          <a:xfrm>
            <a:off x="3845880" y="3252960"/>
            <a:ext cx="69998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16.1. Если Вы выбрали вариант "да", то какой:</a:t>
            </a: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263" name="Диаграмма 5"/>
          <p:cNvGraphicFramePr/>
          <p:nvPr/>
        </p:nvGraphicFramePr>
        <p:xfrm>
          <a:off x="119160" y="908280"/>
          <a:ext cx="1799280" cy="263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4" name="Диаграмма 6"/>
          <p:cNvGraphicFramePr/>
          <p:nvPr/>
        </p:nvGraphicFramePr>
        <p:xfrm>
          <a:off x="-312840" y="3208320"/>
          <a:ext cx="5183640" cy="364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5" name="TextBox 7"/>
          <p:cNvSpPr/>
          <p:nvPr/>
        </p:nvSpPr>
        <p:spPr>
          <a:xfrm>
            <a:off x="2007000" y="1412640"/>
            <a:ext cx="164736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СТАРТ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266" name="TextBox 8"/>
          <p:cNvSpPr/>
          <p:nvPr/>
        </p:nvSpPr>
        <p:spPr>
          <a:xfrm>
            <a:off x="8180640" y="1425960"/>
            <a:ext cx="210600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ФИНИШ</a:t>
            </a:r>
            <a:endParaRPr lang="ru-RU" sz="3200" b="0" strike="noStrike" spc="-1">
              <a:latin typeface="Arial"/>
            </a:endParaRPr>
          </a:p>
        </p:txBody>
      </p:sp>
      <p:graphicFrame>
        <p:nvGraphicFramePr>
          <p:cNvPr id="267" name="Диаграмма 9"/>
          <p:cNvGraphicFramePr/>
          <p:nvPr/>
        </p:nvGraphicFramePr>
        <p:xfrm>
          <a:off x="10056600" y="502560"/>
          <a:ext cx="2134440" cy="2925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8" name="Диаграмма 10"/>
          <p:cNvGraphicFramePr/>
          <p:nvPr/>
        </p:nvGraphicFramePr>
        <p:xfrm>
          <a:off x="6672240" y="3252960"/>
          <a:ext cx="5518800" cy="360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Прямоугольник 1"/>
          <p:cNvSpPr/>
          <p:nvPr/>
        </p:nvSpPr>
        <p:spPr>
          <a:xfrm>
            <a:off x="3028320" y="-20880"/>
            <a:ext cx="807156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17. Кто заказывает и оплачивает  дополнительный внешний мониторинг (независимую оценку качества образования) </a:t>
            </a: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Times New Roman"/>
              </a:rPr>
              <a:t>(В среднем по группе)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270" name="Диаграмма 3"/>
          <p:cNvGraphicFramePr/>
          <p:nvPr/>
        </p:nvGraphicFramePr>
        <p:xfrm>
          <a:off x="0" y="1917000"/>
          <a:ext cx="6094800" cy="4939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1" name="TextBox 4"/>
          <p:cNvSpPr/>
          <p:nvPr/>
        </p:nvSpPr>
        <p:spPr>
          <a:xfrm>
            <a:off x="2007000" y="1412640"/>
            <a:ext cx="164736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СТАРТ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272" name="TextBox 5"/>
          <p:cNvSpPr/>
          <p:nvPr/>
        </p:nvSpPr>
        <p:spPr>
          <a:xfrm>
            <a:off x="8673480" y="1412640"/>
            <a:ext cx="210600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ФИНИШ</a:t>
            </a:r>
            <a:endParaRPr lang="ru-RU" sz="3200" b="0" strike="noStrike" spc="-1">
              <a:latin typeface="Arial"/>
            </a:endParaRPr>
          </a:p>
        </p:txBody>
      </p:sp>
      <p:graphicFrame>
        <p:nvGraphicFramePr>
          <p:cNvPr id="273" name="Диаграмма 6"/>
          <p:cNvGraphicFramePr/>
          <p:nvPr/>
        </p:nvGraphicFramePr>
        <p:xfrm>
          <a:off x="6095880" y="1997640"/>
          <a:ext cx="6080400" cy="485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Прямоугольник 1"/>
          <p:cNvSpPr/>
          <p:nvPr/>
        </p:nvSpPr>
        <p:spPr>
          <a:xfrm>
            <a:off x="3095640" y="214200"/>
            <a:ext cx="821412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18. Как отслеживается динамика результатов в Вашей образовательной организации? </a:t>
            </a: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Times New Roman"/>
              </a:rPr>
              <a:t>(В среднем по группе)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275" name="Диаграмма 3"/>
          <p:cNvGraphicFramePr/>
          <p:nvPr/>
        </p:nvGraphicFramePr>
        <p:xfrm>
          <a:off x="0" y="1772640"/>
          <a:ext cx="6022800" cy="5084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" name="TextBox 4"/>
          <p:cNvSpPr/>
          <p:nvPr/>
        </p:nvSpPr>
        <p:spPr>
          <a:xfrm>
            <a:off x="2007000" y="1412640"/>
            <a:ext cx="164736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СТАРТ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277" name="TextBox 5"/>
          <p:cNvSpPr/>
          <p:nvPr/>
        </p:nvSpPr>
        <p:spPr>
          <a:xfrm>
            <a:off x="8673480" y="1412640"/>
            <a:ext cx="210600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ФИНИШ</a:t>
            </a:r>
            <a:endParaRPr lang="ru-RU" sz="3200" b="0" strike="noStrike" spc="-1">
              <a:latin typeface="Arial"/>
            </a:endParaRPr>
          </a:p>
        </p:txBody>
      </p:sp>
      <p:graphicFrame>
        <p:nvGraphicFramePr>
          <p:cNvPr id="278" name="Диаграмма 6"/>
          <p:cNvGraphicFramePr/>
          <p:nvPr/>
        </p:nvGraphicFramePr>
        <p:xfrm>
          <a:off x="6383880" y="2133000"/>
          <a:ext cx="5822640" cy="469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Прямоугольник 1"/>
          <p:cNvSpPr/>
          <p:nvPr/>
        </p:nvSpPr>
        <p:spPr>
          <a:xfrm>
            <a:off x="2952720" y="0"/>
            <a:ext cx="885708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19. Участвует ли Ваша образовательная организация в каком-либо проекте, направленном на развитие системы менеджмента качества образования? </a:t>
            </a: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Times New Roman"/>
              </a:rPr>
              <a:t>(В среднем по группе)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280" name="Диаграмма 3"/>
          <p:cNvGraphicFramePr/>
          <p:nvPr/>
        </p:nvGraphicFramePr>
        <p:xfrm>
          <a:off x="0" y="1917000"/>
          <a:ext cx="6022800" cy="4939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1" name="TextBox 4"/>
          <p:cNvSpPr/>
          <p:nvPr/>
        </p:nvSpPr>
        <p:spPr>
          <a:xfrm>
            <a:off x="2007000" y="1412640"/>
            <a:ext cx="164736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СТАРТ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282" name="TextBox 5"/>
          <p:cNvSpPr/>
          <p:nvPr/>
        </p:nvSpPr>
        <p:spPr>
          <a:xfrm>
            <a:off x="8673480" y="1412640"/>
            <a:ext cx="210600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ФИНИШ</a:t>
            </a:r>
            <a:endParaRPr lang="ru-RU" sz="3200" b="0" strike="noStrike" spc="-1">
              <a:latin typeface="Arial"/>
            </a:endParaRPr>
          </a:p>
        </p:txBody>
      </p:sp>
      <p:graphicFrame>
        <p:nvGraphicFramePr>
          <p:cNvPr id="283" name="Диаграмма 6"/>
          <p:cNvGraphicFramePr/>
          <p:nvPr/>
        </p:nvGraphicFramePr>
        <p:xfrm>
          <a:off x="6167880" y="1997640"/>
          <a:ext cx="6022800" cy="485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A8A55DC-86B5-4154-B618-922C056AD5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3" r="2212" b="21164"/>
          <a:stretch/>
        </p:blipFill>
        <p:spPr bwMode="auto">
          <a:xfrm>
            <a:off x="1557984" y="2780928"/>
            <a:ext cx="8939584" cy="3777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C7B73E-00FA-47F9-B31C-A4CBF5CC4421}"/>
              </a:ext>
            </a:extLst>
          </p:cNvPr>
          <p:cNvSpPr txBox="1"/>
          <p:nvPr/>
        </p:nvSpPr>
        <p:spPr>
          <a:xfrm>
            <a:off x="1270659" y="965046"/>
            <a:ext cx="992777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/>
              <a:t>Использование современных образовательных технологий для реализации событийного подхода в условиях обновленных ФГОС» 17.10.2024 </a:t>
            </a:r>
            <a:br>
              <a:rPr lang="ru-RU" sz="2800" b="1" dirty="0"/>
            </a:br>
            <a:r>
              <a:rPr lang="ru-RU" sz="2800" b="1" dirty="0"/>
              <a:t>на базе МАОУ «Гимназия 5» г. Перми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83744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>
            <a:extLst>
              <a:ext uri="{FF2B5EF4-FFF2-40B4-BE49-F238E27FC236}">
                <a16:creationId xmlns:a16="http://schemas.microsoft.com/office/drawing/2014/main" id="{D9B7E315-3410-422D-A32D-5481D177ADD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2205038"/>
            <a:ext cx="5384800" cy="3921125"/>
          </a:xfrm>
        </p:spPr>
        <p:txBody>
          <a:bodyPr/>
          <a:lstStyle/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35E1C3E3-7954-4B75-AB9D-7394BC039C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0409655"/>
              </p:ext>
            </p:extLst>
          </p:nvPr>
        </p:nvGraphicFramePr>
        <p:xfrm>
          <a:off x="419243" y="1799111"/>
          <a:ext cx="11545147" cy="5242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9759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702FBB18-FCF6-4EF5-94A1-9124C8FD41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6128948"/>
              </p:ext>
            </p:extLst>
          </p:nvPr>
        </p:nvGraphicFramePr>
        <p:xfrm>
          <a:off x="1609106" y="1419101"/>
          <a:ext cx="10212779" cy="5522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5891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Прямоугольник 1"/>
          <p:cNvSpPr/>
          <p:nvPr/>
        </p:nvSpPr>
        <p:spPr>
          <a:xfrm>
            <a:off x="3166920" y="0"/>
            <a:ext cx="90237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285" name="Диаграмма 3"/>
          <p:cNvGraphicFramePr/>
          <p:nvPr/>
        </p:nvGraphicFramePr>
        <p:xfrm>
          <a:off x="0" y="2061000"/>
          <a:ext cx="6094800" cy="479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6" name="TextBox 2"/>
          <p:cNvSpPr/>
          <p:nvPr/>
        </p:nvSpPr>
        <p:spPr>
          <a:xfrm>
            <a:off x="2007000" y="900000"/>
            <a:ext cx="164736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СТАРТ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287" name="TextBox 4"/>
          <p:cNvSpPr/>
          <p:nvPr/>
        </p:nvSpPr>
        <p:spPr>
          <a:xfrm>
            <a:off x="8673480" y="900000"/>
            <a:ext cx="210600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ФИНИШ</a:t>
            </a:r>
            <a:endParaRPr lang="ru-RU" sz="3200" b="0" strike="noStrike" spc="-1">
              <a:latin typeface="Arial"/>
            </a:endParaRPr>
          </a:p>
        </p:txBody>
      </p:sp>
      <p:graphicFrame>
        <p:nvGraphicFramePr>
          <p:cNvPr id="288" name="Диаграмма 5"/>
          <p:cNvGraphicFramePr/>
          <p:nvPr/>
        </p:nvGraphicFramePr>
        <p:xfrm>
          <a:off x="6095880" y="2532240"/>
          <a:ext cx="5424120" cy="432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9" name="TextBox 288"/>
          <p:cNvSpPr txBox="1"/>
          <p:nvPr/>
        </p:nvSpPr>
        <p:spPr>
          <a:xfrm>
            <a:off x="0" y="1283040"/>
            <a:ext cx="5915880" cy="1416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20. Является ли Ваша образовательная организация участником проекта «Кластер качества ПГГПУ» (педагогическая диагностика учебных достижений учащихся)? 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(В среднем по группе)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90" name="TextBox 289"/>
          <p:cNvSpPr txBox="1"/>
          <p:nvPr/>
        </p:nvSpPr>
        <p:spPr>
          <a:xfrm>
            <a:off x="6094800" y="1358640"/>
            <a:ext cx="6095880" cy="115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20. Какие из участников сетевого взаимодействия в Университетском округе ПГГПУ оказали положительное влияние на Ваше профессиональное развитие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9456" y="2760071"/>
            <a:ext cx="10224606" cy="1337857"/>
          </a:xfrm>
        </p:spPr>
        <p:txBody>
          <a:bodyPr>
            <a:normAutofit fontScale="90000"/>
          </a:bodyPr>
          <a:lstStyle/>
          <a:p>
            <a:br>
              <a:rPr lang="ru-RU" sz="4400" dirty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</a:br>
            <a:r>
              <a:rPr lang="ru-RU" sz="4400" dirty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С</a:t>
            </a:r>
            <a:r>
              <a:rPr lang="ru-RU" sz="4400" dirty="0">
                <a:solidFill>
                  <a:schemeClr val="bg1"/>
                </a:solidFill>
                <a:latin typeface="Golos Text Black" panose="020B0903020202020204" pitchFamily="34" charset="-52"/>
                <a:cs typeface="Golos Text Black" panose="020B0903020202020204" pitchFamily="34" charset="-52"/>
              </a:rPr>
              <a:t>етевая рабочая группа</a:t>
            </a:r>
            <a:br>
              <a:rPr lang="ru-RU" sz="4400" dirty="0">
                <a:solidFill>
                  <a:schemeClr val="bg1"/>
                </a:solidFill>
                <a:latin typeface="Golos Text Black" panose="020B0903020202020204" pitchFamily="34" charset="-52"/>
                <a:cs typeface="Golos Text Black" panose="020B0903020202020204" pitchFamily="34" charset="-52"/>
              </a:rPr>
            </a:br>
            <a:r>
              <a:rPr lang="ru-RU" sz="4400" dirty="0">
                <a:solidFill>
                  <a:schemeClr val="bg1"/>
                </a:solidFill>
                <a:latin typeface="Golos Text Black" panose="020B0903020202020204" pitchFamily="34" charset="-52"/>
                <a:cs typeface="Golos Text Black" panose="020B0903020202020204" pitchFamily="34" charset="-52"/>
              </a:rPr>
              <a:t>«Современные образовательные технологии»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06353" y="5005968"/>
            <a:ext cx="7287526" cy="1519292"/>
          </a:xfrm>
        </p:spPr>
        <p:txBody>
          <a:bodyPr>
            <a:noAutofit/>
          </a:bodyPr>
          <a:lstStyle/>
          <a:p>
            <a:pPr algn="r">
              <a:lnSpc>
                <a:spcPct val="120000"/>
              </a:lnSpc>
            </a:pPr>
            <a:r>
              <a:rPr lang="ru-RU" sz="2000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Научный консультант:</a:t>
            </a:r>
          </a:p>
          <a:p>
            <a:pPr algn="r">
              <a:lnSpc>
                <a:spcPct val="120000"/>
              </a:lnSpc>
            </a:pPr>
            <a:r>
              <a:rPr lang="ru-RU" sz="2000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Канцур Анна Германовна,</a:t>
            </a:r>
            <a:br>
              <a:rPr lang="ru-RU" sz="2000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</a:br>
            <a:r>
              <a:rPr lang="ru-RU" sz="2000" dirty="0" err="1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к.п.н</a:t>
            </a:r>
            <a:r>
              <a:rPr lang="ru-RU" sz="2000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., доцент кафедры методики преподавания иностранных языков ПГГПУ</a:t>
            </a:r>
            <a:br>
              <a:rPr lang="ru-RU" sz="2000" i="1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</a:br>
            <a:endParaRPr lang="ru-RU" sz="2000" i="1" dirty="0">
              <a:solidFill>
                <a:schemeClr val="bg1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EEAEE8-8C93-4812-8E62-596F93B05038}"/>
              </a:ext>
            </a:extLst>
          </p:cNvPr>
          <p:cNvSpPr txBox="1"/>
          <p:nvPr/>
        </p:nvSpPr>
        <p:spPr>
          <a:xfrm>
            <a:off x="3348990" y="202455"/>
            <a:ext cx="85915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schemeClr val="bg1"/>
                </a:solidFill>
                <a:latin typeface="Golos Text DemiBold" panose="020B0703020202020204" pitchFamily="34" charset="-52"/>
                <a:ea typeface="+mj-ea"/>
              </a:rPr>
              <a:t>Университетский округ - </a:t>
            </a:r>
            <a:r>
              <a:rPr lang="ru-RU" sz="3200" dirty="0" err="1">
                <a:solidFill>
                  <a:schemeClr val="bg1"/>
                </a:solidFill>
                <a:latin typeface="Golos Text DemiBold" panose="020B0703020202020204" pitchFamily="34" charset="-52"/>
                <a:ea typeface="+mj-ea"/>
              </a:rPr>
              <a:t>стажировочные</a:t>
            </a:r>
            <a:r>
              <a:rPr lang="ru-RU" sz="3200" dirty="0">
                <a:solidFill>
                  <a:schemeClr val="bg1"/>
                </a:solidFill>
                <a:latin typeface="Golos Text DemiBold" panose="020B0703020202020204" pitchFamily="34" charset="-52"/>
                <a:ea typeface="+mj-ea"/>
              </a:rPr>
              <a:t> маршруты педагогов на базе центров инновационного опыта Пермского края» в 2024 г.</a:t>
            </a:r>
          </a:p>
        </p:txBody>
      </p:sp>
    </p:spTree>
    <p:extLst>
      <p:ext uri="{BB962C8B-B14F-4D97-AF65-F5344CB8AC3E}">
        <p14:creationId xmlns:p14="http://schemas.microsoft.com/office/powerpoint/2010/main" val="1147476908"/>
      </p:ext>
    </p:extLst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Рисунок 5"/>
          <p:cNvPicPr/>
          <p:nvPr/>
        </p:nvPicPr>
        <p:blipFill>
          <a:blip r:embed="rId3"/>
          <a:stretch/>
        </p:blipFill>
        <p:spPr>
          <a:xfrm>
            <a:off x="6873120" y="5450400"/>
            <a:ext cx="4717080" cy="693360"/>
          </a:xfrm>
          <a:prstGeom prst="rect">
            <a:avLst/>
          </a:prstGeom>
          <a:ln w="0">
            <a:noFill/>
          </a:ln>
        </p:spPr>
      </p:pic>
      <p:sp>
        <p:nvSpPr>
          <p:cNvPr id="180" name="Заголовок 1"/>
          <p:cNvSpPr/>
          <p:nvPr/>
        </p:nvSpPr>
        <p:spPr>
          <a:xfrm>
            <a:off x="550800" y="728640"/>
            <a:ext cx="756000" cy="43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208440" y="944280"/>
            <a:ext cx="4515120" cy="132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400" b="0" strike="noStrike" spc="-1" dirty="0">
                <a:solidFill>
                  <a:srgbClr val="403152"/>
                </a:solidFill>
                <a:latin typeface="Arial"/>
              </a:rPr>
              <a:t>Участники:</a:t>
            </a:r>
            <a:r>
              <a:rPr lang="ru-RU" sz="4400" b="0" strike="noStrike" spc="-1" dirty="0">
                <a:solidFill>
                  <a:srgbClr val="595959"/>
                </a:solidFill>
                <a:latin typeface="Arial"/>
              </a:rPr>
              <a:t> </a:t>
            </a:r>
            <a:endParaRPr lang="ru-RU" sz="4400" b="0" strike="noStrike" spc="-1" dirty="0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4881600" y="1428840"/>
            <a:ext cx="6714000" cy="4356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4D485B"/>
              </a:buClr>
              <a:buFont typeface="Arial"/>
              <a:buChar char="•"/>
            </a:pPr>
            <a:r>
              <a:rPr lang="ru-RU" sz="3200" b="0" strike="noStrike" spc="-1" dirty="0">
                <a:solidFill>
                  <a:srgbClr val="4D485B"/>
                </a:solidFill>
                <a:latin typeface="Arial"/>
              </a:rPr>
              <a:t>МБОУ "</a:t>
            </a:r>
            <a:r>
              <a:rPr lang="ru-RU" sz="3200" b="0" strike="noStrike" spc="-1" dirty="0" err="1">
                <a:solidFill>
                  <a:srgbClr val="4D485B"/>
                </a:solidFill>
                <a:latin typeface="Arial"/>
              </a:rPr>
              <a:t>Госконзаводская</a:t>
            </a:r>
            <a:r>
              <a:rPr lang="ru-RU" sz="3200" b="0" strike="noStrike" spc="-1" dirty="0">
                <a:solidFill>
                  <a:srgbClr val="4D485B"/>
                </a:solidFill>
                <a:latin typeface="Arial"/>
              </a:rPr>
              <a:t> ООШ"</a:t>
            </a:r>
            <a:endParaRPr lang="ru-RU" sz="32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4D485B"/>
              </a:buClr>
              <a:buFont typeface="Arial"/>
              <a:buChar char="•"/>
            </a:pPr>
            <a:r>
              <a:rPr lang="ru-RU" sz="3200" b="0" strike="noStrike" spc="-1" dirty="0">
                <a:solidFill>
                  <a:srgbClr val="4D485B"/>
                </a:solidFill>
                <a:latin typeface="Arial"/>
              </a:rPr>
              <a:t>МАОУ "ООШ №4" Соликамска</a:t>
            </a:r>
            <a:endParaRPr lang="ru-RU" sz="32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4D485B"/>
              </a:buClr>
              <a:buFont typeface="Arial"/>
              <a:buChar char="•"/>
            </a:pPr>
            <a:r>
              <a:rPr lang="ru-RU" sz="3200" b="0" strike="noStrike" spc="-1" dirty="0">
                <a:solidFill>
                  <a:srgbClr val="4D485B"/>
                </a:solidFill>
                <a:latin typeface="Arial"/>
              </a:rPr>
              <a:t>МАОУ "Дуплекс" г. Перми</a:t>
            </a:r>
            <a:endParaRPr lang="ru-RU" sz="32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4D485B"/>
              </a:buClr>
              <a:buFont typeface="Arial"/>
              <a:buChar char="•"/>
            </a:pPr>
            <a:r>
              <a:rPr lang="ru-RU" sz="3200" b="0" strike="noStrike" spc="-1" dirty="0">
                <a:solidFill>
                  <a:srgbClr val="4D485B"/>
                </a:solidFill>
                <a:latin typeface="Arial"/>
              </a:rPr>
              <a:t>МБОУ "Бродовская ООШ"</a:t>
            </a:r>
            <a:endParaRPr lang="ru-RU" sz="32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4D485B"/>
              </a:buClr>
              <a:buFont typeface="Arial"/>
              <a:buChar char="•"/>
            </a:pPr>
            <a:r>
              <a:rPr lang="ru-RU" sz="3200" b="0" strike="noStrike" spc="-1" dirty="0">
                <a:solidFill>
                  <a:srgbClr val="4D485B"/>
                </a:solidFill>
                <a:latin typeface="Arial"/>
              </a:rPr>
              <a:t>МБОУ "</a:t>
            </a:r>
            <a:r>
              <a:rPr lang="ru-RU" sz="3200" b="0" strike="noStrike" spc="-1" dirty="0" err="1">
                <a:solidFill>
                  <a:srgbClr val="4D485B"/>
                </a:solidFill>
                <a:latin typeface="Arial"/>
              </a:rPr>
              <a:t>Пожвинская</a:t>
            </a:r>
            <a:r>
              <a:rPr lang="ru-RU" sz="3200" b="0" strike="noStrike" spc="-1" dirty="0">
                <a:solidFill>
                  <a:srgbClr val="4D485B"/>
                </a:solidFill>
                <a:latin typeface="Arial"/>
              </a:rPr>
              <a:t> СОШ №1"</a:t>
            </a:r>
            <a:endParaRPr lang="ru-RU" sz="32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4D485B"/>
              </a:buClr>
              <a:buFont typeface="Arial"/>
              <a:buChar char="•"/>
            </a:pPr>
            <a:r>
              <a:rPr lang="ru-RU" sz="3200" b="0" strike="noStrike" spc="-1" dirty="0">
                <a:solidFill>
                  <a:srgbClr val="4D485B"/>
                </a:solidFill>
                <a:latin typeface="Arial"/>
              </a:rPr>
              <a:t>МАОУ "</a:t>
            </a:r>
            <a:r>
              <a:rPr lang="ru-RU" sz="3200" b="0" strike="noStrike" spc="-1" dirty="0" err="1">
                <a:solidFill>
                  <a:srgbClr val="4D485B"/>
                </a:solidFill>
                <a:latin typeface="Arial"/>
              </a:rPr>
              <a:t>Рябининская</a:t>
            </a:r>
            <a:r>
              <a:rPr lang="ru-RU" sz="3200" b="0" strike="noStrike" spc="-1" dirty="0">
                <a:solidFill>
                  <a:srgbClr val="4D485B"/>
                </a:solidFill>
                <a:latin typeface="Arial"/>
              </a:rPr>
              <a:t> СОШ"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183" name="TextBox 11"/>
          <p:cNvSpPr/>
          <p:nvPr/>
        </p:nvSpPr>
        <p:spPr>
          <a:xfrm>
            <a:off x="-113760" y="5868000"/>
            <a:ext cx="9925200" cy="75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953735"/>
                </a:solidFill>
                <a:latin typeface="Calibri"/>
                <a:ea typeface="DejaVu Sans"/>
              </a:rPr>
              <a:t>ПГГПУ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184" name="Правая фигурная скобка 12"/>
          <p:cNvSpPr/>
          <p:nvPr/>
        </p:nvSpPr>
        <p:spPr>
          <a:xfrm rot="5400000">
            <a:off x="5785920" y="-12960"/>
            <a:ext cx="621000" cy="11774520"/>
          </a:xfrm>
          <a:prstGeom prst="rightBrace">
            <a:avLst>
              <a:gd name="adj1" fmla="val 8333"/>
              <a:gd name="adj2" fmla="val 50000"/>
            </a:avLst>
          </a:prstGeom>
          <a:noFill/>
          <a:ln w="63500"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Прямоугольник 5"/>
          <p:cNvSpPr/>
          <p:nvPr/>
        </p:nvSpPr>
        <p:spPr>
          <a:xfrm>
            <a:off x="3095640" y="214200"/>
            <a:ext cx="90954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1.	Какими образовательными технологиями Вы пользуетесь в своей профессиональной деятельности? (В среднем по группе )</a:t>
            </a: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186" name="Диаграмма 3"/>
          <p:cNvGraphicFramePr/>
          <p:nvPr/>
        </p:nvGraphicFramePr>
        <p:xfrm>
          <a:off x="0" y="1997640"/>
          <a:ext cx="5950800" cy="485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7" name="TextBox 4"/>
          <p:cNvSpPr/>
          <p:nvPr/>
        </p:nvSpPr>
        <p:spPr>
          <a:xfrm>
            <a:off x="2007000" y="1412640"/>
            <a:ext cx="164736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СТАРТ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88" name="TextBox 6"/>
          <p:cNvSpPr/>
          <p:nvPr/>
        </p:nvSpPr>
        <p:spPr>
          <a:xfrm>
            <a:off x="8673480" y="1412640"/>
            <a:ext cx="210600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ФИНИШ</a:t>
            </a:r>
            <a:endParaRPr lang="ru-RU" sz="3200" b="0" strike="noStrike" spc="-1">
              <a:latin typeface="Arial"/>
            </a:endParaRPr>
          </a:p>
        </p:txBody>
      </p:sp>
      <p:graphicFrame>
        <p:nvGraphicFramePr>
          <p:cNvPr id="189" name="Диаграмма 7"/>
          <p:cNvGraphicFramePr/>
          <p:nvPr/>
        </p:nvGraphicFramePr>
        <p:xfrm>
          <a:off x="5951880" y="1997640"/>
          <a:ext cx="6238800" cy="485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Прямоугольник 1"/>
          <p:cNvSpPr/>
          <p:nvPr/>
        </p:nvSpPr>
        <p:spPr>
          <a:xfrm>
            <a:off x="3024000" y="142920"/>
            <a:ext cx="849996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2. Как часто в процессе преподавания Вы делаете следующее: (В среднем по группе )</a:t>
            </a:r>
            <a:endParaRPr lang="ru-RU" sz="2000" b="0" strike="noStrike" spc="-1">
              <a:latin typeface="Arial"/>
            </a:endParaRPr>
          </a:p>
        </p:txBody>
      </p:sp>
      <p:graphicFrame>
        <p:nvGraphicFramePr>
          <p:cNvPr id="191" name="Диаграмма 3"/>
          <p:cNvGraphicFramePr/>
          <p:nvPr/>
        </p:nvGraphicFramePr>
        <p:xfrm>
          <a:off x="0" y="1845000"/>
          <a:ext cx="6022800" cy="4895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2" name="TextBox 4"/>
          <p:cNvSpPr/>
          <p:nvPr/>
        </p:nvSpPr>
        <p:spPr>
          <a:xfrm>
            <a:off x="2007000" y="1412640"/>
            <a:ext cx="164736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СТАРТ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93" name="TextBox 5"/>
          <p:cNvSpPr/>
          <p:nvPr/>
        </p:nvSpPr>
        <p:spPr>
          <a:xfrm>
            <a:off x="8673480" y="1412640"/>
            <a:ext cx="210600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ФИНИШ</a:t>
            </a:r>
            <a:endParaRPr lang="ru-RU" sz="3200" b="0" strike="noStrike" spc="-1">
              <a:latin typeface="Arial"/>
            </a:endParaRPr>
          </a:p>
        </p:txBody>
      </p:sp>
      <p:graphicFrame>
        <p:nvGraphicFramePr>
          <p:cNvPr id="194" name="Диаграмма 6"/>
          <p:cNvGraphicFramePr/>
          <p:nvPr/>
        </p:nvGraphicFramePr>
        <p:xfrm>
          <a:off x="6095880" y="1997640"/>
          <a:ext cx="6094800" cy="485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Прямоугольник 1"/>
          <p:cNvSpPr/>
          <p:nvPr/>
        </p:nvSpPr>
        <p:spPr>
          <a:xfrm>
            <a:off x="3095640" y="0"/>
            <a:ext cx="821412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3. Для каждой строки ниже укажите, насколько Вы нуждаетесь в профессиональном развитии по данному направлению (В среднем по группе )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196" name="Диаграмма 3"/>
          <p:cNvGraphicFramePr/>
          <p:nvPr/>
        </p:nvGraphicFramePr>
        <p:xfrm>
          <a:off x="0" y="1845000"/>
          <a:ext cx="6166800" cy="501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7" name="TextBox 4"/>
          <p:cNvSpPr/>
          <p:nvPr/>
        </p:nvSpPr>
        <p:spPr>
          <a:xfrm>
            <a:off x="2007000" y="1412640"/>
            <a:ext cx="164736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СТАРТ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98" name="TextBox 5"/>
          <p:cNvSpPr/>
          <p:nvPr/>
        </p:nvSpPr>
        <p:spPr>
          <a:xfrm>
            <a:off x="8673480" y="1412640"/>
            <a:ext cx="210600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ФИНИШ</a:t>
            </a:r>
            <a:endParaRPr lang="ru-RU" sz="3200" b="0" strike="noStrike" spc="-1">
              <a:latin typeface="Arial"/>
            </a:endParaRPr>
          </a:p>
        </p:txBody>
      </p:sp>
      <p:graphicFrame>
        <p:nvGraphicFramePr>
          <p:cNvPr id="199" name="Диаграмма 6"/>
          <p:cNvGraphicFramePr/>
          <p:nvPr/>
        </p:nvGraphicFramePr>
        <p:xfrm>
          <a:off x="5951880" y="1997640"/>
          <a:ext cx="6238800" cy="485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Прямоугольник 1"/>
          <p:cNvSpPr/>
          <p:nvPr/>
        </p:nvSpPr>
        <p:spPr>
          <a:xfrm>
            <a:off x="3166920" y="73080"/>
            <a:ext cx="821412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4. Испытываете ли Вы необходимость в приобретении знаний и освоении методов/технологий/приемов в следующих областях: (В среднем по группе )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201" name="Диаграмма 5"/>
          <p:cNvGraphicFramePr/>
          <p:nvPr/>
        </p:nvGraphicFramePr>
        <p:xfrm>
          <a:off x="0" y="1700640"/>
          <a:ext cx="6094800" cy="515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2" name="TextBox 3"/>
          <p:cNvSpPr/>
          <p:nvPr/>
        </p:nvSpPr>
        <p:spPr>
          <a:xfrm>
            <a:off x="2007000" y="1168560"/>
            <a:ext cx="164736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СТАРТ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203" name="TextBox 4"/>
          <p:cNvSpPr/>
          <p:nvPr/>
        </p:nvSpPr>
        <p:spPr>
          <a:xfrm>
            <a:off x="6220980" y="880020"/>
            <a:ext cx="210600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ФИНИШ</a:t>
            </a:r>
            <a:endParaRPr lang="ru-RU" sz="3200" b="0" strike="noStrike" spc="-1" dirty="0">
              <a:latin typeface="Arial"/>
            </a:endParaRPr>
          </a:p>
        </p:txBody>
      </p:sp>
      <p:graphicFrame>
        <p:nvGraphicFramePr>
          <p:cNvPr id="204" name="Диаграмма 6"/>
          <p:cNvGraphicFramePr/>
          <p:nvPr>
            <p:extLst>
              <p:ext uri="{D42A27DB-BD31-4B8C-83A1-F6EECF244321}">
                <p14:modId xmlns:p14="http://schemas.microsoft.com/office/powerpoint/2010/main" val="2393792428"/>
              </p:ext>
            </p:extLst>
          </p:nvPr>
        </p:nvGraphicFramePr>
        <p:xfrm>
          <a:off x="5881200" y="1259999"/>
          <a:ext cx="6310800" cy="5414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Прямоугольник 1"/>
          <p:cNvSpPr/>
          <p:nvPr/>
        </p:nvSpPr>
        <p:spPr>
          <a:xfrm>
            <a:off x="3166920" y="73080"/>
            <a:ext cx="814284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5. В чем Вы видите основную проблему низких показателей обучающихся по предмету? (В среднем по группе )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206" name="Диаграмма 3"/>
          <p:cNvGraphicFramePr/>
          <p:nvPr/>
        </p:nvGraphicFramePr>
        <p:xfrm>
          <a:off x="0" y="1845000"/>
          <a:ext cx="6094800" cy="501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7" name="TextBox 4"/>
          <p:cNvSpPr/>
          <p:nvPr/>
        </p:nvSpPr>
        <p:spPr>
          <a:xfrm>
            <a:off x="2007000" y="1412640"/>
            <a:ext cx="164736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СТАРТ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208" name="TextBox 5"/>
          <p:cNvSpPr/>
          <p:nvPr/>
        </p:nvSpPr>
        <p:spPr>
          <a:xfrm>
            <a:off x="8673480" y="1412640"/>
            <a:ext cx="210600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ФИНИШ</a:t>
            </a:r>
            <a:endParaRPr lang="ru-RU" sz="3200" b="0" strike="noStrike" spc="-1">
              <a:latin typeface="Arial"/>
            </a:endParaRPr>
          </a:p>
        </p:txBody>
      </p:sp>
      <p:graphicFrame>
        <p:nvGraphicFramePr>
          <p:cNvPr id="209" name="Диаграмма 6"/>
          <p:cNvGraphicFramePr/>
          <p:nvPr/>
        </p:nvGraphicFramePr>
        <p:xfrm>
          <a:off x="6095880" y="1997640"/>
          <a:ext cx="6094800" cy="485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Прямоугольник 1"/>
          <p:cNvSpPr/>
          <p:nvPr/>
        </p:nvSpPr>
        <p:spPr>
          <a:xfrm>
            <a:off x="3024000" y="0"/>
            <a:ext cx="814284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6. Проводите ли Вы дополнительные занятия с обучающимися по подготовке к ОГЭ,  ЕГЭ? (В среднем по группе )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211" name="Диаграмма 4"/>
          <p:cNvGraphicFramePr/>
          <p:nvPr>
            <p:extLst>
              <p:ext uri="{D42A27DB-BD31-4B8C-83A1-F6EECF244321}">
                <p14:modId xmlns:p14="http://schemas.microsoft.com/office/powerpoint/2010/main" val="2877047919"/>
              </p:ext>
            </p:extLst>
          </p:nvPr>
        </p:nvGraphicFramePr>
        <p:xfrm>
          <a:off x="0" y="1772640"/>
          <a:ext cx="6094800" cy="496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2" name="TextBox 3"/>
          <p:cNvSpPr/>
          <p:nvPr/>
        </p:nvSpPr>
        <p:spPr>
          <a:xfrm>
            <a:off x="2007000" y="1412640"/>
            <a:ext cx="164736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СТАРТ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213" name="TextBox 5"/>
          <p:cNvSpPr/>
          <p:nvPr/>
        </p:nvSpPr>
        <p:spPr>
          <a:xfrm>
            <a:off x="8673480" y="1412640"/>
            <a:ext cx="210600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ФИНИШ</a:t>
            </a:r>
            <a:endParaRPr lang="ru-RU" sz="3200" b="0" strike="noStrike" spc="-1" dirty="0">
              <a:latin typeface="Arial"/>
            </a:endParaRPr>
          </a:p>
        </p:txBody>
      </p:sp>
      <p:graphicFrame>
        <p:nvGraphicFramePr>
          <p:cNvPr id="214" name="Диаграмма 6"/>
          <p:cNvGraphicFramePr/>
          <p:nvPr>
            <p:extLst>
              <p:ext uri="{D42A27DB-BD31-4B8C-83A1-F6EECF244321}">
                <p14:modId xmlns:p14="http://schemas.microsoft.com/office/powerpoint/2010/main" val="2197446344"/>
              </p:ext>
            </p:extLst>
          </p:nvPr>
        </p:nvGraphicFramePr>
        <p:xfrm>
          <a:off x="6095880" y="1772641"/>
          <a:ext cx="6094800" cy="5084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2442</TotalTime>
  <Words>1246</Words>
  <Application>Microsoft Office PowerPoint</Application>
  <PresentationFormat>Широкоэкранный</PresentationFormat>
  <Paragraphs>223</Paragraphs>
  <Slides>29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29</vt:i4>
      </vt:variant>
    </vt:vector>
  </HeadingPairs>
  <TitlesOfParts>
    <vt:vector size="41" baseType="lpstr">
      <vt:lpstr>Arial</vt:lpstr>
      <vt:lpstr>Calibri</vt:lpstr>
      <vt:lpstr>Golos Text</vt:lpstr>
      <vt:lpstr>Golos Text Black</vt:lpstr>
      <vt:lpstr>Golos Text DemiBold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 Сетевая рабочая группа: «Современные образовательные технологии» </vt:lpstr>
      <vt:lpstr>Презентация PowerPoint</vt:lpstr>
      <vt:lpstr>Участники: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Сетевая рабочая группа «Современные образовательные технологии» 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днс</dc:creator>
  <dc:description/>
  <cp:lastModifiedBy>ankantsur ankantsur</cp:lastModifiedBy>
  <cp:revision>254</cp:revision>
  <dcterms:created xsi:type="dcterms:W3CDTF">2013-10-16T06:54:36Z</dcterms:created>
  <dcterms:modified xsi:type="dcterms:W3CDTF">2024-11-24T08:02:08Z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24</vt:i4>
  </property>
</Properties>
</file>