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5"/>
  </p:notesMasterIdLst>
  <p:sldIdLst>
    <p:sldId id="272" r:id="rId2"/>
    <p:sldId id="298" r:id="rId3"/>
    <p:sldId id="273" r:id="rId4"/>
    <p:sldId id="297" r:id="rId5"/>
    <p:sldId id="286" r:id="rId6"/>
    <p:sldId id="287" r:id="rId7"/>
    <p:sldId id="288" r:id="rId8"/>
    <p:sldId id="285" r:id="rId9"/>
    <p:sldId id="289" r:id="rId10"/>
    <p:sldId id="290" r:id="rId11"/>
    <p:sldId id="258" r:id="rId12"/>
    <p:sldId id="282" r:id="rId13"/>
    <p:sldId id="261" r:id="rId14"/>
    <p:sldId id="262" r:id="rId15"/>
    <p:sldId id="270" r:id="rId16"/>
    <p:sldId id="271" r:id="rId17"/>
    <p:sldId id="291" r:id="rId18"/>
    <p:sldId id="283" r:id="rId19"/>
    <p:sldId id="264" r:id="rId20"/>
    <p:sldId id="281" r:id="rId21"/>
    <p:sldId id="284" r:id="rId22"/>
    <p:sldId id="267" r:id="rId23"/>
    <p:sldId id="268" r:id="rId24"/>
    <p:sldId id="275" r:id="rId25"/>
    <p:sldId id="293" r:id="rId26"/>
    <p:sldId id="292" r:id="rId27"/>
    <p:sldId id="276" r:id="rId28"/>
    <p:sldId id="277" r:id="rId29"/>
    <p:sldId id="278" r:id="rId30"/>
    <p:sldId id="279" r:id="rId31"/>
    <p:sldId id="294" r:id="rId32"/>
    <p:sldId id="299" r:id="rId33"/>
    <p:sldId id="296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196A85-46E0-438F-9666-C8439FC474ED}" type="datetimeFigureOut">
              <a:rPr lang="ru-RU" smtClean="0"/>
              <a:t>20.10.2020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747B07-5E59-4475-8C40-2D411A5162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69076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747B07-5E59-4475-8C40-2D411A5162B6}" type="slidenum">
              <a:rPr lang="ru-RU" smtClean="0"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396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50050-1249-4D43-BD68-2C0F3A2A6BAB}" type="datetimeFigureOut">
              <a:rPr lang="ru-RU" smtClean="0"/>
              <a:t>20.10.2020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A90A9-DE56-4C40-B832-B0D12B187C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72826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50050-1249-4D43-BD68-2C0F3A2A6BAB}" type="datetimeFigureOut">
              <a:rPr lang="ru-RU" smtClean="0"/>
              <a:t>20.10.2020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A90A9-DE56-4C40-B832-B0D12B187C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51016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50050-1249-4D43-BD68-2C0F3A2A6BAB}" type="datetimeFigureOut">
              <a:rPr lang="ru-RU" smtClean="0"/>
              <a:t>20.10.2020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A90A9-DE56-4C40-B832-B0D12B187C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81713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50050-1249-4D43-BD68-2C0F3A2A6BAB}" type="datetimeFigureOut">
              <a:rPr lang="ru-RU" smtClean="0"/>
              <a:t>20.10.2020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A90A9-DE56-4C40-B832-B0D12B187C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95211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50050-1249-4D43-BD68-2C0F3A2A6BAB}" type="datetimeFigureOut">
              <a:rPr lang="ru-RU" smtClean="0"/>
              <a:t>20.10.2020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A90A9-DE56-4C40-B832-B0D12B187C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3336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50050-1249-4D43-BD68-2C0F3A2A6BAB}" type="datetimeFigureOut">
              <a:rPr lang="ru-RU" smtClean="0"/>
              <a:t>20.10.2020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A90A9-DE56-4C40-B832-B0D12B187C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87273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50050-1249-4D43-BD68-2C0F3A2A6BAB}" type="datetimeFigureOut">
              <a:rPr lang="ru-RU" smtClean="0"/>
              <a:t>20.10.2020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A90A9-DE56-4C40-B832-B0D12B187C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44251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50050-1249-4D43-BD68-2C0F3A2A6BAB}" type="datetimeFigureOut">
              <a:rPr lang="ru-RU" smtClean="0"/>
              <a:t>20.10.2020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A90A9-DE56-4C40-B832-B0D12B187C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56352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50050-1249-4D43-BD68-2C0F3A2A6BAB}" type="datetimeFigureOut">
              <a:rPr lang="ru-RU" smtClean="0"/>
              <a:t>20.10.2020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A90A9-DE56-4C40-B832-B0D12B187C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41284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50050-1249-4D43-BD68-2C0F3A2A6BAB}" type="datetimeFigureOut">
              <a:rPr lang="ru-RU" smtClean="0"/>
              <a:t>20.10.2020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A90A9-DE56-4C40-B832-B0D12B187C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84154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50050-1249-4D43-BD68-2C0F3A2A6BAB}" type="datetimeFigureOut">
              <a:rPr lang="ru-RU" smtClean="0"/>
              <a:t>20.10.2020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A90A9-DE56-4C40-B832-B0D12B187C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5365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550050-1249-4D43-BD68-2C0F3A2A6BAB}" type="datetimeFigureOut">
              <a:rPr lang="ru-RU" smtClean="0"/>
              <a:t>20.10.2020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7A90A9-DE56-4C40-B832-B0D12B187C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9037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2400" cy="5760639"/>
          </a:xfrm>
        </p:spPr>
        <p:txBody>
          <a:bodyPr>
            <a:normAutofit/>
          </a:bodyPr>
          <a:lstStyle/>
          <a:p>
            <a:pPr algn="r"/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Особенности структуры и  содержания рабочих программ учебных предметов как механизма реализации АООП НОО слабовидящих и слепых обучающихся 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(5 класс, варианты 3.2 и 4.2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)</a:t>
            </a:r>
            <a:b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Учитель начальных классов, тифлопедагог </a:t>
            </a:r>
            <a:b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Русинова Ольга Владимировна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6235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Тесты. КИМ.</a:t>
            </a:r>
            <a:endParaRPr lang="ru-RU" sz="28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 fontScale="40000" lnSpcReduction="20000"/>
          </a:bodyPr>
          <a:lstStyle/>
          <a:p>
            <a:pPr marL="0" indent="0" algn="ctr">
              <a:buNone/>
            </a:pPr>
            <a:r>
              <a:rPr lang="ru-RU" b="1" dirty="0">
                <a:solidFill>
                  <a:srgbClr val="000000"/>
                </a:solidFill>
                <a:latin typeface="Times New Roman"/>
              </a:rPr>
              <a:t>ГЛАГОЛ</a:t>
            </a:r>
            <a:endParaRPr lang="ru-RU" sz="2400" dirty="0">
              <a:solidFill>
                <a:srgbClr val="000000"/>
              </a:solidFill>
              <a:latin typeface="Arial"/>
            </a:endParaRPr>
          </a:p>
          <a:p>
            <a:pPr marL="0" indent="0">
              <a:buNone/>
            </a:pPr>
            <a:r>
              <a:rPr lang="ru-RU" sz="4000" b="1" i="1" dirty="0" smtClean="0">
                <a:solidFill>
                  <a:srgbClr val="000000"/>
                </a:solidFill>
                <a:latin typeface="Times New Roman"/>
              </a:rPr>
              <a:t>1</a:t>
            </a:r>
            <a:r>
              <a:rPr lang="ru-RU" sz="4000" b="1" i="1" dirty="0">
                <a:solidFill>
                  <a:srgbClr val="000000"/>
                </a:solidFill>
                <a:latin typeface="Times New Roman"/>
              </a:rPr>
              <a:t>. Что обозначает глагол?</a:t>
            </a:r>
            <a:endParaRPr lang="ru-RU" sz="4000" b="1" dirty="0">
              <a:solidFill>
                <a:srgbClr val="000000"/>
              </a:solidFill>
              <a:latin typeface="Arial"/>
            </a:endParaRPr>
          </a:p>
          <a:p>
            <a:pPr marL="0" indent="0">
              <a:buNone/>
            </a:pPr>
            <a:r>
              <a:rPr lang="ru-RU" sz="4000" b="1" dirty="0">
                <a:solidFill>
                  <a:srgbClr val="000000"/>
                </a:solidFill>
                <a:latin typeface="Times New Roman"/>
              </a:rPr>
              <a:t>1) Предмет.</a:t>
            </a:r>
            <a:endParaRPr lang="ru-RU" sz="4000" b="1" dirty="0">
              <a:solidFill>
                <a:srgbClr val="000000"/>
              </a:solidFill>
              <a:latin typeface="Arial"/>
            </a:endParaRPr>
          </a:p>
          <a:p>
            <a:pPr marL="0" indent="0">
              <a:buNone/>
            </a:pPr>
            <a:r>
              <a:rPr lang="ru-RU" sz="4000" b="1" dirty="0">
                <a:solidFill>
                  <a:srgbClr val="000000"/>
                </a:solidFill>
                <a:latin typeface="Times New Roman"/>
              </a:rPr>
              <a:t>2) Признак предмета.</a:t>
            </a:r>
            <a:endParaRPr lang="ru-RU" sz="4000" b="1" dirty="0">
              <a:solidFill>
                <a:srgbClr val="000000"/>
              </a:solidFill>
              <a:latin typeface="Arial"/>
            </a:endParaRPr>
          </a:p>
          <a:p>
            <a:pPr marL="0" indent="0">
              <a:buNone/>
            </a:pPr>
            <a:r>
              <a:rPr lang="ru-RU" sz="4000" b="1" dirty="0">
                <a:solidFill>
                  <a:srgbClr val="000000"/>
                </a:solidFill>
                <a:latin typeface="Times New Roman"/>
              </a:rPr>
              <a:t>3) Действие предмета.</a:t>
            </a:r>
            <a:endParaRPr lang="ru-RU" sz="4000" b="1" dirty="0">
              <a:solidFill>
                <a:srgbClr val="000000"/>
              </a:solidFill>
              <a:latin typeface="Arial"/>
            </a:endParaRPr>
          </a:p>
          <a:p>
            <a:pPr marL="0" indent="0">
              <a:buNone/>
            </a:pPr>
            <a:r>
              <a:rPr lang="ru-RU" sz="4000" b="1" i="1" dirty="0">
                <a:solidFill>
                  <a:srgbClr val="000000"/>
                </a:solidFill>
                <a:latin typeface="Times New Roman"/>
              </a:rPr>
              <a:t>2. На какие вопросы отвечает глагол?</a:t>
            </a:r>
            <a:endParaRPr lang="ru-RU" sz="4000" b="1" dirty="0">
              <a:solidFill>
                <a:srgbClr val="000000"/>
              </a:solidFill>
              <a:latin typeface="Arial"/>
            </a:endParaRPr>
          </a:p>
          <a:p>
            <a:pPr marL="0" indent="0">
              <a:buNone/>
            </a:pPr>
            <a:r>
              <a:rPr lang="ru-RU" sz="4000" b="1" dirty="0">
                <a:solidFill>
                  <a:srgbClr val="000000"/>
                </a:solidFill>
                <a:latin typeface="Times New Roman"/>
              </a:rPr>
              <a:t>1) Кто? что?</a:t>
            </a:r>
            <a:endParaRPr lang="ru-RU" sz="4000" b="1" dirty="0">
              <a:solidFill>
                <a:srgbClr val="000000"/>
              </a:solidFill>
              <a:latin typeface="Arial"/>
            </a:endParaRPr>
          </a:p>
          <a:p>
            <a:pPr marL="0" indent="0">
              <a:buNone/>
            </a:pPr>
            <a:r>
              <a:rPr lang="ru-RU" sz="4000" b="1" dirty="0">
                <a:solidFill>
                  <a:srgbClr val="000000"/>
                </a:solidFill>
                <a:latin typeface="Times New Roman"/>
              </a:rPr>
              <a:t>2) Какой? какая? какое? какие?</a:t>
            </a:r>
            <a:endParaRPr lang="ru-RU" sz="4000" b="1" dirty="0">
              <a:solidFill>
                <a:srgbClr val="000000"/>
              </a:solidFill>
              <a:latin typeface="Arial"/>
            </a:endParaRPr>
          </a:p>
          <a:p>
            <a:pPr marL="0" indent="0">
              <a:buNone/>
            </a:pPr>
            <a:r>
              <a:rPr lang="ru-RU" sz="4000" b="1" dirty="0">
                <a:solidFill>
                  <a:srgbClr val="000000"/>
                </a:solidFill>
                <a:latin typeface="Times New Roman"/>
              </a:rPr>
              <a:t>3) Что делает? что сделал? что будет делать?</a:t>
            </a:r>
            <a:endParaRPr lang="ru-RU" sz="4000" b="1" dirty="0">
              <a:solidFill>
                <a:srgbClr val="000000"/>
              </a:solidFill>
              <a:latin typeface="Arial"/>
            </a:endParaRPr>
          </a:p>
          <a:p>
            <a:pPr marL="0" indent="0">
              <a:buNone/>
            </a:pPr>
            <a:r>
              <a:rPr lang="ru-RU" sz="4000" b="1" i="1" dirty="0">
                <a:solidFill>
                  <a:srgbClr val="000000"/>
                </a:solidFill>
                <a:latin typeface="Times New Roman"/>
              </a:rPr>
              <a:t>3. Каким членом предложения выступает глагол?</a:t>
            </a:r>
            <a:endParaRPr lang="ru-RU" sz="4000" b="1" dirty="0">
              <a:solidFill>
                <a:srgbClr val="000000"/>
              </a:solidFill>
              <a:latin typeface="Arial"/>
            </a:endParaRPr>
          </a:p>
          <a:p>
            <a:pPr marL="0" indent="0">
              <a:buNone/>
            </a:pPr>
            <a:r>
              <a:rPr lang="ru-RU" sz="4000" b="1" dirty="0">
                <a:solidFill>
                  <a:srgbClr val="000000"/>
                </a:solidFill>
                <a:latin typeface="Times New Roman"/>
              </a:rPr>
              <a:t>1) Главным членом.</a:t>
            </a:r>
            <a:endParaRPr lang="ru-RU" sz="4000" b="1" dirty="0">
              <a:solidFill>
                <a:srgbClr val="000000"/>
              </a:solidFill>
              <a:latin typeface="Arial"/>
            </a:endParaRPr>
          </a:p>
          <a:p>
            <a:pPr marL="0" indent="0">
              <a:buNone/>
            </a:pPr>
            <a:r>
              <a:rPr lang="ru-RU" sz="4000" b="1" dirty="0">
                <a:solidFill>
                  <a:srgbClr val="000000"/>
                </a:solidFill>
                <a:latin typeface="Times New Roman"/>
              </a:rPr>
              <a:t>2) Второстепенным членом.</a:t>
            </a:r>
            <a:endParaRPr lang="ru-RU" sz="4000" b="1" dirty="0">
              <a:solidFill>
                <a:srgbClr val="000000"/>
              </a:solidFill>
              <a:latin typeface="Arial"/>
            </a:endParaRPr>
          </a:p>
          <a:p>
            <a:pPr marL="0" indent="0">
              <a:buNone/>
            </a:pPr>
            <a:r>
              <a:rPr lang="ru-RU" sz="4000" b="1" i="1" dirty="0">
                <a:solidFill>
                  <a:srgbClr val="000000"/>
                </a:solidFill>
                <a:latin typeface="Times New Roman"/>
              </a:rPr>
              <a:t>4. Изменяется ли глагол по числам?</a:t>
            </a:r>
            <a:endParaRPr lang="ru-RU" sz="4000" b="1" dirty="0">
              <a:solidFill>
                <a:srgbClr val="000000"/>
              </a:solidFill>
              <a:latin typeface="Arial"/>
            </a:endParaRPr>
          </a:p>
          <a:p>
            <a:pPr marL="0" indent="0">
              <a:buNone/>
            </a:pPr>
            <a:r>
              <a:rPr lang="ru-RU" sz="4000" b="1" dirty="0">
                <a:solidFill>
                  <a:srgbClr val="000000"/>
                </a:solidFill>
                <a:latin typeface="Times New Roman"/>
              </a:rPr>
              <a:t>1) Да.         2) Нет.</a:t>
            </a:r>
            <a:endParaRPr lang="ru-RU" sz="4000" b="1" dirty="0">
              <a:solidFill>
                <a:srgbClr val="000000"/>
              </a:solidFill>
              <a:latin typeface="Arial"/>
            </a:endParaRPr>
          </a:p>
          <a:p>
            <a:pPr marL="0" indent="0">
              <a:buNone/>
            </a:pPr>
            <a:r>
              <a:rPr lang="ru-RU" sz="4000" b="1" i="1" dirty="0">
                <a:solidFill>
                  <a:srgbClr val="000000"/>
                </a:solidFill>
                <a:latin typeface="Times New Roman"/>
              </a:rPr>
              <a:t>5. Сколько временных форм имеют глаголы?</a:t>
            </a:r>
            <a:endParaRPr lang="ru-RU" sz="4000" b="1" dirty="0">
              <a:solidFill>
                <a:srgbClr val="000000"/>
              </a:solidFill>
              <a:latin typeface="Arial"/>
            </a:endParaRPr>
          </a:p>
          <a:p>
            <a:pPr marL="0" indent="0">
              <a:buNone/>
            </a:pPr>
            <a:r>
              <a:rPr lang="ru-RU" sz="4000" b="1" dirty="0">
                <a:solidFill>
                  <a:srgbClr val="000000"/>
                </a:solidFill>
                <a:latin typeface="Times New Roman"/>
              </a:rPr>
              <a:t>1)2         2)3         3)4</a:t>
            </a:r>
            <a:endParaRPr lang="ru-RU" sz="4000" b="1" dirty="0">
              <a:solidFill>
                <a:srgbClr val="000000"/>
              </a:solidFill>
              <a:latin typeface="Arial"/>
            </a:endParaRPr>
          </a:p>
          <a:p>
            <a:pPr marL="0" indent="0">
              <a:buNone/>
            </a:pPr>
            <a:r>
              <a:rPr lang="ru-RU" sz="4000" b="1" i="1" dirty="0">
                <a:solidFill>
                  <a:srgbClr val="000000"/>
                </a:solidFill>
                <a:latin typeface="Times New Roman"/>
              </a:rPr>
              <a:t>6. Если глагол отвечает на вопрос что делает? что делают?, то он в форме...</a:t>
            </a:r>
            <a:endParaRPr lang="ru-RU" sz="4000" b="1" dirty="0">
              <a:solidFill>
                <a:srgbClr val="000000"/>
              </a:solidFill>
              <a:latin typeface="Arial"/>
            </a:endParaRPr>
          </a:p>
          <a:p>
            <a:pPr marL="0" indent="0">
              <a:buNone/>
            </a:pPr>
            <a:r>
              <a:rPr lang="ru-RU" sz="4000" b="1" dirty="0">
                <a:solidFill>
                  <a:srgbClr val="000000"/>
                </a:solidFill>
                <a:latin typeface="Times New Roman"/>
              </a:rPr>
              <a:t>1) прошедшего времени;</a:t>
            </a:r>
            <a:endParaRPr lang="ru-RU" sz="4000" b="1" dirty="0">
              <a:solidFill>
                <a:srgbClr val="000000"/>
              </a:solidFill>
              <a:latin typeface="Arial"/>
            </a:endParaRPr>
          </a:p>
          <a:p>
            <a:pPr marL="0" indent="0">
              <a:buNone/>
            </a:pPr>
            <a:r>
              <a:rPr lang="ru-RU" sz="4000" b="1" dirty="0">
                <a:solidFill>
                  <a:srgbClr val="000000"/>
                </a:solidFill>
                <a:latin typeface="Times New Roman"/>
              </a:rPr>
              <a:t>2) настоящего времени;</a:t>
            </a:r>
            <a:endParaRPr lang="ru-RU" sz="4000" b="1" dirty="0">
              <a:solidFill>
                <a:srgbClr val="000000"/>
              </a:solidFill>
              <a:latin typeface="Arial"/>
            </a:endParaRPr>
          </a:p>
          <a:p>
            <a:pPr marL="0" indent="0">
              <a:buNone/>
            </a:pPr>
            <a:r>
              <a:rPr lang="ru-RU" sz="4000" b="1" dirty="0">
                <a:solidFill>
                  <a:srgbClr val="000000"/>
                </a:solidFill>
                <a:latin typeface="Times New Roman"/>
              </a:rPr>
              <a:t>3) будущего времени</a:t>
            </a:r>
            <a:r>
              <a:rPr lang="ru-RU" sz="4000" b="1" dirty="0" smtClean="0">
                <a:solidFill>
                  <a:srgbClr val="000000"/>
                </a:solidFill>
                <a:latin typeface="Times New Roman"/>
              </a:rPr>
              <a:t>.</a:t>
            </a:r>
            <a:endParaRPr lang="ru-RU" sz="4000" b="1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7727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064896" cy="2160240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54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Литературное чтение</a:t>
            </a:r>
            <a:endParaRPr lang="ru-RU" sz="5400" b="1" i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852936"/>
            <a:ext cx="8229600" cy="3273227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400" b="1" dirty="0">
                <a:solidFill>
                  <a:prstClr val="black"/>
                </a:solidFill>
                <a:ea typeface="Calibri"/>
                <a:cs typeface="Times New Roman"/>
              </a:rPr>
              <a:t/>
            </a:r>
            <a:br>
              <a:rPr lang="ru-RU" sz="1400" b="1" dirty="0">
                <a:solidFill>
                  <a:prstClr val="black"/>
                </a:solidFill>
                <a:ea typeface="Calibri"/>
                <a:cs typeface="Times New Roman"/>
              </a:rPr>
            </a:br>
            <a:r>
              <a:rPr lang="ru-RU" sz="3600" b="1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3600" b="1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в 5 классе - 102 ч</a:t>
            </a:r>
            <a:r>
              <a:rPr lang="ru-RU" sz="3600" b="1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3600" b="1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за год                            </a:t>
            </a:r>
            <a:endParaRPr lang="ru-RU" sz="3600" b="1" dirty="0" smtClean="0">
              <a:solidFill>
                <a:prstClr val="black"/>
              </a:solidFill>
              <a:latin typeface="Times New Roman"/>
              <a:ea typeface="Times New Roman"/>
              <a:cs typeface="Times New Roman"/>
            </a:endParaRPr>
          </a:p>
          <a:p>
            <a:pPr marL="0" indent="0"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3600" b="1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3 </a:t>
            </a:r>
            <a:r>
              <a:rPr lang="ru-RU" sz="3600" b="1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часа в </a:t>
            </a:r>
            <a:r>
              <a:rPr lang="ru-RU" sz="3600" b="1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неделю </a:t>
            </a:r>
            <a:r>
              <a:rPr lang="ru-RU" sz="3600" b="1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согласно Учебному плану школы-интерната на </a:t>
            </a:r>
            <a:r>
              <a:rPr lang="ru-RU" sz="3600" b="1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2020-2021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007352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2002234"/>
          </a:xfrm>
        </p:spPr>
        <p:txBody>
          <a:bodyPr>
            <a:normAutofit fontScale="90000"/>
          </a:bodyPr>
          <a:lstStyle/>
          <a:p>
            <a:pPr lvl="0" algn="l">
              <a:lnSpc>
                <a:spcPct val="115000"/>
              </a:lnSpc>
              <a:spcBef>
                <a:spcPct val="20000"/>
              </a:spcBef>
            </a:pPr>
            <a:r>
              <a:rPr lang="ru-RU" sz="1800" b="1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Данная рабочая программа ориентирована на  </a:t>
            </a:r>
            <a:r>
              <a:rPr lang="ru-RU" sz="1800" b="1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учебник</a:t>
            </a:r>
            <a:r>
              <a:rPr lang="en-US" sz="1800" b="1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:</a:t>
            </a:r>
            <a:br>
              <a:rPr lang="en-US" sz="1800" b="1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1800" b="1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800" b="1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800" b="1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Л.Ф</a:t>
            </a:r>
            <a:r>
              <a:rPr lang="ru-RU" sz="1800" b="1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. Климанова, В.Г. Горецкий, М.В. Голованова «Литературное чтение», 4 класс, </a:t>
            </a:r>
            <a:r>
              <a:rPr lang="en-US" sz="1800" b="1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                </a:t>
            </a:r>
            <a:r>
              <a:rPr lang="ru-RU" sz="1800" b="1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в  </a:t>
            </a:r>
            <a:r>
              <a:rPr lang="ru-RU" sz="1800" b="1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2-х частях - М., МИПО РЕПРО, 2016 год для слепых </a:t>
            </a:r>
            <a:r>
              <a:rPr lang="ru-RU" sz="1800" b="1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учеников</a:t>
            </a:r>
            <a:r>
              <a:rPr lang="ru-RU" sz="1800" b="1" dirty="0">
                <a:solidFill>
                  <a:prstClr val="black"/>
                </a:solidFill>
                <a:ea typeface="Calibri"/>
                <a:cs typeface="Times New Roman"/>
              </a:rPr>
              <a:t/>
            </a:r>
            <a:br>
              <a:rPr lang="ru-RU" sz="1800" b="1" dirty="0">
                <a:solidFill>
                  <a:prstClr val="black"/>
                </a:solidFill>
                <a:ea typeface="Calibri"/>
                <a:cs typeface="Times New Roman"/>
              </a:rPr>
            </a:br>
            <a:r>
              <a:rPr lang="ru-RU" sz="18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«Литературное чтение» </a:t>
            </a:r>
            <a:r>
              <a:rPr lang="en-US" sz="1800" b="1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1800" b="1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в 2-х частях , Климанова </a:t>
            </a:r>
            <a:r>
              <a:rPr lang="ru-RU" sz="18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Л.Ф., Горецкий В.Г., Голованова М.В. – М., Просвещение 2016 г. для слабовидящих учеников </a:t>
            </a:r>
            <a:r>
              <a:rPr lang="ru-RU" sz="1600" b="1" dirty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ru-RU" sz="1600" b="1" dirty="0">
                <a:solidFill>
                  <a:prstClr val="black"/>
                </a:solidFill>
                <a:ea typeface="+mn-ea"/>
                <a:cs typeface="+mn-cs"/>
              </a:rPr>
            </a:br>
            <a:endParaRPr lang="ru-RU" sz="2800" b="1" dirty="0"/>
          </a:p>
        </p:txBody>
      </p:sp>
      <p:pic>
        <p:nvPicPr>
          <p:cNvPr id="3074" name="Picture 2" descr="C:\Users\Пользователь\Desktop\5c110a4b1bee2b1feb7ebe3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916832"/>
            <a:ext cx="3264322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Пользователь\Desktop\20201020_14155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5400000">
            <a:off x="4507260" y="2411545"/>
            <a:ext cx="4320480" cy="3475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8087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15000"/>
              </a:lnSpc>
            </a:pPr>
            <a:r>
              <a:rPr lang="ru-RU" sz="2800" b="1" dirty="0" smtClean="0">
                <a:effectLst/>
                <a:latin typeface="Times New Roman"/>
                <a:ea typeface="Times New Roman"/>
                <a:cs typeface="Times New Roman"/>
              </a:rPr>
              <a:t/>
            </a:r>
            <a:br>
              <a:rPr lang="ru-RU" sz="2800" b="1" dirty="0" smtClean="0">
                <a:effectLst/>
                <a:latin typeface="Times New Roman"/>
                <a:ea typeface="Times New Roman"/>
                <a:cs typeface="Times New Roman"/>
              </a:rPr>
            </a:br>
            <a:r>
              <a:rPr lang="ru-RU" sz="2800" b="1" dirty="0" smtClean="0">
                <a:effectLst/>
                <a:latin typeface="Times New Roman"/>
                <a:ea typeface="Times New Roman"/>
                <a:cs typeface="Times New Roman"/>
              </a:rPr>
              <a:t>СОДЕРЖАНИЕ УЧЕБНОГО ПРЕДМЕТА</a:t>
            </a:r>
            <a:r>
              <a:rPr lang="ru-RU" sz="2400" dirty="0">
                <a:ea typeface="Calibri"/>
                <a:cs typeface="Times New Roman"/>
              </a:rPr>
              <a:t/>
            </a:r>
            <a:br>
              <a:rPr lang="ru-RU" sz="2400" dirty="0">
                <a:ea typeface="Calibri"/>
                <a:cs typeface="Times New Roman"/>
              </a:rPr>
            </a:br>
            <a:r>
              <a:rPr lang="ru-RU" sz="2800" b="1" dirty="0" smtClean="0">
                <a:effectLst/>
                <a:latin typeface="Times New Roman"/>
                <a:ea typeface="Calibri"/>
                <a:cs typeface="Times New Roman"/>
              </a:rPr>
              <a:t> </a:t>
            </a:r>
            <a:r>
              <a:rPr lang="ru-RU" sz="2400" dirty="0">
                <a:ea typeface="Calibri"/>
                <a:cs typeface="Times New Roman"/>
              </a:rPr>
              <a:t/>
            </a:r>
            <a:br>
              <a:rPr lang="ru-RU" sz="2400" dirty="0">
                <a:ea typeface="Calibri"/>
                <a:cs typeface="Times New Roman"/>
              </a:rPr>
            </a:b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472608"/>
          </a:xfrm>
        </p:spPr>
        <p:txBody>
          <a:bodyPr>
            <a:noAutofit/>
          </a:bodyPr>
          <a:lstStyle/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000" b="1" u="sng" dirty="0" smtClean="0">
                <a:solidFill>
                  <a:srgbClr val="231F20"/>
                </a:solidFill>
                <a:effectLst/>
                <a:latin typeface="Times New Roman"/>
                <a:ea typeface="Times New Roman"/>
                <a:cs typeface="Times New Roman"/>
              </a:rPr>
              <a:t>Изучаемые разделы</a:t>
            </a:r>
            <a:r>
              <a:rPr lang="ru-RU" sz="2000" b="1" dirty="0" smtClean="0">
                <a:solidFill>
                  <a:srgbClr val="231F20"/>
                </a:solidFill>
                <a:effectLst/>
                <a:latin typeface="Times New Roman"/>
                <a:ea typeface="Times New Roman"/>
                <a:cs typeface="Times New Roman"/>
              </a:rPr>
              <a:t>:</a:t>
            </a:r>
            <a:endParaRPr lang="ru-RU" sz="2000" dirty="0"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000" b="1" dirty="0" smtClean="0">
                <a:solidFill>
                  <a:srgbClr val="231F20"/>
                </a:solidFill>
                <a:effectLst/>
                <a:latin typeface="Times New Roman"/>
                <a:ea typeface="Times New Roman"/>
                <a:cs typeface="Times New Roman"/>
              </a:rPr>
              <a:t>Учебник: 4 класс 1 часть.</a:t>
            </a:r>
            <a:endParaRPr lang="ru-RU" sz="2000" dirty="0"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buFont typeface="Symbol"/>
              <a:buChar char=""/>
            </a:pPr>
            <a:r>
              <a:rPr lang="ru-RU" sz="2000" dirty="0" smtClean="0">
                <a:solidFill>
                  <a:srgbClr val="231F20"/>
                </a:solidFill>
                <a:effectLst/>
                <a:latin typeface="Times New Roman"/>
                <a:ea typeface="Times New Roman"/>
                <a:cs typeface="Times New Roman"/>
              </a:rPr>
              <a:t>Литературные сказки (13 ч)</a:t>
            </a: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000" b="1" dirty="0" smtClean="0">
                <a:solidFill>
                  <a:srgbClr val="231F20"/>
                </a:solidFill>
                <a:effectLst/>
                <a:latin typeface="Times New Roman"/>
                <a:ea typeface="Times New Roman"/>
                <a:cs typeface="Times New Roman"/>
              </a:rPr>
              <a:t>Учебник: 4 класс 2 часть.</a:t>
            </a:r>
            <a:endParaRPr lang="ru-RU" sz="2000" dirty="0"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buFont typeface="Symbol"/>
              <a:buChar char=""/>
            </a:pPr>
            <a:r>
              <a:rPr lang="ru-RU" sz="2000" dirty="0" smtClean="0">
                <a:solidFill>
                  <a:srgbClr val="231F20"/>
                </a:solidFill>
                <a:effectLst/>
                <a:latin typeface="Times New Roman"/>
                <a:ea typeface="Times New Roman"/>
                <a:cs typeface="Times New Roman"/>
              </a:rPr>
              <a:t>Делу время – потехе час (11 ч)</a:t>
            </a:r>
            <a:endParaRPr lang="ru-RU" sz="2000" dirty="0">
              <a:solidFill>
                <a:srgbClr val="231F20"/>
              </a:solidFill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buFont typeface="Symbol"/>
              <a:buChar char=""/>
            </a:pPr>
            <a:r>
              <a:rPr lang="ru-RU" sz="2000" dirty="0" smtClean="0">
                <a:solidFill>
                  <a:srgbClr val="231F20"/>
                </a:solidFill>
                <a:effectLst/>
                <a:latin typeface="Times New Roman"/>
                <a:ea typeface="Times New Roman"/>
                <a:cs typeface="Times New Roman"/>
              </a:rPr>
              <a:t>Страна детства (13 ч)</a:t>
            </a:r>
            <a:endParaRPr lang="ru-RU" sz="2000" dirty="0">
              <a:solidFill>
                <a:srgbClr val="231F20"/>
              </a:solidFill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buFont typeface="Symbol"/>
              <a:buChar char=""/>
            </a:pPr>
            <a:r>
              <a:rPr lang="ru-RU" sz="2000" dirty="0" smtClean="0">
                <a:solidFill>
                  <a:srgbClr val="231F20"/>
                </a:solidFill>
                <a:effectLst/>
                <a:latin typeface="Times New Roman"/>
                <a:ea typeface="Times New Roman"/>
                <a:cs typeface="Times New Roman"/>
              </a:rPr>
              <a:t>Поэтическая тетрадь  (6 ч)</a:t>
            </a:r>
            <a:endParaRPr lang="ru-RU" sz="2000" dirty="0">
              <a:solidFill>
                <a:srgbClr val="231F20"/>
              </a:solidFill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buFont typeface="Symbol"/>
              <a:buChar char=""/>
            </a:pPr>
            <a:r>
              <a:rPr lang="ru-RU" sz="2000" dirty="0" smtClean="0">
                <a:solidFill>
                  <a:srgbClr val="231F20"/>
                </a:solidFill>
                <a:effectLst/>
                <a:latin typeface="Times New Roman"/>
                <a:ea typeface="Times New Roman"/>
                <a:cs typeface="Times New Roman"/>
              </a:rPr>
              <a:t>Природа и мы (19 ч)</a:t>
            </a:r>
            <a:endParaRPr lang="ru-RU" sz="2000" dirty="0">
              <a:solidFill>
                <a:srgbClr val="231F20"/>
              </a:solidFill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buFont typeface="Symbol"/>
              <a:buChar char=""/>
            </a:pPr>
            <a:r>
              <a:rPr lang="ru-RU" sz="2000" dirty="0" smtClean="0">
                <a:solidFill>
                  <a:srgbClr val="231F20"/>
                </a:solidFill>
                <a:effectLst/>
                <a:latin typeface="Times New Roman"/>
                <a:ea typeface="Times New Roman"/>
                <a:cs typeface="Times New Roman"/>
              </a:rPr>
              <a:t>Поэтическая тетрадь (10 ч)</a:t>
            </a:r>
            <a:endParaRPr lang="ru-RU" sz="2000" dirty="0">
              <a:solidFill>
                <a:srgbClr val="231F20"/>
              </a:solidFill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buFont typeface="Symbol"/>
              <a:buChar char=""/>
            </a:pPr>
            <a:r>
              <a:rPr lang="ru-RU" sz="2000" dirty="0" smtClean="0">
                <a:solidFill>
                  <a:srgbClr val="231F20"/>
                </a:solidFill>
                <a:effectLst/>
                <a:latin typeface="Times New Roman"/>
                <a:ea typeface="Times New Roman"/>
                <a:cs typeface="Times New Roman"/>
              </a:rPr>
              <a:t>Родина (8 ч)</a:t>
            </a:r>
            <a:endParaRPr lang="ru-RU" sz="2000" dirty="0">
              <a:solidFill>
                <a:srgbClr val="231F20"/>
              </a:solidFill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buFont typeface="Symbol"/>
              <a:buChar char=""/>
            </a:pPr>
            <a:r>
              <a:rPr lang="ru-RU" sz="2000" dirty="0" smtClean="0">
                <a:solidFill>
                  <a:srgbClr val="231F20"/>
                </a:solidFill>
                <a:effectLst/>
                <a:latin typeface="Times New Roman"/>
                <a:ea typeface="Times New Roman"/>
                <a:cs typeface="Times New Roman"/>
              </a:rPr>
              <a:t>Страна Фантазия (5 ч)</a:t>
            </a:r>
            <a:endParaRPr lang="ru-RU" sz="2000" dirty="0">
              <a:solidFill>
                <a:srgbClr val="231F20"/>
              </a:solidFill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buFont typeface="Symbol"/>
              <a:buChar char=""/>
            </a:pPr>
            <a:r>
              <a:rPr lang="ru-RU" sz="2000" dirty="0" smtClean="0">
                <a:solidFill>
                  <a:srgbClr val="231F20"/>
                </a:solidFill>
                <a:effectLst/>
                <a:latin typeface="Times New Roman"/>
                <a:ea typeface="Times New Roman"/>
                <a:cs typeface="Times New Roman"/>
              </a:rPr>
              <a:t>Зарубежная литература (17 ч)</a:t>
            </a:r>
            <a:endParaRPr lang="ru-RU" sz="2000" dirty="0">
              <a:solidFill>
                <a:srgbClr val="231F20"/>
              </a:solidFill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000" dirty="0" smtClean="0">
                <a:solidFill>
                  <a:srgbClr val="231F20"/>
                </a:solidFill>
                <a:effectLst/>
                <a:latin typeface="Times New Roman"/>
                <a:ea typeface="Times New Roman"/>
                <a:cs typeface="Times New Roman"/>
              </a:rPr>
              <a:t> </a:t>
            </a:r>
            <a:endParaRPr lang="ru-RU" sz="2000" dirty="0">
              <a:ea typeface="Calibri"/>
              <a:cs typeface="Times New Roman"/>
            </a:endParaRPr>
          </a:p>
          <a:p>
            <a:endParaRPr lang="ru-RU" sz="2000" dirty="0"/>
          </a:p>
        </p:txBody>
      </p:sp>
      <p:pic>
        <p:nvPicPr>
          <p:cNvPr id="3074" name="Picture 2" descr="C:\Users\Пользователь\Desktop\kisspng-reading-book-child-drawing-cartoon-reading-5b47c16ddf0477.418364161531429229913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924944"/>
            <a:ext cx="2736304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5170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15000"/>
              </a:lnSpc>
              <a:tabLst>
                <a:tab pos="3305175" algn="l"/>
              </a:tabLst>
            </a:pPr>
            <a:r>
              <a:rPr lang="ru-RU" sz="2800" b="1" dirty="0" smtClean="0">
                <a:effectLst/>
                <a:latin typeface="Times New Roman"/>
                <a:ea typeface="Times New Roman"/>
                <a:cs typeface="Times New Roman"/>
              </a:rPr>
              <a:t>Произведения для заучивания наизусть</a:t>
            </a:r>
            <a:r>
              <a:rPr lang="ru-RU" sz="2000" dirty="0">
                <a:ea typeface="Calibri"/>
                <a:cs typeface="Times New Roman"/>
              </a:rPr>
              <a:t/>
            </a:r>
            <a:br>
              <a:rPr lang="ru-RU" sz="2000" dirty="0">
                <a:ea typeface="Calibri"/>
                <a:cs typeface="Times New Roman"/>
              </a:rPr>
            </a:br>
            <a:endParaRPr lang="ru-RU" sz="28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02674526"/>
              </p:ext>
            </p:extLst>
          </p:nvPr>
        </p:nvGraphicFramePr>
        <p:xfrm>
          <a:off x="827584" y="1556793"/>
          <a:ext cx="7164576" cy="3502014"/>
        </p:xfrm>
        <a:graphic>
          <a:graphicData uri="http://schemas.openxmlformats.org/drawingml/2006/table">
            <a:tbl>
              <a:tblPr firstRow="1" firstCol="1" bandRow="1"/>
              <a:tblGrid>
                <a:gridCol w="296877"/>
                <a:gridCol w="1908306"/>
                <a:gridCol w="3305830"/>
                <a:gridCol w="1653563"/>
              </a:tblGrid>
              <a:tr h="4132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№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Автор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Название произведения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Объём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12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С.А. Есенин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«Бабушкины сказки».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Полностью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12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М.И. Цветаева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 выбору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Полностью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12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Б.Л. Пастернак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«Золотая осень»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Полностью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12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С.А. Есенин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«Лебёдушка»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Отрывок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12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И.С. Никитин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«Русь»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Отрывок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12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С.Д. Дрожжин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«Родина»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Полностью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12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А.В. Жигулин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«О, Родина!»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Полностью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7386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>
                <a:latin typeface="Times New Roman"/>
                <a:ea typeface="Times New Roman"/>
              </a:rPr>
              <a:t>Терминологический диктант</a:t>
            </a:r>
            <a:r>
              <a:rPr lang="ru-RU" sz="2400" b="1" dirty="0" smtClean="0">
                <a:latin typeface="Times New Roman"/>
                <a:ea typeface="Times New Roman"/>
              </a:rPr>
              <a:t>. </a:t>
            </a:r>
            <a:r>
              <a:rPr lang="ru-RU" sz="2400" b="1" dirty="0">
                <a:latin typeface="Times New Roman"/>
                <a:ea typeface="Times New Roman"/>
              </a:rPr>
              <a:t>Диагностика скорости чтения и осознанности восприятия текста. КОМ. </a:t>
            </a:r>
            <a:endParaRPr lang="ru-RU" sz="2400" dirty="0"/>
          </a:p>
        </p:txBody>
      </p:sp>
      <p:pic>
        <p:nvPicPr>
          <p:cNvPr id="4098" name="Picture 2" descr="C:\Users\Пользователь\Desktop\img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6709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6192688"/>
          </a:xfrm>
        </p:spPr>
        <p:txBody>
          <a:bodyPr>
            <a:noAutofit/>
          </a:bodyPr>
          <a:lstStyle/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600" b="1" dirty="0">
                <a:latin typeface="Times New Roman"/>
                <a:ea typeface="Calibri"/>
                <a:cs typeface="Times New Roman"/>
              </a:rPr>
              <a:t>1.Как зовут </a:t>
            </a:r>
            <a:r>
              <a:rPr lang="ru-RU" sz="1600" b="1" dirty="0" err="1">
                <a:latin typeface="Times New Roman"/>
                <a:ea typeface="Calibri"/>
                <a:cs typeface="Times New Roman"/>
              </a:rPr>
              <a:t>Голявкина</a:t>
            </a:r>
            <a:r>
              <a:rPr lang="ru-RU" sz="1600" b="1" dirty="0">
                <a:latin typeface="Times New Roman"/>
                <a:ea typeface="Calibri"/>
                <a:cs typeface="Times New Roman"/>
              </a:rPr>
              <a:t>?</a:t>
            </a:r>
            <a:endParaRPr lang="ru-RU" sz="1600" dirty="0"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600" dirty="0">
                <a:latin typeface="Times New Roman"/>
                <a:ea typeface="Calibri"/>
                <a:cs typeface="Times New Roman"/>
              </a:rPr>
              <a:t>А) Виктор Владимирович</a:t>
            </a:r>
            <a:endParaRPr lang="ru-RU" sz="1600" dirty="0"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600" dirty="0">
                <a:latin typeface="Times New Roman"/>
                <a:ea typeface="Calibri"/>
                <a:cs typeface="Times New Roman"/>
              </a:rPr>
              <a:t>Б) Владимир Викторович</a:t>
            </a:r>
            <a:endParaRPr lang="ru-RU" sz="1600" dirty="0"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600" dirty="0">
                <a:latin typeface="Times New Roman"/>
                <a:ea typeface="Calibri"/>
                <a:cs typeface="Times New Roman"/>
              </a:rPr>
              <a:t>В) Виктор Валентинович</a:t>
            </a:r>
            <a:endParaRPr lang="ru-RU" sz="1600" dirty="0"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600" dirty="0">
                <a:latin typeface="Times New Roman"/>
                <a:ea typeface="Calibri"/>
                <a:cs typeface="Times New Roman"/>
              </a:rPr>
              <a:t>Г) Валентин Викторович</a:t>
            </a:r>
            <a:endParaRPr lang="ru-RU" sz="1600" dirty="0"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600" b="1" dirty="0">
                <a:latin typeface="Times New Roman"/>
                <a:ea typeface="Calibri"/>
                <a:cs typeface="Times New Roman"/>
              </a:rPr>
              <a:t>2.Кто написал «Сказку о потерянном времени»?</a:t>
            </a:r>
            <a:endParaRPr lang="ru-RU" sz="1600" dirty="0"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600" dirty="0">
                <a:latin typeface="Times New Roman"/>
                <a:ea typeface="Calibri"/>
                <a:cs typeface="Times New Roman"/>
              </a:rPr>
              <a:t>А) </a:t>
            </a:r>
            <a:r>
              <a:rPr lang="ru-RU" sz="1600" dirty="0" err="1">
                <a:latin typeface="Times New Roman"/>
                <a:ea typeface="Calibri"/>
                <a:cs typeface="Times New Roman"/>
              </a:rPr>
              <a:t>Е.Л.Шварц</a:t>
            </a:r>
            <a:endParaRPr lang="ru-RU" sz="1600" dirty="0"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600" dirty="0">
                <a:latin typeface="Times New Roman"/>
                <a:ea typeface="Calibri"/>
                <a:cs typeface="Times New Roman"/>
              </a:rPr>
              <a:t>Б) </a:t>
            </a:r>
            <a:r>
              <a:rPr lang="ru-RU" sz="1600" dirty="0" err="1">
                <a:latin typeface="Times New Roman"/>
                <a:ea typeface="Calibri"/>
                <a:cs typeface="Times New Roman"/>
              </a:rPr>
              <a:t>В.В.Голявкин</a:t>
            </a:r>
            <a:endParaRPr lang="ru-RU" sz="1600" dirty="0"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600" dirty="0">
                <a:latin typeface="Times New Roman"/>
                <a:ea typeface="Calibri"/>
                <a:cs typeface="Times New Roman"/>
              </a:rPr>
              <a:t>В) </a:t>
            </a:r>
            <a:r>
              <a:rPr lang="ru-RU" sz="1600" dirty="0" err="1">
                <a:latin typeface="Times New Roman"/>
                <a:ea typeface="Calibri"/>
                <a:cs typeface="Times New Roman"/>
              </a:rPr>
              <a:t>В.Ю.Драгунский</a:t>
            </a:r>
            <a:endParaRPr lang="ru-RU" sz="1600" dirty="0"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600" dirty="0">
                <a:latin typeface="Times New Roman"/>
                <a:ea typeface="Calibri"/>
                <a:cs typeface="Times New Roman"/>
              </a:rPr>
              <a:t>Г) </a:t>
            </a:r>
            <a:r>
              <a:rPr lang="ru-RU" sz="1600" dirty="0" err="1">
                <a:latin typeface="Times New Roman"/>
                <a:ea typeface="Calibri"/>
                <a:cs typeface="Times New Roman"/>
              </a:rPr>
              <a:t>Н.Н.Носов</a:t>
            </a:r>
            <a:endParaRPr lang="ru-RU" sz="1600" dirty="0"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600" b="1" dirty="0">
                <a:latin typeface="Times New Roman"/>
                <a:ea typeface="Calibri"/>
                <a:cs typeface="Times New Roman"/>
              </a:rPr>
              <a:t>3.Из какого произведения эти выражения?</a:t>
            </a:r>
            <a:endParaRPr lang="ru-RU" sz="1600" dirty="0"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600" i="1" dirty="0" smtClean="0">
                <a:latin typeface="Times New Roman"/>
                <a:ea typeface="Calibri"/>
                <a:cs typeface="Times New Roman"/>
              </a:rPr>
              <a:t>Держать </a:t>
            </a:r>
            <a:r>
              <a:rPr lang="ru-RU" sz="1600" i="1" dirty="0">
                <a:latin typeface="Times New Roman"/>
                <a:ea typeface="Calibri"/>
                <a:cs typeface="Times New Roman"/>
              </a:rPr>
              <a:t>ухо востро. Как сквозь землю провалился.</a:t>
            </a:r>
            <a:endParaRPr lang="ru-RU" sz="1600" dirty="0"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600" dirty="0">
                <a:latin typeface="Times New Roman"/>
                <a:ea typeface="Calibri"/>
                <a:cs typeface="Times New Roman"/>
              </a:rPr>
              <a:t>А) «Никакой я горчицы не ел»</a:t>
            </a:r>
            <a:endParaRPr lang="ru-RU" sz="1600" dirty="0"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600" dirty="0">
                <a:latin typeface="Times New Roman"/>
                <a:ea typeface="Calibri"/>
                <a:cs typeface="Times New Roman"/>
              </a:rPr>
              <a:t>Б) «Сказка о потерянном времени»</a:t>
            </a:r>
            <a:endParaRPr lang="ru-RU" sz="1600" dirty="0"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600" dirty="0">
                <a:latin typeface="Times New Roman"/>
                <a:ea typeface="Calibri"/>
                <a:cs typeface="Times New Roman"/>
              </a:rPr>
              <a:t>В) «Что любит Мишка»</a:t>
            </a:r>
            <a:endParaRPr lang="ru-RU" sz="1600" dirty="0"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600" dirty="0">
                <a:latin typeface="Times New Roman"/>
                <a:ea typeface="Calibri"/>
                <a:cs typeface="Times New Roman"/>
              </a:rPr>
              <a:t>Г) «Главные реки»</a:t>
            </a:r>
            <a:endParaRPr lang="ru-RU" sz="1600" dirty="0"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600" dirty="0" smtClean="0">
                <a:latin typeface="Times New Roman"/>
                <a:ea typeface="Calibri"/>
                <a:cs typeface="Times New Roman"/>
              </a:rPr>
              <a:t>В</a:t>
            </a:r>
            <a:r>
              <a:rPr lang="ru-RU" sz="1600" dirty="0">
                <a:latin typeface="Times New Roman"/>
                <a:ea typeface="Calibri"/>
                <a:cs typeface="Times New Roman"/>
              </a:rPr>
              <a:t>) Животных</a:t>
            </a:r>
            <a:endParaRPr lang="ru-RU" sz="1600" dirty="0"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600" dirty="0">
                <a:latin typeface="Times New Roman"/>
                <a:ea typeface="Calibri"/>
                <a:cs typeface="Times New Roman"/>
              </a:rPr>
              <a:t>Г) Детей</a:t>
            </a:r>
            <a:endParaRPr lang="ru-RU" sz="1600" dirty="0">
              <a:ea typeface="Calibri"/>
              <a:cs typeface="Times New Roman"/>
            </a:endParaRPr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08618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Тексты для проверки техники чтения</a:t>
            </a:r>
            <a:endParaRPr lang="ru-RU" sz="3200" b="1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472608"/>
          </a:xfrm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spcAft>
                <a:spcPts val="1000"/>
              </a:spcAft>
              <a:buNone/>
            </a:pPr>
            <a:r>
              <a:rPr lang="ru-RU" sz="1600" b="1" dirty="0">
                <a:latin typeface="Times New Roman"/>
                <a:ea typeface="Times New Roman"/>
                <a:cs typeface="Times New Roman"/>
              </a:rPr>
              <a:t>Каштанка</a:t>
            </a:r>
            <a:endParaRPr lang="ru-RU" sz="1600" dirty="0">
              <a:ea typeface="Times New Roman"/>
              <a:cs typeface="Times New Roman"/>
            </a:endParaRPr>
          </a:p>
          <a:p>
            <a:pPr marL="0" indent="0" algn="just">
              <a:lnSpc>
                <a:spcPct val="150000"/>
              </a:lnSpc>
              <a:spcAft>
                <a:spcPts val="1000"/>
              </a:spcAft>
              <a:buNone/>
            </a:pPr>
            <a:r>
              <a:rPr lang="ru-RU" sz="16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600" dirty="0" smtClean="0">
                <a:latin typeface="Times New Roman"/>
                <a:ea typeface="Times New Roman"/>
                <a:cs typeface="Times New Roman"/>
              </a:rPr>
              <a:t>     </a:t>
            </a:r>
            <a:r>
              <a:rPr lang="ru-RU" sz="1600" dirty="0">
                <a:latin typeface="Times New Roman"/>
                <a:ea typeface="Times New Roman"/>
                <a:cs typeface="Times New Roman"/>
              </a:rPr>
              <a:t>Когда Каштанка проснулась, было уже светло и с улицы доносился шум, какой бывает только днём. В комнате не </a:t>
            </a:r>
            <a:r>
              <a:rPr lang="ru-RU" sz="1600" dirty="0" smtClean="0">
                <a:latin typeface="Times New Roman"/>
                <a:ea typeface="Times New Roman"/>
                <a:cs typeface="Times New Roman"/>
              </a:rPr>
              <a:t>было </a:t>
            </a:r>
            <a:r>
              <a:rPr lang="ru-RU" sz="1600" dirty="0">
                <a:latin typeface="Times New Roman"/>
                <a:ea typeface="Times New Roman"/>
                <a:cs typeface="Times New Roman"/>
              </a:rPr>
              <a:t>ни души. Каштанка потянулась, зевнула и, сердитая, </a:t>
            </a:r>
            <a:r>
              <a:rPr lang="ru-RU" sz="1600" dirty="0" smtClean="0">
                <a:latin typeface="Times New Roman"/>
                <a:ea typeface="Times New Roman"/>
                <a:cs typeface="Times New Roman"/>
              </a:rPr>
              <a:t>угрюмая</a:t>
            </a:r>
            <a:r>
              <a:rPr lang="ru-RU" sz="1600" dirty="0">
                <a:latin typeface="Times New Roman"/>
                <a:ea typeface="Times New Roman"/>
                <a:cs typeface="Times New Roman"/>
              </a:rPr>
              <a:t>, прошлась по комнате. Она обнюхала углы и </a:t>
            </a:r>
            <a:r>
              <a:rPr lang="ru-RU" sz="1600" dirty="0" smtClean="0">
                <a:latin typeface="Times New Roman"/>
                <a:ea typeface="Times New Roman"/>
                <a:cs typeface="Times New Roman"/>
              </a:rPr>
              <a:t>мебель</a:t>
            </a:r>
            <a:r>
              <a:rPr lang="ru-RU" sz="1600" dirty="0">
                <a:latin typeface="Times New Roman"/>
                <a:ea typeface="Times New Roman"/>
                <a:cs typeface="Times New Roman"/>
              </a:rPr>
              <a:t>, заглянула в переднюю и не нашла </a:t>
            </a:r>
            <a:r>
              <a:rPr lang="ru-RU" sz="1600" dirty="0" smtClean="0">
                <a:latin typeface="Times New Roman"/>
                <a:ea typeface="Times New Roman"/>
                <a:cs typeface="Times New Roman"/>
              </a:rPr>
              <a:t>ничего интересного</a:t>
            </a:r>
            <a:r>
              <a:rPr lang="ru-RU" sz="1600" dirty="0">
                <a:latin typeface="Times New Roman"/>
                <a:ea typeface="Times New Roman"/>
                <a:cs typeface="Times New Roman"/>
              </a:rPr>
              <a:t>. Кроме двери, которая вела в переднюю, была ещё одна дверь… Каштанка поцарапала эту дверь, налегла на неё грудью, отворила и тотчас же почувствовала странный, очень подозрительный запах. Предчувствуя неприятную встречу, ворча и оглядываясь, Каштанка вошла в маленькую комнату с грязными обоями и в страхе попятилась назад. </a:t>
            </a:r>
            <a:r>
              <a:rPr lang="ru-RU" sz="1600" dirty="0" smtClean="0">
                <a:latin typeface="Times New Roman"/>
                <a:ea typeface="Times New Roman"/>
                <a:cs typeface="Times New Roman"/>
              </a:rPr>
              <a:t>Она </a:t>
            </a:r>
            <a:r>
              <a:rPr lang="ru-RU" sz="1600" dirty="0">
                <a:latin typeface="Times New Roman"/>
                <a:ea typeface="Times New Roman"/>
                <a:cs typeface="Times New Roman"/>
              </a:rPr>
              <a:t>увидела нечто неожиданное и страшное. Пригнув </a:t>
            </a:r>
            <a:r>
              <a:rPr lang="ru-RU" sz="1600" dirty="0" smtClean="0">
                <a:latin typeface="Times New Roman"/>
                <a:ea typeface="Times New Roman"/>
                <a:cs typeface="Times New Roman"/>
              </a:rPr>
              <a:t>к </a:t>
            </a:r>
            <a:r>
              <a:rPr lang="ru-RU" sz="1600" dirty="0">
                <a:latin typeface="Times New Roman"/>
                <a:ea typeface="Times New Roman"/>
                <a:cs typeface="Times New Roman"/>
              </a:rPr>
              <a:t>земле шею и голову, растопырив крылья и шипя, прямо на неё шёл серый гусь. Несколько в стороне от него, на </a:t>
            </a:r>
            <a:r>
              <a:rPr lang="ru-RU" sz="1600" dirty="0" smtClean="0">
                <a:latin typeface="Times New Roman"/>
                <a:ea typeface="Times New Roman"/>
                <a:cs typeface="Times New Roman"/>
              </a:rPr>
              <a:t>матрасике </a:t>
            </a:r>
            <a:r>
              <a:rPr lang="ru-RU" sz="1600" dirty="0">
                <a:latin typeface="Times New Roman"/>
                <a:ea typeface="Times New Roman"/>
                <a:cs typeface="Times New Roman"/>
              </a:rPr>
              <a:t>лежал белый кот, увидев Каштанку, он вскочил, </a:t>
            </a:r>
            <a:r>
              <a:rPr lang="ru-RU" sz="1600" dirty="0" smtClean="0">
                <a:latin typeface="Times New Roman"/>
                <a:ea typeface="Times New Roman"/>
              </a:rPr>
              <a:t>выгнул </a:t>
            </a:r>
            <a:r>
              <a:rPr lang="ru-RU" sz="1600" dirty="0">
                <a:latin typeface="Times New Roman"/>
                <a:ea typeface="Times New Roman"/>
              </a:rPr>
              <a:t>спину в дугу, задрал хвост, взъерошил шерсть и тоже </a:t>
            </a:r>
            <a:r>
              <a:rPr lang="ru-RU" sz="1600" dirty="0">
                <a:latin typeface="Times New Roman"/>
                <a:ea typeface="Times New Roman"/>
                <a:cs typeface="Times New Roman"/>
              </a:rPr>
              <a:t>зашипел. Собака испугалась не на шутку…</a:t>
            </a:r>
            <a:endParaRPr lang="ru-RU" sz="1600" dirty="0">
              <a:ea typeface="Times New Roman"/>
              <a:cs typeface="Times New Roman"/>
            </a:endParaRPr>
          </a:p>
          <a:p>
            <a:pPr marL="0" indent="0">
              <a:buNone/>
            </a:pPr>
            <a:r>
              <a:rPr lang="ru-RU" sz="1600" dirty="0">
                <a:latin typeface="Times New Roman"/>
                <a:ea typeface="Times New Roman"/>
              </a:rPr>
              <a:t>                                                                                 </a:t>
            </a:r>
            <a:r>
              <a:rPr lang="ru-RU" sz="1600" dirty="0" smtClean="0">
                <a:latin typeface="Times New Roman"/>
                <a:ea typeface="Times New Roman"/>
              </a:rPr>
              <a:t>                                                    </a:t>
            </a:r>
            <a:r>
              <a:rPr lang="ru-RU" sz="1600" dirty="0">
                <a:latin typeface="Times New Roman"/>
                <a:ea typeface="Times New Roman"/>
              </a:rPr>
              <a:t>(А. Чехов)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1850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0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«Окружающий мир»</a:t>
            </a:r>
            <a:endParaRPr lang="ru-RU" dirty="0"/>
          </a:p>
        </p:txBody>
      </p:sp>
      <p:pic>
        <p:nvPicPr>
          <p:cNvPr id="4098" name="Picture 2" descr="C:\Users\Пользователь\Desktop\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43956" y="1600200"/>
            <a:ext cx="3256088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4410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>
            <a:normAutofit/>
          </a:bodyPr>
          <a:lstStyle/>
          <a:p>
            <a:pPr algn="just">
              <a:lnSpc>
                <a:spcPct val="115000"/>
              </a:lnSpc>
            </a:pPr>
            <a:r>
              <a:rPr lang="ru-RU" sz="2800" dirty="0">
                <a:latin typeface="Times New Roman" pitchFamily="18" charset="0"/>
                <a:ea typeface="Times New Roman"/>
                <a:cs typeface="Times New Roman" pitchFamily="18" charset="0"/>
              </a:rPr>
              <a:t>Рабочая программа по «Окружающему миру»</a:t>
            </a:r>
            <a:r>
              <a:rPr lang="ru-RU" sz="2800" i="1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ea typeface="Times New Roman"/>
                <a:cs typeface="Times New Roman" pitchFamily="18" charset="0"/>
              </a:rPr>
              <a:t>предусматривает в 5 классе - 68 часов за год </a:t>
            </a:r>
            <a:r>
              <a:rPr lang="ru-RU" sz="28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                               (</a:t>
            </a:r>
            <a:r>
              <a:rPr lang="ru-RU" sz="2800" dirty="0">
                <a:latin typeface="Times New Roman" pitchFamily="18" charset="0"/>
                <a:ea typeface="Times New Roman"/>
                <a:cs typeface="Times New Roman" pitchFamily="18" charset="0"/>
              </a:rPr>
              <a:t>2 часа в неделю) согласно Учебному плану школы-интерната на 2020-2021 учебный год.</a:t>
            </a:r>
            <a:endParaRPr lang="ru-RU" sz="28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/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 час по учебному плану и 1 час  из </a:t>
            </a:r>
            <a:r>
              <a:rPr lang="ru-RU" sz="2800" dirty="0" smtClean="0">
                <a:latin typeface="Times New Roman" pitchFamily="18" charset="0"/>
                <a:ea typeface="Calibri"/>
                <a:cs typeface="Times New Roman" pitchFamily="18" charset="0"/>
              </a:rPr>
              <a:t>части </a:t>
            </a:r>
            <a:r>
              <a:rPr lang="ru-RU" sz="2800" dirty="0">
                <a:latin typeface="Times New Roman" pitchFamily="18" charset="0"/>
                <a:ea typeface="Calibri"/>
                <a:cs typeface="Times New Roman" pitchFamily="18" charset="0"/>
              </a:rPr>
              <a:t>формируемой участниками образовательных отношений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3699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Рабочие программы составлены </a:t>
            </a:r>
            <a:r>
              <a:rPr lang="ru-RU" dirty="0">
                <a:latin typeface="Times New Roman" pitchFamily="18" charset="0"/>
                <a:ea typeface="Times New Roman"/>
                <a:cs typeface="Times New Roman" pitchFamily="18" charset="0"/>
              </a:rPr>
              <a:t>на основе Федерального государственного стандарта НОО </a:t>
            </a:r>
            <a:r>
              <a:rPr lang="ru-RU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ОВЗ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Примерной адаптированной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основной образовательной программы начального общего образования 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слепых, слабовидящих обучающихся</a:t>
            </a:r>
            <a:endParaRPr lang="ru-RU" dirty="0" smtClean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ea typeface="Calibri"/>
                <a:cs typeface="Times New Roman" pitchFamily="18" charset="0"/>
              </a:rPr>
              <a:t>Для реализации учебной деятельности используется </a:t>
            </a:r>
            <a:r>
              <a:rPr lang="ru-RU" dirty="0" err="1">
                <a:latin typeface="Times New Roman" pitchFamily="18" charset="0"/>
                <a:ea typeface="Calibri"/>
                <a:cs typeface="Times New Roman" pitchFamily="18" charset="0"/>
              </a:rPr>
              <a:t>учебно</a:t>
            </a:r>
            <a:r>
              <a:rPr lang="ru-RU" dirty="0">
                <a:latin typeface="Times New Roman" pitchFamily="18" charset="0"/>
                <a:ea typeface="Calibri"/>
                <a:cs typeface="Times New Roman" pitchFamily="18" charset="0"/>
              </a:rPr>
              <a:t> – методический </a:t>
            </a:r>
            <a:r>
              <a:rPr lang="ru-RU" dirty="0" smtClean="0">
                <a:latin typeface="Times New Roman" pitchFamily="18" charset="0"/>
                <a:ea typeface="Calibri"/>
                <a:cs typeface="Times New Roman" pitchFamily="18" charset="0"/>
              </a:rPr>
              <a:t>комплекс </a:t>
            </a:r>
            <a:r>
              <a:rPr lang="ru-RU" dirty="0">
                <a:latin typeface="Times New Roman" pitchFamily="18" charset="0"/>
                <a:ea typeface="Calibri"/>
                <a:cs typeface="Times New Roman" pitchFamily="18" charset="0"/>
              </a:rPr>
              <a:t>«Школа России</a:t>
            </a:r>
            <a:r>
              <a:rPr lang="ru-RU" dirty="0" smtClean="0">
                <a:latin typeface="Times New Roman" pitchFamily="18" charset="0"/>
                <a:ea typeface="Calibri"/>
                <a:cs typeface="Times New Roman" pitchFamily="18" charset="0"/>
              </a:rPr>
              <a:t>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813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20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Данная рабочая программа ориентирована на учебник А.А. Плешаков.  Окружающий мир. 4 класс, ч.2, М., Просвещение, 2018 г.</a:t>
            </a:r>
            <a:r>
              <a:rPr lang="ru-RU" sz="1800" dirty="0">
                <a:solidFill>
                  <a:prstClr val="black"/>
                </a:solidFill>
                <a:ea typeface="Calibri"/>
                <a:cs typeface="Times New Roman"/>
              </a:rPr>
              <a:t/>
            </a:r>
            <a:br>
              <a:rPr lang="ru-RU" sz="1800" dirty="0">
                <a:solidFill>
                  <a:prstClr val="black"/>
                </a:solidFill>
                <a:ea typeface="Calibri"/>
                <a:cs typeface="Times New Roman"/>
              </a:rPr>
            </a:br>
            <a:r>
              <a:rPr lang="ru-RU" sz="20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Окружающий мир. 4 класс</a:t>
            </a:r>
            <a:r>
              <a:rPr lang="ru-RU" sz="2000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, М., «МИПО РЕПРО» 2016 г.</a:t>
            </a:r>
            <a:endParaRPr lang="ru-RU" sz="2000" dirty="0"/>
          </a:p>
        </p:txBody>
      </p:sp>
      <p:pic>
        <p:nvPicPr>
          <p:cNvPr id="2051" name="Picture 3" descr="C:\Users\Пользователь\Desktop\20201020_141558.jpg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660" t="3896" r="2031" b="968"/>
          <a:stretch/>
        </p:blipFill>
        <p:spPr bwMode="auto">
          <a:xfrm rot="5400000">
            <a:off x="58909" y="2181451"/>
            <a:ext cx="4417670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Пользователь\Desktop\cover-1200x80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8200" y="2516981"/>
            <a:ext cx="4038600" cy="269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3990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67544" y="476672"/>
            <a:ext cx="6048672" cy="60486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solidFill>
                  <a:prstClr val="black"/>
                </a:solidFill>
                <a:latin typeface="Times New Roman"/>
                <a:ea typeface="Calibri"/>
              </a:rPr>
              <a:t>Увеличение часов на изучение учебного предмета «Окружающий мир» в III, IV, V классе связано с тем, что программа А. А. Плешакова составлена с расчётом на 2 часа в неделю. Увеличение времени на 1 час за счет формируемого компонента помогает учащимся с нарушением зрения скорректировать недостатки знаний и представлений об окружающем мире, их познавательные возможности и интересы</a:t>
            </a:r>
            <a:endParaRPr lang="ru-RU" dirty="0"/>
          </a:p>
        </p:txBody>
      </p:sp>
      <p:pic>
        <p:nvPicPr>
          <p:cNvPr id="6147" name="Picture 3" descr="C:\Users\Пользователь\Desktop\solnce-ik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548680"/>
            <a:ext cx="1834520" cy="2121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339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15000"/>
              </a:lnSpc>
            </a:pPr>
            <a:r>
              <a:rPr lang="ru-RU" sz="2800" b="1" dirty="0">
                <a:latin typeface="Times New Roman"/>
                <a:ea typeface="Times New Roman"/>
                <a:cs typeface="Times New Roman"/>
              </a:rPr>
              <a:t>СОДЕРЖАНИЕ УЧЕБНОГО ПРЕДМЕТА </a:t>
            </a:r>
            <a:r>
              <a:rPr lang="ru-RU" sz="2400" dirty="0">
                <a:ea typeface="Calibri"/>
                <a:cs typeface="Times New Roman"/>
              </a:rPr>
              <a:t/>
            </a:r>
            <a:br>
              <a:rPr lang="ru-RU" sz="2400" dirty="0">
                <a:ea typeface="Calibri"/>
                <a:cs typeface="Times New Roman"/>
              </a:rPr>
            </a:b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25963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/>
                <a:ea typeface="Times New Roman"/>
                <a:cs typeface="Times New Roman"/>
              </a:rPr>
              <a:t>Страницы всемирной истории – </a:t>
            </a:r>
            <a:r>
              <a:rPr lang="ru-RU" b="1" dirty="0" smtClean="0">
                <a:latin typeface="Times New Roman"/>
                <a:ea typeface="Times New Roman"/>
                <a:cs typeface="Times New Roman"/>
              </a:rPr>
              <a:t>14 часов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sz="28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/>
                <a:ea typeface="Times New Roman"/>
                <a:cs typeface="Times New Roman"/>
              </a:rPr>
              <a:t>Страницы истории Отечества – 40 </a:t>
            </a:r>
            <a:r>
              <a:rPr lang="ru-RU" b="1" dirty="0" smtClean="0">
                <a:latin typeface="Times New Roman"/>
                <a:ea typeface="Times New Roman"/>
                <a:cs typeface="Times New Roman"/>
              </a:rPr>
              <a:t>часов</a:t>
            </a: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endParaRPr lang="ru-RU" sz="28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/>
                <a:ea typeface="Times New Roman"/>
                <a:cs typeface="Times New Roman"/>
              </a:rPr>
              <a:t>Современная Россия – 14 часов</a:t>
            </a:r>
            <a:endParaRPr lang="ru-RU" sz="2800" dirty="0">
              <a:ea typeface="Calibri"/>
              <a:cs typeface="Times New Roman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00967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>
                <a:ea typeface="Calibri"/>
                <a:cs typeface="Times New Roman"/>
              </a:rPr>
              <a:t>Проверим себя и оценим свои </a:t>
            </a:r>
            <a:r>
              <a:rPr lang="ru-RU" sz="2800" dirty="0" smtClean="0">
                <a:ea typeface="Calibri"/>
                <a:cs typeface="Times New Roman"/>
              </a:rPr>
              <a:t>достижения.                      </a:t>
            </a:r>
            <a:r>
              <a:rPr lang="ru-RU" sz="2800" b="1" dirty="0" smtClean="0">
                <a:ea typeface="Calibri"/>
                <a:cs typeface="Times New Roman"/>
              </a:rPr>
              <a:t>Тест</a:t>
            </a:r>
            <a:r>
              <a:rPr lang="ru-RU" sz="2800" b="1" dirty="0">
                <a:ea typeface="Calibri"/>
                <a:cs typeface="Times New Roman"/>
              </a:rPr>
              <a:t>. КОМ.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Тема: «Древний Египет, Древний Рим»                            </a:t>
            </a:r>
            <a:endParaRPr lang="ru-RU" sz="2400" dirty="0">
              <a:ea typeface="Calibri"/>
              <a:cs typeface="Times New Roman"/>
            </a:endParaRPr>
          </a:p>
          <a:p>
            <a:pPr marL="22733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1. Главная площадь Рима:</a:t>
            </a:r>
            <a:endParaRPr lang="ru-RU" sz="2400" dirty="0">
              <a:ea typeface="Calibri"/>
              <a:cs typeface="Times New Roman"/>
            </a:endParaRPr>
          </a:p>
          <a:p>
            <a:pPr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а) Форум                б) Капитолий                в) </a:t>
            </a:r>
            <a:r>
              <a:rPr lang="ru-RU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Палатин</a:t>
            </a:r>
            <a:endParaRPr lang="ru-RU" sz="2400" dirty="0"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    </a:t>
            </a:r>
            <a:r>
              <a:rPr lang="ru-RU" i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2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 </a:t>
            </a:r>
            <a:r>
              <a:rPr lang="ru-RU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Кто, согласно легенде, основал город Рим?</a:t>
            </a:r>
            <a:endParaRPr lang="ru-RU" sz="2400" dirty="0"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        а) Рем                        б) Ромул                        в) Марс</a:t>
            </a:r>
            <a:endParaRPr lang="ru-RU" sz="2400" dirty="0"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    </a:t>
            </a:r>
            <a:r>
              <a:rPr lang="ru-RU" i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3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 </a:t>
            </a:r>
            <a:r>
              <a:rPr lang="ru-RU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Кто, согласно легенде, был первым царём Рима?</a:t>
            </a:r>
            <a:endParaRPr lang="ru-RU" sz="2400" dirty="0"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        а) Рем                        б) Ромул                        б) </a:t>
            </a:r>
            <a:r>
              <a:rPr lang="ru-RU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Нумитор</a:t>
            </a:r>
            <a:endParaRPr lang="ru-RU" sz="2400" dirty="0"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    </a:t>
            </a:r>
            <a:r>
              <a:rPr lang="ru-RU" i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4</a:t>
            </a:r>
            <a:r>
              <a:rPr lang="ru-RU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 Какие мероприятия проводились в римском амфитеатре?</a:t>
            </a:r>
            <a:endParaRPr lang="ru-RU" sz="2400" dirty="0"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        а)гладиаторские бои</a:t>
            </a:r>
            <a:endParaRPr lang="ru-RU" sz="2400" dirty="0">
              <a:ea typeface="Calibri"/>
              <a:cs typeface="Times New Roman"/>
            </a:endParaRPr>
          </a:p>
          <a:p>
            <a:pPr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б) театральные представления</a:t>
            </a:r>
            <a:endParaRPr lang="ru-RU" sz="2400" dirty="0">
              <a:ea typeface="Calibri"/>
              <a:cs typeface="Times New Roman"/>
            </a:endParaRPr>
          </a:p>
          <a:p>
            <a:pPr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в) конские бега</a:t>
            </a:r>
            <a:endParaRPr lang="ru-RU" sz="2400" dirty="0"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    </a:t>
            </a:r>
            <a:r>
              <a:rPr lang="ru-RU" i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5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 </a:t>
            </a:r>
            <a:r>
              <a:rPr lang="ru-RU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Холм в Афинах, где находились главные храмы города:</a:t>
            </a:r>
            <a:endParaRPr lang="ru-RU" sz="2400" dirty="0"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        а) Акрополь                б) Агора                в) Академия</a:t>
            </a:r>
            <a:endParaRPr lang="ru-RU" sz="2400" dirty="0"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8404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i="1" dirty="0" smtClean="0"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sz="6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25963"/>
          </a:xfrm>
        </p:spPr>
        <p:txBody>
          <a:bodyPr/>
          <a:lstStyle/>
          <a:p>
            <a:pPr marR="36195" algn="just">
              <a:lnSpc>
                <a:spcPct val="115000"/>
              </a:lnSpc>
              <a:spcAft>
                <a:spcPts val="0"/>
              </a:spcAft>
            </a:pPr>
            <a:endParaRPr lang="ru-RU" sz="2800" dirty="0" smtClean="0">
              <a:latin typeface="Times New Roman"/>
              <a:ea typeface="Times New Roman"/>
              <a:cs typeface="Times New Roman"/>
            </a:endParaRPr>
          </a:p>
          <a:p>
            <a:pPr marR="36195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Рабочая программа по математике предусматривает в 5 классе </a:t>
            </a:r>
            <a:r>
              <a:rPr lang="ru-RU" dirty="0" smtClean="0">
                <a:latin typeface="Times New Roman"/>
                <a:ea typeface="Times New Roman"/>
                <a:cs typeface="Times New Roman"/>
              </a:rPr>
              <a:t>136 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часов за год согласно Учебному плану школы-интерната 2020 - 2021 учебный </a:t>
            </a:r>
            <a:r>
              <a:rPr lang="ru-RU" dirty="0" smtClean="0">
                <a:latin typeface="Times New Roman"/>
                <a:ea typeface="Times New Roman"/>
                <a:cs typeface="Times New Roman"/>
              </a:rPr>
              <a:t>год</a:t>
            </a:r>
            <a:endParaRPr lang="ru-RU" sz="2800" dirty="0">
              <a:ea typeface="Calibri"/>
              <a:cs typeface="Times New Roman"/>
            </a:endParaRPr>
          </a:p>
          <a:p>
            <a:pPr marR="36195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 </a:t>
            </a:r>
            <a:r>
              <a:rPr lang="ru-RU" dirty="0" smtClean="0">
                <a:latin typeface="Times New Roman"/>
                <a:ea typeface="Times New Roman"/>
                <a:cs typeface="Times New Roman"/>
              </a:rPr>
              <a:t>4 часа в неделю</a:t>
            </a:r>
            <a:endParaRPr lang="ru-RU" sz="2800" dirty="0">
              <a:ea typeface="Calibri"/>
              <a:cs typeface="Times New Roman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62177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ru-RU" sz="2400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Программа ориентирована на учебник  </a:t>
            </a:r>
            <a:r>
              <a:rPr lang="ru-RU" sz="24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под редакцией М. А. Моро, Математика, 4 класс в 2-х частях, М</a:t>
            </a:r>
            <a:r>
              <a:rPr lang="ru-RU" sz="2400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.,</a:t>
            </a:r>
            <a:r>
              <a:rPr lang="ru-RU" sz="24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Просвещение, 2019 г., для слабовидящих учеников в 4 книгах</a:t>
            </a:r>
            <a:r>
              <a:rPr lang="ru-RU" sz="2400" dirty="0">
                <a:solidFill>
                  <a:prstClr val="black"/>
                </a:solidFill>
                <a:ea typeface="Calibri"/>
                <a:cs typeface="Times New Roman"/>
              </a:rPr>
              <a:t/>
            </a:r>
            <a:br>
              <a:rPr lang="ru-RU" sz="2400" dirty="0">
                <a:solidFill>
                  <a:prstClr val="black"/>
                </a:solidFill>
                <a:ea typeface="Calibri"/>
                <a:cs typeface="Times New Roman"/>
              </a:rPr>
            </a:br>
            <a:endParaRPr lang="ru-RU" sz="2400" dirty="0"/>
          </a:p>
        </p:txBody>
      </p:sp>
      <p:pic>
        <p:nvPicPr>
          <p:cNvPr id="10242" name="Picture 2" descr="C:\Users\Пользователь\Desktop\20201020_13542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6514" y="2204867"/>
            <a:ext cx="4824537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Пользователь\Desktop\20201020_14063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5400000">
            <a:off x="4535996" y="2312876"/>
            <a:ext cx="4680520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8072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342900" marR="36195" lvl="0" indent="-342900">
              <a:lnSpc>
                <a:spcPct val="115000"/>
              </a:lnSpc>
              <a:spcBef>
                <a:spcPct val="20000"/>
              </a:spcBef>
            </a:pPr>
            <a:r>
              <a:rPr lang="ru-RU" sz="2400" dirty="0">
                <a:latin typeface="Times New Roman"/>
                <a:ea typeface="Times New Roman"/>
                <a:cs typeface="Times New Roman"/>
              </a:rPr>
              <a:t>Данная рабочая программа ориентирована на учебник  под редакцией М. А. Моро, Математика, 4 класс в 2-х частях, </a:t>
            </a:r>
            <a:r>
              <a:rPr lang="ru-RU" sz="2200" dirty="0">
                <a:latin typeface="Times New Roman"/>
                <a:ea typeface="Times New Roman"/>
                <a:cs typeface="Times New Roman"/>
              </a:rPr>
              <a:t>М.,МИПО РЕПРО, </a:t>
            </a:r>
            <a:r>
              <a:rPr lang="ru-RU" sz="2200" dirty="0" smtClean="0">
                <a:latin typeface="Times New Roman"/>
                <a:ea typeface="Times New Roman"/>
                <a:cs typeface="Times New Roman"/>
              </a:rPr>
              <a:t>2019г,</a:t>
            </a:r>
            <a:r>
              <a:rPr lang="ru-RU" sz="2200" dirty="0">
                <a:ea typeface="Calibri"/>
                <a:cs typeface="Times New Roman"/>
              </a:rPr>
              <a:t/>
            </a:r>
            <a:br>
              <a:rPr lang="ru-RU" sz="2200" dirty="0">
                <a:ea typeface="Calibri"/>
                <a:cs typeface="Times New Roman"/>
              </a:rPr>
            </a:br>
            <a:endParaRPr lang="ru-RU" sz="2200" dirty="0"/>
          </a:p>
        </p:txBody>
      </p:sp>
      <p:pic>
        <p:nvPicPr>
          <p:cNvPr id="9220" name="Picture 4" descr="C:\Users\Пользователь\Desktop\20201020_141114.jpg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 rot="5400000">
            <a:off x="-401338" y="2281661"/>
            <a:ext cx="4896543" cy="3446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Пользователь\Desktop\20201020_141045.jpg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 rot="5400000">
            <a:off x="4103948" y="2024844"/>
            <a:ext cx="4896544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3127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36195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400" b="1" dirty="0">
                <a:latin typeface="Times New Roman"/>
                <a:ea typeface="Times New Roman"/>
                <a:cs typeface="Times New Roman"/>
              </a:rPr>
              <a:t>1. Повторение  -   8  часов</a:t>
            </a:r>
            <a:endParaRPr lang="ru-RU" sz="2000" dirty="0">
              <a:ea typeface="Calibri"/>
              <a:cs typeface="Times New Roman"/>
            </a:endParaRPr>
          </a:p>
          <a:p>
            <a:pPr marR="36195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latin typeface="Times New Roman"/>
                <a:ea typeface="Times New Roman"/>
                <a:cs typeface="Times New Roman"/>
              </a:rPr>
              <a:t>Образование, запись, чтение, сравнение многозначных чисел и действия с ними. Таблицы величин. </a:t>
            </a:r>
            <a:endParaRPr lang="ru-RU" sz="2000" dirty="0">
              <a:ea typeface="Calibri"/>
              <a:cs typeface="Times New Roman"/>
            </a:endParaRPr>
          </a:p>
          <a:p>
            <a:pPr marL="0" marR="36195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400" b="1" dirty="0">
                <a:latin typeface="Times New Roman"/>
                <a:ea typeface="Times New Roman"/>
                <a:cs typeface="Times New Roman"/>
              </a:rPr>
              <a:t>2. Сложение и вычитание чисел, которые больше 1000 –  13 часов</a:t>
            </a:r>
            <a:endParaRPr lang="ru-RU" sz="2000" dirty="0">
              <a:ea typeface="Calibri"/>
              <a:cs typeface="Times New Roman"/>
            </a:endParaRPr>
          </a:p>
          <a:p>
            <a:pPr marR="36195">
              <a:lnSpc>
                <a:spcPct val="115000"/>
              </a:lnSpc>
              <a:spcAft>
                <a:spcPts val="0"/>
              </a:spcAft>
            </a:pP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Устные и письменные приёмы вычислений. Нахождение неизвестных компонентов действий сложения и вычитания. Решение задач. Действия с величинами.</a:t>
            </a:r>
            <a:endParaRPr lang="ru-RU" sz="2000" dirty="0" smtClean="0">
              <a:ea typeface="Calibri"/>
              <a:cs typeface="Times New Roman"/>
            </a:endParaRP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416807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6048672"/>
          </a:xfrm>
        </p:spPr>
        <p:txBody>
          <a:bodyPr>
            <a:normAutofit fontScale="62500" lnSpcReduction="20000"/>
          </a:bodyPr>
          <a:lstStyle/>
          <a:p>
            <a:pPr marL="0" marR="36195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3800" b="1" dirty="0" smtClean="0">
                <a:latin typeface="Times New Roman"/>
                <a:ea typeface="Times New Roman"/>
                <a:cs typeface="Times New Roman"/>
              </a:rPr>
              <a:t>3</a:t>
            </a:r>
            <a:r>
              <a:rPr lang="ru-RU" sz="3800" b="1" dirty="0">
                <a:latin typeface="Times New Roman"/>
                <a:ea typeface="Times New Roman"/>
                <a:cs typeface="Times New Roman"/>
              </a:rPr>
              <a:t>. Умножение и деление на однозначное число -    32 </a:t>
            </a:r>
            <a:r>
              <a:rPr lang="ru-RU" sz="3800" b="1" dirty="0" smtClean="0">
                <a:latin typeface="Times New Roman"/>
                <a:ea typeface="Times New Roman"/>
                <a:cs typeface="Times New Roman"/>
              </a:rPr>
              <a:t>часа</a:t>
            </a:r>
            <a:endParaRPr lang="ru-RU" sz="3800" dirty="0">
              <a:ea typeface="Calibri"/>
              <a:cs typeface="Times New Roman"/>
            </a:endParaRPr>
          </a:p>
          <a:p>
            <a:pPr marR="36195">
              <a:lnSpc>
                <a:spcPct val="115000"/>
              </a:lnSpc>
              <a:spcAft>
                <a:spcPts val="0"/>
              </a:spcAft>
            </a:pPr>
            <a:r>
              <a:rPr lang="ru-RU" sz="3400" dirty="0">
                <a:latin typeface="Times New Roman"/>
                <a:ea typeface="Times New Roman"/>
                <a:cs typeface="Times New Roman"/>
              </a:rPr>
              <a:t>Умножение и его свойства. </a:t>
            </a:r>
            <a:r>
              <a:rPr lang="ru-RU" sz="3400" dirty="0" smtClean="0">
                <a:latin typeface="Times New Roman"/>
                <a:ea typeface="Times New Roman"/>
                <a:cs typeface="Times New Roman"/>
              </a:rPr>
              <a:t>Умножение и деление  </a:t>
            </a:r>
            <a:r>
              <a:rPr lang="ru-RU" sz="3400" dirty="0">
                <a:latin typeface="Times New Roman"/>
                <a:ea typeface="Times New Roman"/>
                <a:cs typeface="Times New Roman"/>
              </a:rPr>
              <a:t>на однозначное число, на 1</a:t>
            </a:r>
            <a:r>
              <a:rPr lang="ru-RU" sz="3400" dirty="0" smtClean="0">
                <a:latin typeface="Times New Roman"/>
                <a:ea typeface="Times New Roman"/>
                <a:cs typeface="Times New Roman"/>
              </a:rPr>
              <a:t>. </a:t>
            </a:r>
            <a:r>
              <a:rPr lang="ru-RU" sz="3400" dirty="0">
                <a:latin typeface="Times New Roman"/>
                <a:ea typeface="Times New Roman"/>
                <a:cs typeface="Times New Roman"/>
              </a:rPr>
              <a:t>Умножение чисел, запись которых оканчивается нулями. Нахождение неизвестных компонентов действия </a:t>
            </a:r>
            <a:r>
              <a:rPr lang="ru-RU" sz="3400" dirty="0" smtClean="0">
                <a:latin typeface="Times New Roman"/>
                <a:ea typeface="Times New Roman"/>
                <a:cs typeface="Times New Roman"/>
              </a:rPr>
              <a:t>умножения.</a:t>
            </a:r>
            <a:r>
              <a:rPr lang="ru-RU" sz="3400" dirty="0" smtClean="0">
                <a:ea typeface="Times New Roman"/>
                <a:cs typeface="Times New Roman"/>
              </a:rPr>
              <a:t> </a:t>
            </a:r>
            <a:r>
              <a:rPr lang="ru-RU" sz="3400" dirty="0" smtClean="0">
                <a:latin typeface="Times New Roman"/>
                <a:ea typeface="Times New Roman"/>
                <a:cs typeface="Times New Roman"/>
              </a:rPr>
              <a:t>Письменные </a:t>
            </a:r>
            <a:r>
              <a:rPr lang="ru-RU" sz="3400" dirty="0">
                <a:latin typeface="Times New Roman"/>
                <a:ea typeface="Times New Roman"/>
                <a:cs typeface="Times New Roman"/>
              </a:rPr>
              <a:t>приёмы деления. Деление нуля и на 1. Нахождение неизвестных компонентов действия деления. Решение задач на пропорциональное деление. Среднее арифметическое. Задачи на движение. </a:t>
            </a:r>
            <a:endParaRPr lang="ru-RU" sz="3400" dirty="0" smtClean="0">
              <a:latin typeface="Times New Roman"/>
              <a:ea typeface="Times New Roman"/>
              <a:cs typeface="Times New Roman"/>
            </a:endParaRPr>
          </a:p>
          <a:p>
            <a:pPr marR="36195">
              <a:lnSpc>
                <a:spcPct val="115000"/>
              </a:lnSpc>
              <a:spcAft>
                <a:spcPts val="0"/>
              </a:spcAft>
            </a:pPr>
            <a:endParaRPr lang="ru-RU" sz="3400" dirty="0">
              <a:ea typeface="Calibri"/>
              <a:cs typeface="Times New Roman"/>
            </a:endParaRPr>
          </a:p>
          <a:p>
            <a:pPr marL="0" marR="36195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3800" b="1" dirty="0">
                <a:latin typeface="Times New Roman"/>
                <a:ea typeface="Times New Roman"/>
                <a:cs typeface="Times New Roman"/>
              </a:rPr>
              <a:t>4. Умножение на числа, оканчивающиеся нулями -   11  часов</a:t>
            </a:r>
            <a:endParaRPr lang="ru-RU" sz="3800" dirty="0">
              <a:ea typeface="Calibri"/>
              <a:cs typeface="Times New Roman"/>
            </a:endParaRPr>
          </a:p>
          <a:p>
            <a:pPr marR="36195">
              <a:lnSpc>
                <a:spcPct val="115000"/>
              </a:lnSpc>
              <a:spcAft>
                <a:spcPts val="0"/>
              </a:spcAft>
            </a:pPr>
            <a:r>
              <a:rPr lang="ru-RU" sz="3400" dirty="0">
                <a:latin typeface="Times New Roman"/>
                <a:ea typeface="Times New Roman"/>
                <a:cs typeface="Times New Roman"/>
              </a:rPr>
              <a:t>Умножение числа на произведение. Письменное умножение на числа, оканчивающиеся нулями, умножение двух чисел, оканчивающихся нулями. Перестановка и группировка множителей.</a:t>
            </a:r>
            <a:endParaRPr lang="ru-RU" sz="3400" dirty="0">
              <a:ea typeface="Calibri"/>
              <a:cs typeface="Times New Roman"/>
            </a:endParaRPr>
          </a:p>
          <a:p>
            <a:pPr marL="0" marR="36195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3400" b="1" dirty="0">
                <a:latin typeface="Times New Roman"/>
                <a:ea typeface="Times New Roman"/>
                <a:cs typeface="Times New Roman"/>
              </a:rPr>
              <a:t> </a:t>
            </a:r>
            <a:endParaRPr lang="ru-RU" sz="3400" dirty="0">
              <a:ea typeface="Calibri"/>
              <a:cs typeface="Times New Roman"/>
            </a:endParaRPr>
          </a:p>
          <a:p>
            <a:pPr marL="0" marR="36195" indent="0"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800" b="1" dirty="0">
                <a:latin typeface="Times New Roman"/>
                <a:ea typeface="Times New Roman"/>
                <a:cs typeface="Times New Roman"/>
              </a:rPr>
              <a:t> </a:t>
            </a:r>
            <a:endParaRPr lang="ru-RU" sz="2400" dirty="0">
              <a:ea typeface="Calibri"/>
              <a:cs typeface="Times New Roman"/>
            </a:endParaRP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421378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Autofit/>
          </a:bodyPr>
          <a:lstStyle/>
          <a:p>
            <a:pPr marL="0" marR="36195" lvl="0" indent="0">
              <a:lnSpc>
                <a:spcPct val="115000"/>
              </a:lnSpc>
              <a:buNone/>
            </a:pPr>
            <a:r>
              <a:rPr lang="ru-RU" sz="2400" b="1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5. Деление на числа, оканчивающиеся нулями  - 13  часов</a:t>
            </a:r>
            <a:endParaRPr lang="ru-RU" sz="24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marR="36195" lvl="0">
              <a:lnSpc>
                <a:spcPct val="115000"/>
              </a:lnSpc>
            </a:pPr>
            <a:r>
              <a:rPr lang="ru-RU" sz="20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Деление числа на произведение. Деление с остатком на 10, 100, 1000. Письменное деление на числа, оканчивающиеся нулями. Решение задач.</a:t>
            </a:r>
            <a:endParaRPr lang="ru-RU" sz="20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marL="0" marR="36195" lvl="0" indent="0">
              <a:lnSpc>
                <a:spcPct val="115000"/>
              </a:lnSpc>
              <a:buNone/>
            </a:pPr>
            <a:r>
              <a:rPr lang="ru-RU" sz="2400" b="1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6. Умножение на двузначное и трёхзначное число -  19   часов</a:t>
            </a:r>
            <a:endParaRPr lang="ru-RU" sz="24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marR="36195" lvl="0">
              <a:lnSpc>
                <a:spcPct val="115000"/>
              </a:lnSpc>
            </a:pPr>
            <a:r>
              <a:rPr lang="ru-RU" sz="20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Умножение числа на сумму. Письменное умножение на двузначное и трёхзначное число. Решение задач.</a:t>
            </a:r>
            <a:endParaRPr lang="ru-RU" sz="20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marL="0" marR="36195" lvl="0" indent="0">
              <a:lnSpc>
                <a:spcPct val="115000"/>
              </a:lnSpc>
              <a:buNone/>
            </a:pPr>
            <a:r>
              <a:rPr lang="ru-RU" sz="2400" b="1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7. Деление на двузначное и трёхзначное число -  31   час</a:t>
            </a:r>
            <a:endParaRPr lang="ru-RU" sz="24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marR="36195" lvl="0">
              <a:lnSpc>
                <a:spcPct val="115000"/>
              </a:lnSpc>
            </a:pPr>
            <a:r>
              <a:rPr lang="ru-RU" sz="20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Письменное деление на двузначное и трёхзначное число. Деление с остатком. Решение задач.</a:t>
            </a:r>
            <a:endParaRPr lang="ru-RU" sz="20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marL="0" marR="36195" lvl="0" indent="0">
              <a:lnSpc>
                <a:spcPct val="115000"/>
              </a:lnSpc>
              <a:buNone/>
            </a:pPr>
            <a:r>
              <a:rPr lang="ru-RU" sz="2400" b="1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8. Итоговое повторение – 9 часов</a:t>
            </a:r>
            <a:endParaRPr lang="ru-RU" sz="2400" dirty="0">
              <a:solidFill>
                <a:prstClr val="black"/>
              </a:solidFill>
              <a:ea typeface="Calibri"/>
              <a:cs typeface="Times New Roman"/>
            </a:endParaRP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915458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Структура рабочих программ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Пояснительная записка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Место курса в учебном плане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Результаты изучения курса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Особенности реализации курса при обучении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слепых,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слабовидящих детей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Учебно-методический план рабочей программы курса</a:t>
            </a:r>
          </a:p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Контрольно-измерительные материалы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3052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Программа включает КИМ, тесты 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84576"/>
          </a:xfrm>
        </p:spPr>
        <p:txBody>
          <a:bodyPr>
            <a:normAutofit fontScale="47500" lnSpcReduction="20000"/>
          </a:bodyPr>
          <a:lstStyle/>
          <a:p>
            <a:pPr marL="0" indent="0" algn="ctr">
              <a:spcAft>
                <a:spcPts val="0"/>
              </a:spcAft>
              <a:buNone/>
            </a:pPr>
            <a:r>
              <a:rPr lang="ru-RU" sz="4200" b="1" dirty="0">
                <a:latin typeface="Times New Roman"/>
                <a:ea typeface="Calibri"/>
                <a:cs typeface="Times New Roman"/>
              </a:rPr>
              <a:t>Контрольная </a:t>
            </a:r>
            <a:r>
              <a:rPr lang="ru-RU" sz="4200" b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работа </a:t>
            </a:r>
            <a:r>
              <a:rPr lang="ru-RU" sz="4200" b="1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4200" b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по теме</a:t>
            </a:r>
            <a:r>
              <a:rPr lang="ru-RU" sz="4200" b="1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:</a:t>
            </a:r>
            <a:r>
              <a:rPr lang="ru-RU" sz="4200" b="1" dirty="0" smtClean="0">
                <a:latin typeface="Times New Roman"/>
                <a:ea typeface="Calibri"/>
                <a:cs typeface="Times New Roman"/>
              </a:rPr>
              <a:t> «</a:t>
            </a:r>
            <a:r>
              <a:rPr lang="ru-RU" sz="4200" b="1" dirty="0">
                <a:latin typeface="Times New Roman"/>
                <a:ea typeface="Calibri"/>
                <a:cs typeface="Times New Roman"/>
              </a:rPr>
              <a:t>Умножение и деление на однозначное число</a:t>
            </a:r>
            <a:r>
              <a:rPr lang="ru-RU" sz="4200" b="1" dirty="0" smtClean="0">
                <a:latin typeface="Times New Roman"/>
                <a:ea typeface="Calibri"/>
                <a:cs typeface="Times New Roman"/>
              </a:rPr>
              <a:t>» </a:t>
            </a:r>
            <a:endParaRPr lang="ru-RU" sz="4200" dirty="0">
              <a:ea typeface="Calibri"/>
              <a:cs typeface="Times New Roman"/>
            </a:endParaRPr>
          </a:p>
          <a:p>
            <a:pPr marL="0" indent="0" algn="ctr">
              <a:spcAft>
                <a:spcPts val="0"/>
              </a:spcAft>
              <a:buNone/>
            </a:pPr>
            <a:r>
              <a:rPr lang="ru-RU" sz="4200" b="1" dirty="0">
                <a:latin typeface="Times New Roman"/>
                <a:ea typeface="Calibri"/>
                <a:cs typeface="Times New Roman"/>
              </a:rPr>
              <a:t> </a:t>
            </a:r>
            <a:endParaRPr lang="ru-RU" sz="4200" dirty="0">
              <a:ea typeface="Calibri"/>
              <a:cs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1.Решите задачу:</a:t>
            </a:r>
            <a:endParaRPr lang="ru-RU" sz="2400" dirty="0">
              <a:ea typeface="Calibri"/>
              <a:cs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В два магазина привезли 1 800 кг картофеля, который был расфасован в пакеты одинаковой массы. В первый магазин привезли 540 пакетов, а во второй – 360 пакетов. Сколько килограммов картофеля привезли в каждый магазин в отдельности?</a:t>
            </a:r>
            <a:endParaRPr lang="ru-RU" sz="2400" dirty="0">
              <a:ea typeface="Calibri"/>
              <a:cs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2. Найдите значение выражения:</a:t>
            </a:r>
            <a:endParaRPr lang="ru-RU" sz="2400" dirty="0">
              <a:ea typeface="Calibri"/>
              <a:cs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dirty="0">
                <a:latin typeface="Times New Roman"/>
                <a:ea typeface="Calibri"/>
                <a:cs typeface="Times New Roman"/>
              </a:rPr>
              <a:t> (8700 + 32415) ∙ 3 – 35073 : 9</a:t>
            </a:r>
            <a:endParaRPr lang="ru-RU" sz="2400" dirty="0">
              <a:ea typeface="Calibri"/>
              <a:cs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b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3. Решите примеры столбиком.</a:t>
            </a:r>
            <a:endParaRPr lang="ru-RU" sz="2400" dirty="0">
              <a:ea typeface="Calibri"/>
              <a:cs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4 123 · 2         81 600 : 6</a:t>
            </a:r>
            <a:endParaRPr lang="ru-RU" sz="2400" dirty="0">
              <a:ea typeface="Calibri"/>
              <a:cs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30 704 · 8       4 850 : 5</a:t>
            </a:r>
            <a:endParaRPr lang="ru-RU" sz="2400" dirty="0">
              <a:ea typeface="Calibri"/>
              <a:cs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32 700 · 4       1 824 : 3</a:t>
            </a:r>
            <a:endParaRPr lang="ru-RU" sz="2400" dirty="0">
              <a:ea typeface="Calibri"/>
              <a:cs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 </a:t>
            </a:r>
            <a:endParaRPr lang="ru-RU" sz="2400" dirty="0">
              <a:ea typeface="Calibri"/>
              <a:cs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4. Решите уравнение:</a:t>
            </a:r>
            <a:endParaRPr lang="ru-RU" sz="2400" dirty="0">
              <a:ea typeface="Calibri"/>
              <a:cs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dirty="0">
                <a:latin typeface="Times New Roman"/>
                <a:ea typeface="Calibri"/>
                <a:cs typeface="Times New Roman"/>
              </a:rPr>
              <a:t>х : 6 = 65 213 -  6 784</a:t>
            </a:r>
            <a:endParaRPr lang="ru-RU" sz="2400" dirty="0">
              <a:ea typeface="Calibri"/>
              <a:cs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 </a:t>
            </a:r>
            <a:endParaRPr lang="ru-RU" sz="2400" dirty="0">
              <a:ea typeface="Calibri"/>
              <a:cs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5. Геометрическая задача:</a:t>
            </a:r>
            <a:endParaRPr lang="ru-RU" sz="2400" dirty="0">
              <a:ea typeface="Calibri"/>
              <a:cs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dirty="0">
                <a:latin typeface="Times New Roman"/>
                <a:ea typeface="Calibri"/>
                <a:cs typeface="Times New Roman"/>
              </a:rPr>
              <a:t>Прямоугольник и квадрат имеют одинаковый периметр, равный 16 см. Начертите такие фигуры.	</a:t>
            </a:r>
            <a:endParaRPr lang="ru-RU" sz="2400" dirty="0"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dirty="0">
                <a:ea typeface="Calibri"/>
                <a:cs typeface="Times New Roman"/>
              </a:rPr>
              <a:t> </a:t>
            </a:r>
            <a:endParaRPr lang="ru-RU" sz="2400" dirty="0">
              <a:ea typeface="Calibri"/>
              <a:cs typeface="Times New Roman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13426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ru-RU" sz="2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5 классе ОРКСЭ – 34 часа в год</a:t>
            </a:r>
            <a:br>
              <a:rPr lang="ru-RU" sz="2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 час в неделю</a:t>
            </a:r>
            <a:endParaRPr lang="ru-RU" sz="20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C:\Users\Пользователь\Desktop\4468a528-bcce-11e4-a000-0050569c7d1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99792" y="1268760"/>
            <a:ext cx="4104456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0908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effectLst/>
                <a:latin typeface="Times New Roman"/>
                <a:ea typeface="Calibri"/>
              </a:rPr>
              <a:t>КИМ для оценки </a:t>
            </a:r>
            <a:r>
              <a:rPr lang="ru-RU" sz="3200" b="1" dirty="0" err="1" smtClean="0">
                <a:effectLst/>
                <a:latin typeface="Times New Roman"/>
                <a:ea typeface="Calibri"/>
              </a:rPr>
              <a:t>метапредметных</a:t>
            </a:r>
            <a:r>
              <a:rPr lang="ru-RU" sz="3200" b="1" dirty="0" smtClean="0">
                <a:effectLst/>
                <a:latin typeface="Times New Roman"/>
                <a:ea typeface="Calibri"/>
              </a:rPr>
              <a:t> умений </a:t>
            </a:r>
            <a:r>
              <a:rPr lang="ru-RU" sz="3200" b="1" dirty="0" smtClean="0">
                <a:latin typeface="Times New Roman"/>
                <a:ea typeface="Calibri"/>
              </a:rPr>
              <a:t>слабовидящих </a:t>
            </a:r>
            <a:r>
              <a:rPr lang="ru-RU" sz="3200" b="1" dirty="0" smtClean="0">
                <a:effectLst/>
                <a:latin typeface="Times New Roman"/>
                <a:ea typeface="Calibri"/>
              </a:rPr>
              <a:t>обучающихся 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 algn="just">
              <a:spcAft>
                <a:spcPts val="0"/>
              </a:spcAft>
              <a:buNone/>
            </a:pPr>
            <a:r>
              <a:rPr lang="ru-RU" b="1" dirty="0" smtClean="0">
                <a:effectLst/>
                <a:latin typeface="Times New Roman"/>
                <a:ea typeface="Calibri"/>
              </a:rPr>
              <a:t>3</a:t>
            </a:r>
            <a:r>
              <a:rPr lang="ru-RU" dirty="0" smtClean="0">
                <a:effectLst/>
                <a:latin typeface="Times New Roman"/>
                <a:ea typeface="Calibri"/>
              </a:rPr>
              <a:t>. </a:t>
            </a:r>
            <a:r>
              <a:rPr lang="ru-RU" b="1" dirty="0" smtClean="0">
                <a:effectLst/>
                <a:latin typeface="Times New Roman"/>
                <a:ea typeface="Calibri"/>
              </a:rPr>
              <a:t>Выпиши из предложения все имена существительные в алфавитном порядке.</a:t>
            </a:r>
            <a:endParaRPr lang="ru-RU" sz="2800" dirty="0" smtClean="0">
              <a:effectLst/>
              <a:latin typeface="Times New Roman"/>
              <a:ea typeface="Calibri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ru-RU" i="1" dirty="0" smtClean="0">
                <a:effectLst/>
                <a:latin typeface="Times New Roman"/>
                <a:ea typeface="Calibri"/>
              </a:rPr>
              <a:t>Оленье мясо, молоко, шкура, жир – все использует человек.</a:t>
            </a:r>
            <a:r>
              <a:rPr lang="ru-RU" dirty="0" smtClean="0">
                <a:effectLst/>
                <a:latin typeface="Times New Roman"/>
                <a:ea typeface="Calibri"/>
              </a:rPr>
              <a:t> ____________________________________________________________________________________________________________________________________________</a:t>
            </a:r>
            <a:r>
              <a:rPr lang="ru-RU" b="1" dirty="0" smtClean="0">
                <a:effectLst/>
                <a:latin typeface="Times New Roman"/>
                <a:ea typeface="Calibri"/>
              </a:rPr>
              <a:t>       4</a:t>
            </a:r>
            <a:r>
              <a:rPr lang="ru-RU" dirty="0" smtClean="0">
                <a:effectLst/>
                <a:latin typeface="Times New Roman"/>
                <a:ea typeface="Calibri"/>
              </a:rPr>
              <a:t>. </a:t>
            </a:r>
            <a:r>
              <a:rPr lang="ru-RU" b="1" dirty="0" smtClean="0">
                <a:effectLst/>
                <a:latin typeface="Times New Roman"/>
                <a:ea typeface="Calibri"/>
              </a:rPr>
              <a:t>На сколько смысловых частей можно разделить этот текст? Придумай заголовок ко второму абзацу текста.</a:t>
            </a:r>
            <a:endParaRPr lang="ru-RU" sz="2800" dirty="0" smtClean="0">
              <a:effectLst/>
              <a:latin typeface="Times New Roman"/>
              <a:ea typeface="Calibri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ru-RU" i="1" dirty="0" smtClean="0">
                <a:effectLst/>
                <a:latin typeface="Times New Roman"/>
                <a:ea typeface="Calibri"/>
              </a:rPr>
              <a:t>Этот текст можно разделить на ___________частей.</a:t>
            </a:r>
            <a:endParaRPr lang="ru-RU" sz="2800" dirty="0" smtClean="0">
              <a:effectLst/>
              <a:latin typeface="Times New Roman"/>
              <a:ea typeface="Calibri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ru-RU" i="1" dirty="0" smtClean="0">
                <a:effectLst/>
                <a:latin typeface="Times New Roman"/>
                <a:ea typeface="Calibri"/>
              </a:rPr>
              <a:t>Второй абзац текста можно озаглавить: ____________________________</a:t>
            </a:r>
            <a:endParaRPr lang="ru-RU" sz="2800" dirty="0" smtClean="0">
              <a:effectLst/>
              <a:latin typeface="Times New Roman"/>
              <a:ea typeface="Calibri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ru-RU" i="1" dirty="0" smtClean="0">
                <a:effectLst/>
                <a:latin typeface="Times New Roman"/>
                <a:ea typeface="Calibri"/>
              </a:rPr>
              <a:t>__________________________________________________________________</a:t>
            </a:r>
            <a:endParaRPr lang="ru-RU" sz="2800" dirty="0" smtClean="0">
              <a:effectLst/>
              <a:latin typeface="Times New Roman"/>
              <a:ea typeface="Calibri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ru-RU" b="1" i="1" dirty="0" smtClean="0">
                <a:effectLst/>
                <a:latin typeface="Times New Roman"/>
                <a:ea typeface="Calibri"/>
              </a:rPr>
              <a:t> </a:t>
            </a:r>
            <a:endParaRPr lang="ru-RU" sz="2800" dirty="0" smtClean="0">
              <a:effectLst/>
              <a:latin typeface="Times New Roman"/>
              <a:ea typeface="Calibri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ru-RU" b="1" dirty="0" smtClean="0">
                <a:effectLst/>
                <a:latin typeface="Times New Roman"/>
                <a:ea typeface="Calibri"/>
              </a:rPr>
              <a:t>5. Напиши, как ты понимаешь значение слова </a:t>
            </a:r>
            <a:r>
              <a:rPr lang="ru-RU" b="1" i="1" dirty="0" smtClean="0">
                <a:effectLst/>
                <a:latin typeface="Times New Roman"/>
                <a:ea typeface="Calibri"/>
              </a:rPr>
              <a:t>«одеяние</a:t>
            </a:r>
            <a:r>
              <a:rPr lang="ru-RU" b="1" dirty="0" smtClean="0">
                <a:effectLst/>
                <a:latin typeface="Times New Roman"/>
                <a:ea typeface="Calibri"/>
              </a:rPr>
              <a:t>»</a:t>
            </a:r>
            <a:r>
              <a:rPr lang="ru-RU" dirty="0" smtClean="0">
                <a:effectLst/>
                <a:latin typeface="Times New Roman"/>
                <a:ea typeface="Calibri"/>
              </a:rPr>
              <a:t>.</a:t>
            </a:r>
            <a:endParaRPr lang="ru-RU" sz="2800" dirty="0" smtClean="0">
              <a:effectLst/>
              <a:latin typeface="Times New Roman"/>
              <a:ea typeface="Calibri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ru-RU" i="1" dirty="0" smtClean="0">
                <a:effectLst/>
                <a:latin typeface="Times New Roman"/>
                <a:ea typeface="Calibri"/>
              </a:rPr>
              <a:t>Одеяние – это</a:t>
            </a:r>
            <a:r>
              <a:rPr lang="ru-RU" b="1" i="1" dirty="0" smtClean="0">
                <a:effectLst/>
                <a:latin typeface="Times New Roman"/>
                <a:ea typeface="Calibri"/>
              </a:rPr>
              <a:t> ______________________________________________________</a:t>
            </a:r>
            <a:endParaRPr lang="ru-RU" sz="2800" dirty="0" smtClean="0">
              <a:effectLst/>
              <a:latin typeface="Times New Roman"/>
              <a:ea typeface="Calibri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ru-RU" b="1" i="1" dirty="0" smtClean="0">
                <a:effectLst/>
                <a:latin typeface="Times New Roman"/>
                <a:ea typeface="Calibri"/>
              </a:rPr>
              <a:t>__________________________________________________________________</a:t>
            </a:r>
            <a:endParaRPr lang="ru-RU" sz="2800" dirty="0" smtClean="0">
              <a:effectLst/>
              <a:latin typeface="Times New Roman"/>
              <a:ea typeface="Calibri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3238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Всероссийские </a:t>
            </a:r>
            <a:r>
              <a:rPr lang="ru-RU" sz="32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проверочные работы в 5 классе пройдут весной 2021 года</a:t>
            </a:r>
            <a:r>
              <a:rPr lang="ru-RU" sz="3200" b="1" i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i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i="1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78649" y="1600200"/>
            <a:ext cx="4386702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5348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i="1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Особенности реализации общеобразовательной программы при обучении слепых детей</a:t>
            </a:r>
            <a:endParaRPr lang="ru-RU" sz="2800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fontScale="70000" lnSpcReduction="20000"/>
          </a:bodyPr>
          <a:lstStyle/>
          <a:p>
            <a:pPr marL="0" lvl="0" indent="0" algn="ctr">
              <a:buNone/>
            </a:pPr>
            <a:r>
              <a:rPr lang="ru-RU" b="1" dirty="0" smtClean="0">
                <a:latin typeface="Times New Roman"/>
                <a:ea typeface="Times New Roman"/>
              </a:rPr>
              <a:t>Методические приёмы, </a:t>
            </a:r>
            <a:r>
              <a:rPr lang="ru-RU" b="1" dirty="0">
                <a:latin typeface="Times New Roman"/>
                <a:ea typeface="Times New Roman"/>
              </a:rPr>
              <a:t>используемых на уроках:</a:t>
            </a:r>
            <a:endParaRPr lang="ru-RU" dirty="0"/>
          </a:p>
          <a:p>
            <a:pPr lvl="0" algn="just">
              <a:buFont typeface="Symbol"/>
              <a:buChar char=""/>
            </a:pPr>
            <a:r>
              <a:rPr lang="ru-RU" sz="3400" dirty="0">
                <a:latin typeface="Times New Roman"/>
                <a:ea typeface="Times New Roman"/>
              </a:rPr>
              <a:t>сложные рисунки, таблицы и большие тексты предъявляются учащимся на карточках, выполненных с учетом требований к наглядным пособиям для слабовидящих детей;</a:t>
            </a:r>
            <a:endParaRPr lang="ru-RU" sz="3400" dirty="0"/>
          </a:p>
          <a:p>
            <a:pPr lvl="0" algn="just">
              <a:buFont typeface="Symbol"/>
              <a:buChar char=""/>
            </a:pPr>
            <a:r>
              <a:rPr lang="ru-RU" sz="3400" dirty="0">
                <a:latin typeface="Times New Roman"/>
                <a:ea typeface="Times New Roman"/>
              </a:rPr>
              <a:t>при рассматривании рисунков и схем учителем используется специальный алгоритм </a:t>
            </a:r>
            <a:r>
              <a:rPr lang="ru-RU" sz="3400" dirty="0" err="1">
                <a:latin typeface="Times New Roman"/>
                <a:ea typeface="Times New Roman"/>
              </a:rPr>
              <a:t>подетального</a:t>
            </a:r>
            <a:r>
              <a:rPr lang="ru-RU" sz="3400" dirty="0">
                <a:latin typeface="Times New Roman"/>
                <a:ea typeface="Times New Roman"/>
              </a:rPr>
              <a:t> рассматривания, который постепенно усваивается учащимися и для самостоятельной работы с графическими объектами и в целом постоянно уделяется внимание зрительному и зрительно-тактильному анализу;</a:t>
            </a:r>
            <a:endParaRPr lang="ru-RU" sz="3400" dirty="0"/>
          </a:p>
          <a:p>
            <a:pPr lvl="0" algn="just">
              <a:buFont typeface="Symbol"/>
              <a:buChar char=""/>
            </a:pPr>
            <a:r>
              <a:rPr lang="ru-RU" sz="3400" dirty="0">
                <a:latin typeface="Times New Roman"/>
                <a:ea typeface="Times New Roman"/>
              </a:rPr>
              <a:t>оказывается индивидуальная помощь при ориентировке учащихся в учебнике;</a:t>
            </a:r>
            <a:endParaRPr lang="ru-RU" sz="3400" dirty="0"/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3400" dirty="0">
                <a:latin typeface="Times New Roman"/>
                <a:ea typeface="Times New Roman"/>
                <a:cs typeface="Times New Roman"/>
              </a:rPr>
              <a:t> </a:t>
            </a:r>
            <a:endParaRPr lang="ru-RU" sz="3400" dirty="0">
              <a:ea typeface="Calibri"/>
              <a:cs typeface="Times New Roman"/>
            </a:endParaRPr>
          </a:p>
          <a:p>
            <a:endParaRPr lang="ru-RU" sz="3400" dirty="0"/>
          </a:p>
        </p:txBody>
      </p:sp>
    </p:spTree>
    <p:extLst>
      <p:ext uri="{BB962C8B-B14F-4D97-AF65-F5344CB8AC3E}">
        <p14:creationId xmlns:p14="http://schemas.microsoft.com/office/powerpoint/2010/main" val="116931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>
            <a:normAutofit/>
          </a:bodyPr>
          <a:lstStyle/>
          <a:p>
            <a:r>
              <a:rPr lang="ru-RU" sz="6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Русский язык</a:t>
            </a:r>
            <a:endParaRPr lang="ru-RU" sz="60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0933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 5 классе – 170 ч в год</a:t>
            </a:r>
          </a:p>
          <a:p>
            <a:pPr marL="0" indent="0" algn="ctr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5 часов  в неделю</a:t>
            </a:r>
          </a:p>
          <a:p>
            <a:pPr marL="0" indent="0" algn="ctr">
              <a:buNone/>
            </a:pP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 учебному плану 4 часа  и 1 ч (часть формируемая участниками образовательных отношений)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9746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endParaRPr lang="en-US" b="1" i="1" dirty="0" smtClean="0">
              <a:latin typeface="Times New Roman"/>
              <a:ea typeface="Calibri"/>
            </a:endParaRPr>
          </a:p>
          <a:p>
            <a:pPr marL="0" indent="0">
              <a:buNone/>
            </a:pPr>
            <a:r>
              <a:rPr lang="ru-RU" sz="5100" b="1" i="1" dirty="0" smtClean="0">
                <a:latin typeface="Times New Roman"/>
                <a:ea typeface="Calibri"/>
              </a:rPr>
              <a:t>Увеличение </a:t>
            </a:r>
            <a:r>
              <a:rPr lang="ru-RU" sz="5100" b="1" i="1" dirty="0">
                <a:latin typeface="Times New Roman"/>
                <a:ea typeface="Calibri"/>
              </a:rPr>
              <a:t>часов на изучение учебного предмета </a:t>
            </a:r>
            <a:r>
              <a:rPr lang="en-US" sz="5100" b="1" i="1" dirty="0" smtClean="0">
                <a:latin typeface="Times New Roman"/>
                <a:ea typeface="Calibri"/>
              </a:rPr>
              <a:t>                </a:t>
            </a:r>
            <a:r>
              <a:rPr lang="ru-RU" sz="5100" i="1" dirty="0" smtClean="0">
                <a:latin typeface="Times New Roman"/>
                <a:ea typeface="Calibri"/>
              </a:rPr>
              <a:t>«</a:t>
            </a:r>
            <a:r>
              <a:rPr lang="ru-RU" sz="5100" i="1" dirty="0">
                <a:latin typeface="Times New Roman"/>
                <a:ea typeface="Calibri"/>
              </a:rPr>
              <a:t>Русский язык» в </a:t>
            </a:r>
            <a:r>
              <a:rPr lang="ru-RU" sz="5100" i="1" dirty="0" smtClean="0">
                <a:latin typeface="Times New Roman"/>
                <a:ea typeface="Calibri"/>
              </a:rPr>
              <a:t>3 – 5 классе </a:t>
            </a:r>
            <a:r>
              <a:rPr lang="ru-RU" sz="5100" i="1" dirty="0">
                <a:latin typeface="Times New Roman"/>
                <a:ea typeface="Calibri"/>
              </a:rPr>
              <a:t>связано с психофизическими </a:t>
            </a:r>
            <a:r>
              <a:rPr lang="ru-RU" sz="5100" i="1" dirty="0" smtClean="0">
                <a:latin typeface="Times New Roman"/>
                <a:ea typeface="Calibri"/>
              </a:rPr>
              <a:t>особенностям слепых и слабовидящих  обучающихся, </a:t>
            </a:r>
            <a:r>
              <a:rPr lang="ru-RU" sz="5100" i="1" dirty="0">
                <a:latin typeface="Times New Roman"/>
                <a:ea typeface="Calibri"/>
              </a:rPr>
              <a:t>такими, </a:t>
            </a:r>
            <a:r>
              <a:rPr lang="ru-RU" sz="5100" i="1" dirty="0" smtClean="0">
                <a:latin typeface="Times New Roman"/>
                <a:ea typeface="Calibri"/>
              </a:rPr>
              <a:t>как </a:t>
            </a:r>
            <a:r>
              <a:rPr lang="ru-RU" sz="5100" i="1" dirty="0">
                <a:latin typeface="Times New Roman"/>
                <a:ea typeface="Calibri"/>
              </a:rPr>
              <a:t>низкий темп чтения и письма, обусловленный состоянием зрительного анализатора, нарушения устной речи</a:t>
            </a:r>
            <a:r>
              <a:rPr lang="ru-RU" sz="5100" i="1" dirty="0" smtClean="0">
                <a:latin typeface="Times New Roman"/>
                <a:ea typeface="Calibri"/>
              </a:rPr>
              <a:t>.</a:t>
            </a:r>
            <a:endParaRPr lang="en-US" sz="5100" i="1" dirty="0" smtClean="0">
              <a:latin typeface="Times New Roman"/>
              <a:ea typeface="Calibri"/>
            </a:endParaRPr>
          </a:p>
          <a:p>
            <a:pPr marL="0" indent="0">
              <a:buNone/>
            </a:pPr>
            <a:r>
              <a:rPr lang="ru-RU" sz="5100" i="1" dirty="0" smtClean="0">
                <a:latin typeface="Times New Roman"/>
                <a:ea typeface="Calibri"/>
              </a:rPr>
              <a:t> </a:t>
            </a:r>
            <a:endParaRPr lang="en-US" sz="5100" i="1" dirty="0" smtClean="0">
              <a:latin typeface="Times New Roman"/>
              <a:ea typeface="Calibri"/>
            </a:endParaRPr>
          </a:p>
          <a:p>
            <a:pPr marL="0" indent="0">
              <a:buNone/>
            </a:pPr>
            <a:r>
              <a:rPr lang="ru-RU" sz="5100" i="1" dirty="0" smtClean="0">
                <a:latin typeface="Times New Roman"/>
                <a:ea typeface="Calibri"/>
              </a:rPr>
              <a:t>Кроме </a:t>
            </a:r>
            <a:r>
              <a:rPr lang="ru-RU" sz="5100" i="1" dirty="0">
                <a:latin typeface="Times New Roman"/>
                <a:ea typeface="Calibri"/>
              </a:rPr>
              <a:t>того, от того, как обучающийся умеет прочитать и понять прочитанное, зависит качественное усвоение и других предметов.  Для детей с нарушениями зрения данный предмет даёт фундамент для овладения умениями и навыками по всем другим дисциплинам, изучаемым в школе, формирует целостно-смысловые основания самоопределения человека в социуме и обеспечивают стартовые возможности для детей с ОВЗ для продолжения образования. </a:t>
            </a:r>
            <a:endParaRPr lang="ru-RU" sz="5100" i="1" dirty="0"/>
          </a:p>
        </p:txBody>
      </p:sp>
    </p:spTree>
    <p:extLst>
      <p:ext uri="{BB962C8B-B14F-4D97-AF65-F5344CB8AC3E}">
        <p14:creationId xmlns:p14="http://schemas.microsoft.com/office/powerpoint/2010/main" val="68951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>
            <a:normAutofit/>
          </a:bodyPr>
          <a:lstStyle/>
          <a:p>
            <a:pPr algn="l"/>
            <a:r>
              <a:rPr lang="ru-RU" sz="2000" dirty="0" smtClean="0">
                <a:latin typeface="Times New Roman"/>
                <a:ea typeface="Calibri"/>
              </a:rPr>
              <a:t>Программа ориентирована на учебник</a:t>
            </a:r>
            <a:r>
              <a:rPr lang="en-US" sz="2000" dirty="0" smtClean="0">
                <a:latin typeface="Times New Roman"/>
                <a:ea typeface="Calibri"/>
              </a:rPr>
              <a:t>: </a:t>
            </a:r>
            <a:r>
              <a:rPr lang="ru-RU" sz="2000" dirty="0" err="1" smtClean="0">
                <a:latin typeface="Times New Roman"/>
                <a:ea typeface="Calibri"/>
              </a:rPr>
              <a:t>Канакина</a:t>
            </a:r>
            <a:r>
              <a:rPr lang="ru-RU" sz="2000" dirty="0" smtClean="0">
                <a:latin typeface="Times New Roman"/>
                <a:ea typeface="Calibri"/>
              </a:rPr>
              <a:t> </a:t>
            </a:r>
            <a:r>
              <a:rPr lang="ru-RU" sz="2000" dirty="0">
                <a:latin typeface="Times New Roman"/>
                <a:ea typeface="Calibri"/>
              </a:rPr>
              <a:t>В.П., Горецкий В.Г. Русский язык. 4 класс.</a:t>
            </a:r>
            <a:r>
              <a:rPr lang="ru-RU" sz="2000" dirty="0">
                <a:solidFill>
                  <a:srgbClr val="000000"/>
                </a:solidFill>
                <a:latin typeface="Times New Roman"/>
                <a:ea typeface="Calibri"/>
              </a:rPr>
              <a:t> М</a:t>
            </a:r>
            <a:r>
              <a:rPr lang="ru-RU" sz="2000" dirty="0" smtClean="0">
                <a:solidFill>
                  <a:srgbClr val="000000"/>
                </a:solidFill>
                <a:latin typeface="Times New Roman"/>
                <a:ea typeface="Calibri"/>
              </a:rPr>
              <a:t>., «МИПО РЕПРО» 2019., для слепых учеников</a:t>
            </a:r>
            <a:br>
              <a:rPr lang="ru-RU" sz="2000" dirty="0" smtClean="0">
                <a:solidFill>
                  <a:srgbClr val="000000"/>
                </a:solidFill>
                <a:latin typeface="Times New Roman"/>
                <a:ea typeface="Calibri"/>
              </a:rPr>
            </a:br>
            <a:r>
              <a:rPr lang="ru-RU" sz="2000" dirty="0" err="1">
                <a:latin typeface="Times New Roman"/>
                <a:ea typeface="Calibri"/>
              </a:rPr>
              <a:t>Канакина</a:t>
            </a:r>
            <a:r>
              <a:rPr lang="ru-RU" sz="2000" dirty="0">
                <a:latin typeface="Times New Roman"/>
                <a:ea typeface="Calibri"/>
              </a:rPr>
              <a:t> В.П., Горецкий В.Г. Русский язык. 4 класс.</a:t>
            </a:r>
            <a:r>
              <a:rPr lang="ru-RU" sz="20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ru-RU" sz="2000" dirty="0" smtClean="0">
                <a:solidFill>
                  <a:srgbClr val="000000"/>
                </a:solidFill>
                <a:latin typeface="Times New Roman"/>
                <a:ea typeface="Calibri"/>
              </a:rPr>
              <a:t>М., Просвещение 2019г., в 4 частях для слабовидящих учеников</a:t>
            </a:r>
            <a:endParaRPr lang="ru-RU" sz="2000" dirty="0"/>
          </a:p>
        </p:txBody>
      </p:sp>
      <p:pic>
        <p:nvPicPr>
          <p:cNvPr id="7171" name="Picture 3" descr="C:\Users\Пользователь\Desktop\20201020_14153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5400000">
            <a:off x="457200" y="2109428"/>
            <a:ext cx="4038600" cy="3507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Пользователь\Desktop\Kanakina.-4-kl.-ch.-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76887" y="2424906"/>
            <a:ext cx="2181225" cy="287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644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i="1" dirty="0">
                <a:solidFill>
                  <a:srgbClr val="C00000"/>
                </a:solidFill>
                <a:latin typeface="Times New Roman"/>
                <a:ea typeface="Times New Roman"/>
                <a:cs typeface="+mn-cs"/>
              </a:rPr>
              <a:t> Содержание программы</a:t>
            </a:r>
            <a:endParaRPr lang="ru-RU" sz="3600" b="1" i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15000"/>
              </a:lnSpc>
            </a:pPr>
            <a:r>
              <a:rPr lang="ru-RU" sz="3600" b="1" dirty="0" smtClean="0">
                <a:latin typeface="Times New Roman"/>
                <a:ea typeface="Calibri"/>
                <a:cs typeface="Times New Roman"/>
              </a:rPr>
              <a:t>Повторение </a:t>
            </a:r>
            <a:r>
              <a:rPr lang="ru-RU" sz="3600" b="1" dirty="0">
                <a:latin typeface="Times New Roman"/>
                <a:ea typeface="Calibri"/>
                <a:cs typeface="Times New Roman"/>
              </a:rPr>
              <a:t>изученного в 4 классе – 13 часов</a:t>
            </a:r>
            <a:endParaRPr lang="ru-RU" sz="36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600" b="1" dirty="0" smtClean="0">
                <a:latin typeface="Times New Roman"/>
                <a:ea typeface="Calibri"/>
                <a:cs typeface="Times New Roman"/>
              </a:rPr>
              <a:t>Имя существительное. Падежи имён </a:t>
            </a:r>
            <a:r>
              <a:rPr lang="ru-RU" sz="3600" b="1" dirty="0" err="1" smtClean="0">
                <a:latin typeface="Times New Roman"/>
                <a:ea typeface="Calibri"/>
                <a:cs typeface="Times New Roman"/>
              </a:rPr>
              <a:t>существительн</a:t>
            </a:r>
            <a:r>
              <a:rPr lang="ru-RU" sz="3600" b="1" dirty="0" smtClean="0">
                <a:latin typeface="Times New Roman"/>
                <a:ea typeface="Calibri"/>
                <a:cs typeface="Times New Roman"/>
              </a:rPr>
              <a:t>. </a:t>
            </a:r>
            <a:r>
              <a:rPr lang="ru-RU" sz="3600" b="1" dirty="0">
                <a:latin typeface="Times New Roman"/>
                <a:ea typeface="Calibri"/>
                <a:cs typeface="Times New Roman"/>
              </a:rPr>
              <a:t>(8 ч)</a:t>
            </a:r>
            <a:endParaRPr lang="ru-RU" sz="36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600" b="1" dirty="0" smtClean="0">
                <a:latin typeface="Times New Roman"/>
                <a:ea typeface="Calibri"/>
                <a:cs typeface="Times New Roman"/>
              </a:rPr>
              <a:t>Типы </a:t>
            </a:r>
            <a:r>
              <a:rPr lang="ru-RU" sz="3600" b="1" dirty="0">
                <a:latin typeface="Times New Roman"/>
                <a:ea typeface="Calibri"/>
                <a:cs typeface="Times New Roman"/>
              </a:rPr>
              <a:t>склонения имён существительных (10 ч</a:t>
            </a:r>
            <a:r>
              <a:rPr lang="ru-RU" sz="3600" b="1" dirty="0" smtClean="0">
                <a:latin typeface="Times New Roman"/>
                <a:ea typeface="Calibri"/>
                <a:cs typeface="Times New Roman"/>
              </a:rPr>
              <a:t>)</a:t>
            </a:r>
            <a:endParaRPr lang="ru-RU" sz="3600" dirty="0">
              <a:ea typeface="Times New Roman"/>
              <a:cs typeface="Times New Roman"/>
            </a:endParaRPr>
          </a:p>
          <a:p>
            <a:pPr algn="just"/>
            <a:r>
              <a:rPr lang="ru-RU" sz="3600" b="1" dirty="0" smtClean="0">
                <a:latin typeface="Times New Roman"/>
                <a:ea typeface="Calibri"/>
                <a:cs typeface="Times New Roman"/>
              </a:rPr>
              <a:t>Правописание </a:t>
            </a:r>
            <a:r>
              <a:rPr lang="ru-RU" sz="3600" b="1" dirty="0">
                <a:latin typeface="Times New Roman"/>
                <a:ea typeface="Calibri"/>
                <a:cs typeface="Times New Roman"/>
              </a:rPr>
              <a:t>безударных падежных окончаний имен существительных в единственном числе (25 </a:t>
            </a:r>
            <a:r>
              <a:rPr lang="ru-RU" sz="3600" b="1" dirty="0" smtClean="0">
                <a:latin typeface="Times New Roman"/>
                <a:ea typeface="Calibri"/>
                <a:cs typeface="Times New Roman"/>
              </a:rPr>
              <a:t>ч)</a:t>
            </a:r>
            <a:endParaRPr lang="ru-RU" sz="3600" dirty="0">
              <a:ea typeface="Calibri"/>
              <a:cs typeface="Times New Roman"/>
            </a:endParaRPr>
          </a:p>
          <a:p>
            <a:pPr algn="just"/>
            <a:r>
              <a:rPr lang="ru-RU" sz="3600" b="1" dirty="0" smtClean="0">
                <a:latin typeface="Times New Roman"/>
                <a:ea typeface="Times New Roman"/>
                <a:cs typeface="Times New Roman"/>
              </a:rPr>
              <a:t>Правописание </a:t>
            </a:r>
            <a:r>
              <a:rPr lang="ru-RU" sz="3600" b="1" dirty="0">
                <a:latin typeface="Times New Roman"/>
                <a:ea typeface="Times New Roman"/>
                <a:cs typeface="Times New Roman"/>
              </a:rPr>
              <a:t>безударных падежных окончаний имен существительных во множественном числе</a:t>
            </a:r>
            <a:r>
              <a:rPr lang="ru-RU" sz="3600" i="1" spc="-5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3600" b="1" spc="-5" dirty="0">
                <a:latin typeface="Times New Roman"/>
                <a:ea typeface="Times New Roman"/>
                <a:cs typeface="Times New Roman"/>
              </a:rPr>
              <a:t>(11 </a:t>
            </a:r>
            <a:r>
              <a:rPr lang="ru-RU" sz="3600" b="1" spc="-5" dirty="0" smtClean="0">
                <a:latin typeface="Times New Roman"/>
                <a:ea typeface="Times New Roman"/>
                <a:cs typeface="Times New Roman"/>
              </a:rPr>
              <a:t>ч)</a:t>
            </a:r>
          </a:p>
          <a:p>
            <a:pPr algn="just"/>
            <a:r>
              <a:rPr lang="ru-RU" sz="3600" b="1" dirty="0" smtClean="0">
                <a:latin typeface="Times New Roman"/>
                <a:ea typeface="Times New Roman"/>
                <a:cs typeface="Times New Roman"/>
              </a:rPr>
              <a:t>Имя </a:t>
            </a:r>
            <a:r>
              <a:rPr lang="ru-RU" sz="3600" b="1" dirty="0">
                <a:latin typeface="Times New Roman"/>
                <a:ea typeface="Times New Roman"/>
                <a:cs typeface="Times New Roman"/>
              </a:rPr>
              <a:t>прилагательное (33 </a:t>
            </a:r>
            <a:r>
              <a:rPr lang="ru-RU" sz="3600" b="1" dirty="0" smtClean="0">
                <a:latin typeface="Times New Roman"/>
                <a:ea typeface="Times New Roman"/>
                <a:cs typeface="Times New Roman"/>
              </a:rPr>
              <a:t>ч)</a:t>
            </a:r>
          </a:p>
          <a:p>
            <a:pPr algn="just"/>
            <a:r>
              <a:rPr lang="ru-RU" sz="3600" b="1" spc="15" dirty="0" smtClean="0">
                <a:latin typeface="Times New Roman"/>
                <a:ea typeface="Times New Roman"/>
                <a:cs typeface="Times New Roman"/>
              </a:rPr>
              <a:t>Личные местоимение (10 ч)</a:t>
            </a:r>
            <a:endParaRPr lang="ru-RU" sz="3600" dirty="0">
              <a:ea typeface="Times New Roman"/>
              <a:cs typeface="Times New Roman"/>
            </a:endParaRPr>
          </a:p>
          <a:p>
            <a:pPr algn="just"/>
            <a:r>
              <a:rPr lang="ru-RU" sz="3600" b="1" spc="30" dirty="0" smtClean="0">
                <a:latin typeface="Times New Roman"/>
                <a:ea typeface="Times New Roman"/>
                <a:cs typeface="Times New Roman"/>
              </a:rPr>
              <a:t>Глагол </a:t>
            </a:r>
            <a:r>
              <a:rPr lang="ru-RU" sz="3600" b="1" spc="30" dirty="0">
                <a:latin typeface="Times New Roman"/>
                <a:ea typeface="Times New Roman"/>
                <a:cs typeface="Times New Roman"/>
              </a:rPr>
              <a:t>(40 ч</a:t>
            </a:r>
            <a:r>
              <a:rPr lang="ru-RU" sz="3600" b="1" spc="30" dirty="0" smtClean="0">
                <a:latin typeface="Times New Roman"/>
                <a:ea typeface="Times New Roman"/>
                <a:cs typeface="Times New Roman"/>
              </a:rPr>
              <a:t>)</a:t>
            </a:r>
          </a:p>
          <a:p>
            <a:pPr algn="just"/>
            <a:r>
              <a:rPr lang="ru-RU" sz="3600" i="1" spc="10" dirty="0">
                <a:latin typeface="Times New Roman"/>
                <a:ea typeface="Calibri"/>
                <a:cs typeface="Arial"/>
              </a:rPr>
              <a:t> </a:t>
            </a:r>
            <a:r>
              <a:rPr lang="ru-RU" sz="3600" b="1" dirty="0">
                <a:latin typeface="Times New Roman"/>
                <a:ea typeface="Calibri"/>
              </a:rPr>
              <a:t>Повторение – 20 </a:t>
            </a:r>
            <a:r>
              <a:rPr lang="ru-RU" sz="3600" b="1" dirty="0" smtClean="0">
                <a:latin typeface="Times New Roman"/>
                <a:ea typeface="Calibri"/>
              </a:rPr>
              <a:t>(ч)</a:t>
            </a:r>
            <a:endParaRPr lang="ru-RU" sz="3600" dirty="0">
              <a:ea typeface="Times New Roman"/>
              <a:cs typeface="Times New Roman"/>
            </a:endParaRPr>
          </a:p>
          <a:p>
            <a:pPr marL="0" indent="0" algn="just">
              <a:spcAft>
                <a:spcPts val="0"/>
              </a:spcAft>
              <a:buNone/>
            </a:pPr>
            <a:endParaRPr lang="ru-RU" sz="3100" dirty="0">
              <a:ea typeface="Times New Roman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2383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pPr marL="342900" lvl="0" indent="-342900">
              <a:lnSpc>
                <a:spcPct val="115000"/>
              </a:lnSpc>
              <a:spcBef>
                <a:spcPct val="20000"/>
              </a:spcBef>
            </a:pPr>
            <a:r>
              <a:rPr lang="ru-RU" sz="2800" b="1" i="1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Контрольно-измерительные материалы</a:t>
            </a:r>
            <a:br>
              <a:rPr lang="ru-RU" sz="2800" b="1" i="1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472608"/>
          </a:xfrm>
        </p:spPr>
        <p:txBody>
          <a:bodyPr>
            <a:noAutofit/>
          </a:bodyPr>
          <a:lstStyle/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000" dirty="0" smtClean="0">
                <a:latin typeface="Times New Roman"/>
                <a:ea typeface="Calibri"/>
                <a:cs typeface="Times New Roman"/>
              </a:rPr>
              <a:t>Форма </a:t>
            </a:r>
            <a:r>
              <a:rPr lang="ru-RU" sz="2000" dirty="0">
                <a:latin typeface="Times New Roman"/>
                <a:ea typeface="Calibri"/>
                <a:cs typeface="Times New Roman"/>
              </a:rPr>
              <a:t>итогового контроля по русскому языку – диктант с грамматическим заданием. Объём диктанта – 55 - 65 слов. </a:t>
            </a:r>
            <a:endParaRPr lang="ru-RU" sz="2000" dirty="0"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000" dirty="0">
                <a:latin typeface="Times New Roman"/>
                <a:ea typeface="Calibri"/>
                <a:cs typeface="Times New Roman"/>
              </a:rPr>
              <a:t>Цель: проверка умения писать текст под диктовку, соблюдая изученные правила орфографии и пунктуации,  проверка теоретических знаний учащихся</a:t>
            </a:r>
            <a:endParaRPr lang="ru-RU" sz="2000" dirty="0">
              <a:ea typeface="Calibri"/>
              <a:cs typeface="Times New Roman"/>
            </a:endParaRPr>
          </a:p>
          <a:p>
            <a:pPr marL="0" indent="0"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000" dirty="0">
                <a:latin typeface="Times New Roman"/>
                <a:ea typeface="Calibri"/>
                <a:cs typeface="Times New Roman"/>
              </a:rPr>
              <a:t> </a:t>
            </a:r>
            <a:r>
              <a:rPr lang="ru-RU" sz="2000" b="1" dirty="0" smtClean="0">
                <a:latin typeface="Times New Roman"/>
                <a:ea typeface="Times New Roman"/>
                <a:cs typeface="Times New Roman"/>
              </a:rPr>
              <a:t>Соловьиная </a:t>
            </a:r>
            <a:r>
              <a:rPr lang="ru-RU" sz="2000" b="1" dirty="0">
                <a:latin typeface="Times New Roman"/>
                <a:ea typeface="Times New Roman"/>
                <a:cs typeface="Times New Roman"/>
              </a:rPr>
              <a:t>песня</a:t>
            </a:r>
            <a:endParaRPr lang="ru-RU" sz="2000" b="1" dirty="0"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000" dirty="0">
                <a:latin typeface="Times New Roman"/>
                <a:ea typeface="Times New Roman"/>
                <a:cs typeface="Times New Roman"/>
              </a:rPr>
              <a:t>           Закатилось солнце. Угасает длинный день. Смолкают голоса птиц. Наступает тишь. Но вот в сумраке вечера послышалась новая птичья песня. Певец пробует свой сильный чудесный голос. Щелкнул, издал протяжный свист. Помолчал чуточку, снова засвистал, залился трелью. Кто это так хорошо поёт в сумерках? Вот он сидит на суку. Сам серый. Ростом с воробья. Птичка подняла головку, открыла клюв. Легко и свободно плывёт в ночной тишине соловьиная песня.</a:t>
            </a:r>
            <a:endParaRPr lang="ru-RU" sz="2000" dirty="0"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0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(По Г. </a:t>
            </a:r>
            <a:r>
              <a:rPr lang="ru-RU" sz="2000" dirty="0" err="1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Скребицкому</a:t>
            </a:r>
            <a:r>
              <a:rPr lang="ru-RU" sz="20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)</a:t>
            </a:r>
            <a:endParaRPr lang="ru-RU" sz="2000" dirty="0"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000" dirty="0">
                <a:solidFill>
                  <a:srgbClr val="333333"/>
                </a:solidFill>
                <a:latin typeface="Helvetica"/>
                <a:ea typeface="Times New Roman"/>
                <a:cs typeface="Helvetica"/>
              </a:rPr>
              <a:t> </a:t>
            </a:r>
            <a:endParaRPr lang="ru-RU" sz="2000" dirty="0">
              <a:ea typeface="Calibri"/>
              <a:cs typeface="Times New Roman"/>
            </a:endParaRPr>
          </a:p>
          <a:p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2002431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521</TotalTime>
  <Words>1606</Words>
  <Application>Microsoft Office PowerPoint</Application>
  <PresentationFormat>Экран (4:3)</PresentationFormat>
  <Paragraphs>222</Paragraphs>
  <Slides>33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Тема Office</vt:lpstr>
      <vt:lpstr>Особенности структуры и  содержания рабочих программ учебных предметов как механизма реализации АООП НОО слабовидящих и слепых обучающихся                    (5 класс, варианты 3.2 и 4.2)   Учитель начальных классов, тифлопедагог  Русинова Ольга Владимировна</vt:lpstr>
      <vt:lpstr>Презентация PowerPoint</vt:lpstr>
      <vt:lpstr>Структура рабочих программ</vt:lpstr>
      <vt:lpstr>Особенности реализации общеобразовательной программы при обучении слепых детей</vt:lpstr>
      <vt:lpstr>Русский язык</vt:lpstr>
      <vt:lpstr>Презентация PowerPoint</vt:lpstr>
      <vt:lpstr>Программа ориентирована на учебник: Канакина В.П., Горецкий В.Г. Русский язык. 4 класс. М., «МИПО РЕПРО» 2019., для слепых учеников Канакина В.П., Горецкий В.Г. Русский язык. 4 класс. М., Просвещение 2019г., в 4 частях для слабовидящих учеников</vt:lpstr>
      <vt:lpstr> Содержание программы</vt:lpstr>
      <vt:lpstr>Контрольно-измерительные материалы </vt:lpstr>
      <vt:lpstr>Тесты. КИМ.</vt:lpstr>
      <vt:lpstr>Литературное чтение</vt:lpstr>
      <vt:lpstr>Данная рабочая программа ориентирована на  учебник:   Л.Ф. Климанова, В.Г. Горецкий, М.В. Голованова «Литературное чтение», 4 класс,                 в  2-х частях - М., МИПО РЕПРО, 2016 год для слепых учеников  «Литературное чтение»  в 2-х частях , Климанова Л.Ф., Горецкий В.Г., Голованова М.В. – М., Просвещение 2016 г. для слабовидящих учеников  </vt:lpstr>
      <vt:lpstr> СОДЕРЖАНИЕ УЧЕБНОГО ПРЕДМЕТА   </vt:lpstr>
      <vt:lpstr>Произведения для заучивания наизусть </vt:lpstr>
      <vt:lpstr>Терминологический диктант. Диагностика скорости чтения и осознанности восприятия текста. КОМ. </vt:lpstr>
      <vt:lpstr>Презентация PowerPoint</vt:lpstr>
      <vt:lpstr>Тексты для проверки техники чтения</vt:lpstr>
      <vt:lpstr>«Окружающий мир»</vt:lpstr>
      <vt:lpstr>Презентация PowerPoint</vt:lpstr>
      <vt:lpstr>Данная рабочая программа ориентирована на учебник А.А. Плешаков.  Окружающий мир. 4 класс, ч.2, М., Просвещение, 2018 г. Окружающий мир. 4 класс, М., «МИПО РЕПРО» 2016 г.</vt:lpstr>
      <vt:lpstr>Презентация PowerPoint</vt:lpstr>
      <vt:lpstr>СОДЕРЖАНИЕ УЧЕБНОГО ПРЕДМЕТА  </vt:lpstr>
      <vt:lpstr>Проверим себя и оценим свои достижения.                      Тест. КОМ.</vt:lpstr>
      <vt:lpstr>Математика</vt:lpstr>
      <vt:lpstr>Программа ориентирована на учебник  под редакцией М. А. Моро, Математика, 4 класс в 2-х частях, М., Просвещение, 2019 г., для слабовидящих учеников в 4 книгах </vt:lpstr>
      <vt:lpstr>Данная рабочая программа ориентирована на учебник  под редакцией М. А. Моро, Математика, 4 класс в 2-х частях, М.,МИПО РЕПРО, 2019г, </vt:lpstr>
      <vt:lpstr>Презентация PowerPoint</vt:lpstr>
      <vt:lpstr>Презентация PowerPoint</vt:lpstr>
      <vt:lpstr>Презентация PowerPoint</vt:lpstr>
      <vt:lpstr>Программа включает КИМ, тесты </vt:lpstr>
      <vt:lpstr>В 5 классе ОРКСЭ – 34 часа в год 1 час в неделю</vt:lpstr>
      <vt:lpstr>КИМ для оценки метапредметных умений слабовидящих обучающихся </vt:lpstr>
      <vt:lpstr> Всероссийские проверочные работы в 5 классе пройдут весной 2021 года 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70</cp:revision>
  <dcterms:created xsi:type="dcterms:W3CDTF">2020-10-18T16:22:55Z</dcterms:created>
  <dcterms:modified xsi:type="dcterms:W3CDTF">2020-10-20T19:55:00Z</dcterms:modified>
</cp:coreProperties>
</file>