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78" y="-7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BD2FB-E4B5-42FA-8D56-28BE4728D404}" type="datetimeFigureOut">
              <a:rPr lang="ru-RU" smtClean="0"/>
              <a:t>24.08.2022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02A15-8D77-444E-9195-449C8AD2AF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7708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BD2FB-E4B5-42FA-8D56-28BE4728D404}" type="datetimeFigureOut">
              <a:rPr lang="ru-RU" smtClean="0"/>
              <a:t>24.08.2022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02A15-8D77-444E-9195-449C8AD2AF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1163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BD2FB-E4B5-42FA-8D56-28BE4728D404}" type="datetimeFigureOut">
              <a:rPr lang="ru-RU" smtClean="0"/>
              <a:t>24.08.2022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02A15-8D77-444E-9195-449C8AD2AF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2485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BD2FB-E4B5-42FA-8D56-28BE4728D404}" type="datetimeFigureOut">
              <a:rPr lang="ru-RU" smtClean="0"/>
              <a:t>24.08.2022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02A15-8D77-444E-9195-449C8AD2AF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2569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BD2FB-E4B5-42FA-8D56-28BE4728D404}" type="datetimeFigureOut">
              <a:rPr lang="ru-RU" smtClean="0"/>
              <a:t>24.08.2022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02A15-8D77-444E-9195-449C8AD2AF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9367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BD2FB-E4B5-42FA-8D56-28BE4728D404}" type="datetimeFigureOut">
              <a:rPr lang="ru-RU" smtClean="0"/>
              <a:t>24.08.2022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02A15-8D77-444E-9195-449C8AD2AF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1878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BD2FB-E4B5-42FA-8D56-28BE4728D404}" type="datetimeFigureOut">
              <a:rPr lang="ru-RU" smtClean="0"/>
              <a:t>24.08.2022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02A15-8D77-444E-9195-449C8AD2AF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9886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BD2FB-E4B5-42FA-8D56-28BE4728D404}" type="datetimeFigureOut">
              <a:rPr lang="ru-RU" smtClean="0"/>
              <a:t>24.08.2022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02A15-8D77-444E-9195-449C8AD2AF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8129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BD2FB-E4B5-42FA-8D56-28BE4728D404}" type="datetimeFigureOut">
              <a:rPr lang="ru-RU" smtClean="0"/>
              <a:t>24.08.2022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02A15-8D77-444E-9195-449C8AD2AF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6019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BD2FB-E4B5-42FA-8D56-28BE4728D404}" type="datetimeFigureOut">
              <a:rPr lang="ru-RU" smtClean="0"/>
              <a:t>24.08.2022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02A15-8D77-444E-9195-449C8AD2AF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2336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BD2FB-E4B5-42FA-8D56-28BE4728D404}" type="datetimeFigureOut">
              <a:rPr lang="ru-RU" smtClean="0"/>
              <a:t>24.08.2022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02A15-8D77-444E-9195-449C8AD2AF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5244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5BD2FB-E4B5-42FA-8D56-28BE4728D404}" type="datetimeFigureOut">
              <a:rPr lang="ru-RU" smtClean="0"/>
              <a:t>24.08.2022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02A15-8D77-444E-9195-449C8AD2AF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7501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детей, находящихся на длительном лечении: итоги мониторинга ресурсных центров и опорных площадок как основа для дальнейшего развития сетевого взаимодействия школ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ru-RU" b="1" dirty="0" smtClean="0"/>
          </a:p>
          <a:p>
            <a:r>
              <a:rPr lang="ru-RU" b="1" dirty="0" smtClean="0">
                <a:solidFill>
                  <a:srgbClr val="0070C0"/>
                </a:solidFill>
              </a:rPr>
              <a:t>Лестова </a:t>
            </a:r>
            <a:r>
              <a:rPr lang="ru-RU" b="1" dirty="0">
                <a:solidFill>
                  <a:srgbClr val="0070C0"/>
                </a:solidFill>
              </a:rPr>
              <a:t>Наталья Львовна, </a:t>
            </a:r>
            <a:r>
              <a:rPr lang="ru-RU" dirty="0">
                <a:solidFill>
                  <a:srgbClr val="0070C0"/>
                </a:solidFill>
              </a:rPr>
              <a:t>доцент кафедры специальной педагогики и психологии, к.п.н</a:t>
            </a:r>
            <a:r>
              <a:rPr lang="ru-RU" dirty="0" smtClean="0">
                <a:solidFill>
                  <a:srgbClr val="0070C0"/>
                </a:solidFill>
              </a:rPr>
              <a:t>.</a:t>
            </a:r>
          </a:p>
          <a:p>
            <a:endParaRPr lang="ru-RU" dirty="0">
              <a:solidFill>
                <a:srgbClr val="0070C0"/>
              </a:solidFill>
            </a:endParaRPr>
          </a:p>
          <a:p>
            <a:r>
              <a:rPr lang="ru-RU" b="1" dirty="0" smtClean="0"/>
              <a:t>24 августа 2022 г.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327330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374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Общая информация об образовательных организациях</a:t>
            </a:r>
            <a:endParaRPr lang="ru-RU" sz="4000" b="1" dirty="0">
              <a:solidFill>
                <a:srgbClr val="C00000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14017213"/>
              </p:ext>
            </p:extLst>
          </p:nvPr>
        </p:nvGraphicFramePr>
        <p:xfrm>
          <a:off x="838200" y="1637213"/>
          <a:ext cx="5181600" cy="513684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3132909">
                  <a:extLst>
                    <a:ext uri="{9D8B030D-6E8A-4147-A177-3AD203B41FA5}">
                      <a16:colId xmlns:a16="http://schemas.microsoft.com/office/drawing/2014/main" xmlns="" val="3516742519"/>
                    </a:ext>
                  </a:extLst>
                </a:gridCol>
                <a:gridCol w="2048691">
                  <a:extLst>
                    <a:ext uri="{9D8B030D-6E8A-4147-A177-3AD203B41FA5}">
                      <a16:colId xmlns:a16="http://schemas.microsoft.com/office/drawing/2014/main" xmlns="" val="3110143207"/>
                    </a:ext>
                  </a:extLst>
                </a:gridCol>
              </a:tblGrid>
              <a:tr h="5650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Наименование образовательной организации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Статус в проекте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259844121"/>
                  </a:ext>
                </a:extLst>
              </a:tr>
              <a:tr h="8561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МАОУ «Средняя общеобразовательная школа №132» г. Перми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Ресурсные центр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282895245"/>
                  </a:ext>
                </a:extLst>
              </a:tr>
              <a:tr h="8561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МАОУ «Средняя общеобразовательная школа  «Петролеум+» г. Перми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Опорная площадка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003141941"/>
                  </a:ext>
                </a:extLst>
              </a:tr>
              <a:tr h="143832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МБОУ «Верещагинская санаторная школа-интернат для детей, нуждающихся в длительном лечении»  г. Верещагино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Опорная площадка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864242413"/>
                  </a:ext>
                </a:extLst>
              </a:tr>
              <a:tr h="8561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МАООУ «Ленинская санаторная школа-интернат» Кудымкарского района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Опорная площадка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19743829"/>
                  </a:ext>
                </a:extLst>
              </a:tr>
              <a:tr h="56504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ГКБОУ «Общеобразовательная школа-интернат Пермского края»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Ресурсный центр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677264701"/>
                  </a:ext>
                </a:extLst>
              </a:tr>
            </a:tbl>
          </a:graphicData>
        </a:graphic>
      </p:graphicFrame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637214"/>
            <a:ext cx="5181600" cy="5033552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b="1" dirty="0">
                <a:solidFill>
                  <a:srgbClr val="0070C0"/>
                </a:solidFill>
              </a:rPr>
              <a:t>Варианты моделей обучения длительно болеющих детей, реализуемых образовательными организациями:</a:t>
            </a:r>
            <a:endParaRPr lang="ru-RU" dirty="0">
              <a:solidFill>
                <a:srgbClr val="0070C0"/>
              </a:solidFill>
            </a:endParaRPr>
          </a:p>
          <a:p>
            <a:pPr lvl="0"/>
            <a:r>
              <a:rPr lang="ru-RU" dirty="0"/>
              <a:t>обучение на базе медицинской организации – 1 </a:t>
            </a:r>
            <a:endParaRPr lang="ru-RU" dirty="0" smtClean="0"/>
          </a:p>
          <a:p>
            <a:pPr lvl="0"/>
            <a:r>
              <a:rPr lang="ru-RU" dirty="0" smtClean="0"/>
              <a:t>образовательная </a:t>
            </a:r>
            <a:r>
              <a:rPr lang="ru-RU" dirty="0"/>
              <a:t>организация для обучающихся, осваивающих основные общеобразовательные программы и нуждающихся в длительном лечении (санаторная школа) </a:t>
            </a:r>
            <a:r>
              <a:rPr lang="ru-RU" dirty="0" smtClean="0"/>
              <a:t>– 2 </a:t>
            </a:r>
          </a:p>
          <a:p>
            <a:pPr lvl="0"/>
            <a:r>
              <a:rPr lang="ru-RU" dirty="0" smtClean="0"/>
              <a:t>обучение детей на дому – 2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5089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Методические ресурсы школ</a:t>
            </a:r>
            <a:endParaRPr lang="ru-RU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4043639"/>
              </p:ext>
            </p:extLst>
          </p:nvPr>
        </p:nvGraphicFramePr>
        <p:xfrm>
          <a:off x="838200" y="1825625"/>
          <a:ext cx="10515600" cy="30784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xmlns="" val="2851594984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xmlns="" val="36974677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Направления</a:t>
                      </a:r>
                      <a:r>
                        <a:rPr lang="ru-RU" sz="2800" baseline="0" dirty="0" smtClean="0"/>
                        <a:t> работы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Кто готов делиться опытом?</a:t>
                      </a:r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430693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Команда специалистов сопровождения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ГКБОУ «Общеобразовательная школа-интернат Пермского края»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129465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Социальные партнеры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 школы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401605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Педагоги, обладающие</a:t>
                      </a:r>
                      <a:r>
                        <a:rPr lang="ru-RU" sz="2400" b="1" baseline="0" dirty="0" smtClean="0"/>
                        <a:t> компетенциями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16 педагогов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564826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Методические рекомендации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По</a:t>
                      </a:r>
                      <a:r>
                        <a:rPr lang="ru-RU" sz="2400" baseline="0" dirty="0" smtClean="0"/>
                        <a:t> всем направлениям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58248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7299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Информационные ресурсы школ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4057914"/>
              </p:ext>
            </p:extLst>
          </p:nvPr>
        </p:nvGraphicFramePr>
        <p:xfrm>
          <a:off x="838200" y="1825625"/>
          <a:ext cx="10515600" cy="29260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xmlns="" val="1985586664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xmlns="" val="29529582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Используемые информационные плат формы и ресурсы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Кто готов оказать помощь?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541032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Ресурсы Российской электронной школы, МЭО, Учи.ру, Я-класс и др., различные социальные сети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МАОУ «Средняя общеобразовательная школа  «Петролеум+» г. Перми</a:t>
                      </a:r>
                      <a:r>
                        <a:rPr lang="ru-RU" sz="20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проведение консультаций для других школ по теме «Использование и адаптация современных информационных ресурсов для обеспечения психолого-педагогического сопровождения длительно болеющих детей»)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792594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8984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Материально-технические ресурсы школ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2940483"/>
              </p:ext>
            </p:extLst>
          </p:nvPr>
        </p:nvGraphicFramePr>
        <p:xfrm>
          <a:off x="838200" y="1825625"/>
          <a:ext cx="10515600" cy="28651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xmlns="" val="3692164664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xmlns="" val="41688482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Количество школ, получивших оборудование в рамках нацпроектов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Кто готов оказать методическую поддержку по использованию данного оборудования другим школам?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959697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МАОУ «Средняя общеобразовательная школа №132» г. Перми </a:t>
                      </a: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ГКБОУ «Общеобразовательная школа-интернат Пермского края»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653335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5208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9572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Точки роста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4698"/>
            <a:ext cx="10515600" cy="5442856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специально </a:t>
            </a:r>
            <a:r>
              <a:rPr lang="ru-RU" dirty="0" smtClean="0"/>
              <a:t>организованное обучение </a:t>
            </a:r>
            <a:r>
              <a:rPr lang="ru-RU" dirty="0"/>
              <a:t>(</a:t>
            </a:r>
            <a:r>
              <a:rPr lang="ru-RU" dirty="0" smtClean="0"/>
              <a:t>повышение </a:t>
            </a:r>
            <a:r>
              <a:rPr lang="ru-RU" dirty="0"/>
              <a:t>квалификации) педагогических работников по вопросам обучения, воспитания и сопровождения детей, находящихся на длительном </a:t>
            </a:r>
            <a:r>
              <a:rPr lang="ru-RU" dirty="0" smtClean="0"/>
              <a:t>лечении</a:t>
            </a:r>
          </a:p>
          <a:p>
            <a:r>
              <a:rPr lang="ru-RU" dirty="0" smtClean="0"/>
              <a:t>создание </a:t>
            </a:r>
            <a:r>
              <a:rPr lang="ru-RU" dirty="0"/>
              <a:t>единой команды специалистов </a:t>
            </a:r>
            <a:r>
              <a:rPr lang="ru-RU" dirty="0" smtClean="0"/>
              <a:t>по организации обучения детей, нуждающихся в длительном лечении, в каждой опорной школе и формирование готовности </a:t>
            </a:r>
            <a:r>
              <a:rPr lang="ru-RU" dirty="0"/>
              <a:t>к </a:t>
            </a:r>
            <a:r>
              <a:rPr lang="ru-RU" dirty="0" smtClean="0"/>
              <a:t>диссеминации опыта</a:t>
            </a:r>
          </a:p>
          <a:p>
            <a:r>
              <a:rPr lang="ru-RU" dirty="0"/>
              <a:t>у</a:t>
            </a:r>
            <a:r>
              <a:rPr lang="ru-RU" dirty="0" smtClean="0"/>
              <a:t>крепление сотрудничества с социальными партнерами (медицинскими организациями)</a:t>
            </a:r>
          </a:p>
          <a:p>
            <a:r>
              <a:rPr lang="ru-RU" dirty="0"/>
              <a:t>ф</a:t>
            </a:r>
            <a:r>
              <a:rPr lang="ru-RU" dirty="0" smtClean="0"/>
              <a:t>ормирование готовности к трансляции </a:t>
            </a:r>
            <a:r>
              <a:rPr lang="ru-RU" dirty="0"/>
              <a:t>опыта в формате описания целостных моделей работы команд учреждений или организации сетевого взаимодействия с другими субъектами данной </a:t>
            </a:r>
            <a:r>
              <a:rPr lang="ru-RU" dirty="0" smtClean="0"/>
              <a:t>деятельности</a:t>
            </a:r>
          </a:p>
          <a:p>
            <a:r>
              <a:rPr lang="ru-RU" dirty="0" smtClean="0"/>
              <a:t>развитие системы методической поддержки различных форм электронного (в т.ч. дистанционного) обучения длительно болеющих детей</a:t>
            </a:r>
          </a:p>
          <a:p>
            <a:r>
              <a:rPr lang="ru-RU" dirty="0"/>
              <a:t>р</a:t>
            </a:r>
            <a:r>
              <a:rPr lang="ru-RU" dirty="0" smtClean="0"/>
              <a:t>азвитие системы методической поддержки эффективного использования нового оборудования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6824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404</Words>
  <Application>Microsoft Office PowerPoint</Application>
  <PresentationFormat>Произвольный</PresentationFormat>
  <Paragraphs>51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Обучение детей, находящихся на длительном лечении: итоги мониторинга ресурсных центров и опорных площадок как основа для дальнейшего развития сетевого взаимодействия школ</vt:lpstr>
      <vt:lpstr>Общая информация об образовательных организациях</vt:lpstr>
      <vt:lpstr>Методические ресурсы школ</vt:lpstr>
      <vt:lpstr>Информационные ресурсы школ</vt:lpstr>
      <vt:lpstr>Материально-технические ресурсы школ</vt:lpstr>
      <vt:lpstr>Точки роста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Обучение детей, находящихся на длительном лечении: итоги мониторинга ресурсных центров и опорных площадок как основа для дальнейшего развития сетевого взаимодействия школ</dc:title>
  <dc:creator>Наталья</dc:creator>
  <cp:lastModifiedBy>Admin</cp:lastModifiedBy>
  <cp:revision>9</cp:revision>
  <dcterms:created xsi:type="dcterms:W3CDTF">2022-08-24T06:19:28Z</dcterms:created>
  <dcterms:modified xsi:type="dcterms:W3CDTF">2022-08-24T07:48:24Z</dcterms:modified>
</cp:coreProperties>
</file>