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4993-C280-4981-BF9A-2646CA6A31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858F-72F2-4FE8-9F8D-D1065204D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ersshi.edusite.ru/" TargetMode="External"/><Relationship Id="rId2" Type="http://schemas.openxmlformats.org/officeDocument/2006/relationships/hyperlink" Target="mailto:shi.ver@sosh.permkrai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«Развитие инклюзивных компетенций педагога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условиях ВСШИ»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Сообщение подготовила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И.В. Плотникова, учитель начальных классов, куратор методической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в МБОУ «ВСШИ»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476672"/>
            <a:ext cx="1457147" cy="13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2413" cy="7046640"/>
        </p:xfrm>
        <a:graphic>
          <a:graphicData uri="http://schemas.openxmlformats.org/presentationml/2006/ole">
            <p:oleObj spid="_x0000_s3074" name="Документ" r:id="rId3" imgW="9395617" imgH="6631335" progId="Word.Document.12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9599" t="30313" r="78225" b="56890"/>
          <a:stretch>
            <a:fillRect/>
          </a:stretch>
        </p:blipFill>
        <p:spPr bwMode="auto">
          <a:xfrm>
            <a:off x="146278" y="764704"/>
            <a:ext cx="28027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8416" t="31297" r="32290" b="17359"/>
          <a:stretch>
            <a:fillRect/>
          </a:stretch>
        </p:blipFill>
        <p:spPr bwMode="auto">
          <a:xfrm>
            <a:off x="179512" y="329075"/>
            <a:ext cx="8712968" cy="58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на КПК или курсах профессиональной переподготовки;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специальной литературы, нормативно-правовых документов;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специальных технологий у наставника на мастер – классах, семинарах-практикумах в специализированных классах/школах;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качестве докладчика по представлению опыта работы в мероприятиях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качестве эксперта по оценке педагогических практик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опыта на профессиональных конкурсах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«Учитель года»  и др.;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заседаниях школьного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консилиумах, работе в творческих группах, методических объединениях, различных форм педагогической поддержки;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уроков под руководством наставника с последующим самоанализом.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собственных инклюзивных компетенций педагога;</a:t>
            </a:r>
          </a:p>
          <a:p>
            <a:r>
              <a:rPr lang="ru-RU" smtClean="0"/>
              <a:t>повышение </a:t>
            </a:r>
            <a:r>
              <a:rPr lang="ru-RU" dirty="0" smtClean="0"/>
              <a:t>образовательных результатов  обучающихся </a:t>
            </a:r>
            <a:r>
              <a:rPr lang="ru-RU" dirty="0" smtClean="0"/>
              <a:t>с ОВЗ.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контакты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617120, Пермский край, г. Верещагино, ул. Пролетарская, д.45.</a:t>
            </a:r>
          </a:p>
          <a:p>
            <a:pPr>
              <a:buNone/>
            </a:pPr>
            <a:r>
              <a:rPr lang="ru-RU" dirty="0" smtClean="0"/>
              <a:t>Тел. (834254) 3-34-01, 3-34-00.</a:t>
            </a:r>
          </a:p>
          <a:p>
            <a:pPr>
              <a:buNone/>
            </a:pP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u="sng" dirty="0" err="1" smtClean="0">
                <a:hlinkClick r:id="rId2"/>
              </a:rPr>
              <a:t>shi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ver</a:t>
            </a:r>
            <a:r>
              <a:rPr lang="ru-RU" u="sng" dirty="0" smtClean="0">
                <a:hlinkClick r:id="rId2"/>
              </a:rPr>
              <a:t>@</a:t>
            </a:r>
            <a:r>
              <a:rPr lang="en-US" u="sng" dirty="0" err="1" smtClean="0">
                <a:hlinkClick r:id="rId2"/>
              </a:rPr>
              <a:t>sosh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permkrai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Официальный сайт: </a:t>
            </a:r>
            <a:r>
              <a:rPr lang="ru-RU" u="sng" dirty="0" smtClean="0">
                <a:hlinkClick r:id="rId3"/>
              </a:rPr>
              <a:t>http://versshi.edusite.ru/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32240" y="4869160"/>
            <a:ext cx="1457147" cy="13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с ОВЗ и инвалидностью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Кроме:</a:t>
            </a:r>
          </a:p>
          <a:p>
            <a:pPr>
              <a:buNone/>
            </a:pPr>
            <a:r>
              <a:rPr lang="ru-RU" dirty="0" smtClean="0"/>
              <a:t>- одаренных обучающихся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обучающихся мигрантов, </a:t>
            </a:r>
          </a:p>
          <a:p>
            <a:pPr>
              <a:buFontTx/>
              <a:buChar char="-"/>
            </a:pPr>
            <a:r>
              <a:rPr lang="ru-RU" dirty="0" smtClean="0"/>
              <a:t>иностранных обучающихся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обучающихся </a:t>
            </a:r>
            <a:r>
              <a:rPr lang="ru-RU" dirty="0"/>
              <a:t>с низким уровнем социальной адаптации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11610" r="41145" b="9641"/>
          <a:stretch>
            <a:fillRect/>
          </a:stretch>
        </p:blipFill>
        <p:spPr bwMode="auto">
          <a:xfrm>
            <a:off x="323528" y="1268760"/>
            <a:ext cx="2952328" cy="35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6660" t="9514" r="32925" b="1689"/>
          <a:stretch>
            <a:fillRect/>
          </a:stretch>
        </p:blipFill>
        <p:spPr bwMode="auto">
          <a:xfrm>
            <a:off x="2195736" y="3573016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Идея инклюзивного обучения как педагогической системы принадлежит </a:t>
            </a:r>
            <a:r>
              <a:rPr lang="ru-RU" i="1" dirty="0" smtClean="0"/>
              <a:t>Л.С. </a:t>
            </a:r>
            <a:r>
              <a:rPr lang="ru-RU" i="1" dirty="0" err="1" smtClean="0"/>
              <a:t>Выготскому</a:t>
            </a:r>
            <a:r>
              <a:rPr lang="ru-RU" dirty="0" smtClean="0"/>
              <a:t>, который считал такой подход социальной компенсацией физического дефекта. </a:t>
            </a:r>
            <a:r>
              <a:rPr lang="ru-RU" i="1" dirty="0" err="1" smtClean="0"/>
              <a:t>Лошакова</a:t>
            </a:r>
            <a:r>
              <a:rPr lang="ru-RU" i="1" dirty="0" smtClean="0"/>
              <a:t> И.И., </a:t>
            </a:r>
            <a:r>
              <a:rPr lang="ru-RU" i="1" dirty="0" err="1" smtClean="0"/>
              <a:t>Ярская-Смирнова</a:t>
            </a:r>
            <a:r>
              <a:rPr lang="ru-RU" i="1" dirty="0" smtClean="0"/>
              <a:t> Е.Р.</a:t>
            </a:r>
            <a:r>
              <a:rPr lang="ru-RU" dirty="0" smtClean="0"/>
              <a:t> считают, что для качественного образования и психологической адаптации в обществе, детям с ОВЗ необходимо активно взаимодействовать с другими детьми. Так же такое взаимодействие важно и детям без ограничений. Это позволяет максимально расширить возможности социализации детей с инвалидностью.</a:t>
            </a:r>
          </a:p>
          <a:p>
            <a:pPr algn="just">
              <a:buNone/>
            </a:pPr>
            <a:r>
              <a:rPr lang="ru-RU" dirty="0" smtClean="0"/>
              <a:t>Однако не каждый педагог может выполнять функции постоянного сопровождающего для ребенка с ОВЗ, т.к. эта деятельность предполагает высокий уровень толерантности, достаточный запас знаний в рамках коррекционной педагогики и специальной психологии, хорошо развитые коммуникативные навыки.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Сложности взаимодействия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практическое </a:t>
            </a:r>
            <a:r>
              <a:rPr lang="ru-RU" dirty="0"/>
              <a:t>отсутствие психологической готовности педагогов </a:t>
            </a:r>
            <a:r>
              <a:rPr lang="ru-RU" dirty="0" smtClean="0"/>
              <a:t>к </a:t>
            </a:r>
            <a:r>
              <a:rPr lang="ru-RU" dirty="0"/>
              <a:t>работе с такими детьми. </a:t>
            </a:r>
            <a:endParaRPr lang="ru-RU" dirty="0" smtClean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повышенного уровня </a:t>
            </a:r>
            <a:r>
              <a:rPr lang="ru-RU" dirty="0" smtClean="0"/>
              <a:t>профессионального </a:t>
            </a:r>
            <a:r>
              <a:rPr lang="ru-RU" dirty="0"/>
              <a:t>стресса, связанного с работой педагога с детьми с ОВЗ и с инвалидностью; </a:t>
            </a:r>
          </a:p>
          <a:p>
            <a:pPr algn="just"/>
            <a:r>
              <a:rPr lang="ru-RU" dirty="0" smtClean="0"/>
              <a:t>высокий </a:t>
            </a:r>
            <a:r>
              <a:rPr lang="ru-RU" dirty="0"/>
              <a:t>уровень как ситуативной, так и личностной тревожности педагога, работающего с детьми с ОВЗ и </a:t>
            </a:r>
            <a:r>
              <a:rPr lang="ru-RU" dirty="0" smtClean="0"/>
              <a:t>инвалидностью;</a:t>
            </a:r>
          </a:p>
          <a:p>
            <a:pPr algn="just"/>
            <a:r>
              <a:rPr lang="ru-RU" dirty="0" smtClean="0"/>
              <a:t>появление </a:t>
            </a:r>
            <a:r>
              <a:rPr lang="ru-RU" dirty="0"/>
              <a:t>в классном коллективе ребёнка с ОВЗ предполагает коренную перестройку всех функций и эмоциональных состояний педагога, а также самих требований, предъявляемых к обучающимся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недостаточное количество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кадровых ресурсов, готовых осуществлять инклюзивное обучение.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И.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Хафизуллиной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инклюзивная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компетентность – это интегративное личностное образование, обуславливающее способность выполнять профессиональные функции в рамках инклюзивного образования, учитывая разные образовательные потребности учащихся и обеспечивая включение ребенка с ОВЗ в среду общеобразовательного учреждения и создание условий для его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 smtClean="0"/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собственных профессиональных дефицитов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 в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инклюзивного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Продиагностировать инклюзивные компетенции педагога с целью выявления дефицитов.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план по нивелированию инклюзивных дефицитов педагога.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Реализовать данный план, получить опыт инклюзивной практики.  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Проанализировать полученные результаты по критериям эффективности и внести коррективы в деятельность.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эффективности: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0120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Составлен перечень профессиональных дефицитов в области инклюзивных компетенций педагога.</a:t>
            </a:r>
          </a:p>
          <a:p>
            <a:pPr lvl="0"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Составлен ИОМ педагога по развитию инклюзивных компетенций.</a:t>
            </a:r>
          </a:p>
          <a:p>
            <a:pPr lvl="0"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Знание нозологий и приемов работы с их учетом.</a:t>
            </a:r>
          </a:p>
          <a:p>
            <a:pPr lvl="0" algn="jus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Педагог демонстрирует качества: эмпатию, мобильность и гибкость мышления, способность к сотрудничеству, сензитивность к потребностям обучающихся, общительность, коммуникабельность, саморегуляцию и умение рефлексировать.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инклюзивных компетенций педагога: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 algn="just">
              <a:buFont typeface="+mj-lt"/>
              <a:buAutoNum type="romanU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Проведена диагностика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профдефицитов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 педагога и профессиональный стандарт педагога-дефектолога.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Составлена сетка «западающих» инклюзивных компетенций педагога.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 план мероприятий по их нивелированию.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7544" y="188640"/>
          <a:ext cx="8243887" cy="6889750"/>
        </p:xfrm>
        <a:graphic>
          <a:graphicData uri="http://schemas.openxmlformats.org/presentationml/2006/ole">
            <p:oleObj spid="_x0000_s2050" name="Документ" r:id="rId3" imgW="6084454" imgH="59409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602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«Развитие инклюзивных компетенций педагога  в условиях ВСШИ»</vt:lpstr>
      <vt:lpstr>Дети с ОВЗ и инвалидностью</vt:lpstr>
      <vt:lpstr>Слайд 3</vt:lpstr>
      <vt:lpstr>Сложности взаимодействия </vt:lpstr>
      <vt:lpstr>Проблема: недостаточное количество кадровых ресурсов, готовых осуществлять инклюзивное обучение.  </vt:lpstr>
      <vt:lpstr>Цель: выявление собственных профессиональных дефицитов педагога в области инклюзивного образования.</vt:lpstr>
      <vt:lpstr>Критерии эффективности: </vt:lpstr>
      <vt:lpstr>Этапы формирования инклюзивных компетенций педагога:</vt:lpstr>
      <vt:lpstr>Слайд 9</vt:lpstr>
      <vt:lpstr>Слайд 10</vt:lpstr>
      <vt:lpstr>Слайд 11</vt:lpstr>
      <vt:lpstr>План мероприятий:</vt:lpstr>
      <vt:lpstr>Результаты: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инклюзивных компетенций педагога  в условиях ВСШИ»</dc:title>
  <dc:creator>Дом</dc:creator>
  <cp:lastModifiedBy>Учитель</cp:lastModifiedBy>
  <cp:revision>14</cp:revision>
  <dcterms:created xsi:type="dcterms:W3CDTF">2023-11-12T10:12:08Z</dcterms:created>
  <dcterms:modified xsi:type="dcterms:W3CDTF">2023-11-23T04:43:58Z</dcterms:modified>
</cp:coreProperties>
</file>