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5" r:id="rId2"/>
    <p:sldId id="281" r:id="rId3"/>
    <p:sldId id="282" r:id="rId4"/>
    <p:sldId id="267" r:id="rId5"/>
    <p:sldId id="266" r:id="rId6"/>
    <p:sldId id="286" r:id="rId7"/>
    <p:sldId id="270" r:id="rId8"/>
    <p:sldId id="288" r:id="rId9"/>
    <p:sldId id="271" r:id="rId10"/>
    <p:sldId id="272" r:id="rId11"/>
    <p:sldId id="273" r:id="rId12"/>
    <p:sldId id="284" r:id="rId13"/>
    <p:sldId id="285" r:id="rId14"/>
    <p:sldId id="276" r:id="rId15"/>
    <p:sldId id="287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pPr/>
              <a:t>13.10.2020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13.10.2020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13.10.2020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13.10.2020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13.10.2020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13.10.2020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13.10.2020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13.10.2020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13.10.2020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13.10.2020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pPr/>
              <a:t>13.10.2020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pPr/>
              <a:t>13.10.2020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Прямоугольник 1"/>
          <p:cNvSpPr>
            <a:spLocks noChangeArrowheads="1"/>
          </p:cNvSpPr>
          <p:nvPr/>
        </p:nvSpPr>
        <p:spPr bwMode="auto">
          <a:xfrm>
            <a:off x="957263" y="620688"/>
            <a:ext cx="7561262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4000" b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«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Обучение школьников с расстройствами аутистического спектра (вариант 8.4.)  глобальному чтению слов и пониманию их значения</a:t>
            </a:r>
            <a:r>
              <a:rPr lang="ru-RU" altLang="ru-RU" sz="4000" b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»</a:t>
            </a:r>
            <a:endParaRPr lang="ru-RU" altLang="ru-RU" sz="1600" b="1" dirty="0"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300192" y="4869160"/>
            <a:ext cx="21594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altLang="ru-RU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ЧЕРНЫШЕВА И.Н.</a:t>
            </a:r>
            <a:endParaRPr lang="ru-RU" altLang="ru-RU" dirty="0"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76361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K:\урок\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064488"/>
            <a:ext cx="2378402" cy="1790317"/>
          </a:xfrm>
          <a:prstGeom prst="rect">
            <a:avLst/>
          </a:prstGeom>
          <a:noFill/>
          <a:ln w="19050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8435" name="Picture 3" descr="K:\урок\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6636" y="3068960"/>
            <a:ext cx="2438457" cy="1817512"/>
          </a:xfrm>
          <a:prstGeom prst="rect">
            <a:avLst/>
          </a:prstGeom>
          <a:noFill/>
          <a:ln w="19050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4" descr="K:\урок\4.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97607" y="442427"/>
            <a:ext cx="2379535" cy="1781251"/>
          </a:xfrm>
          <a:prstGeom prst="rect">
            <a:avLst/>
          </a:prstGeom>
          <a:noFill/>
          <a:ln w="19050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8437" name="Picture 6" descr="D:\Users\User\YandexDisk\Скриншоты\2015-12-24 00-01-10 Скриншот экрана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63888" y="5013176"/>
            <a:ext cx="2405596" cy="1799381"/>
          </a:xfrm>
          <a:prstGeom prst="rect">
            <a:avLst/>
          </a:prstGeom>
          <a:noFill/>
          <a:ln w="19050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8438" name="Picture 5" descr="D:\Users\User\YandexDisk\Скриншоты\2015-12-24 00-00-36 Скриншот экрана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6636" y="548679"/>
            <a:ext cx="2438457" cy="1830982"/>
          </a:xfrm>
          <a:prstGeom prst="rect">
            <a:avLst/>
          </a:prstGeom>
          <a:noFill/>
          <a:ln w="19050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915816" y="-27384"/>
            <a:ext cx="34181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ru-RU" alt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со слогом </a:t>
            </a:r>
          </a:p>
        </p:txBody>
      </p:sp>
      <p:sp>
        <p:nvSpPr>
          <p:cNvPr id="8" name="Прямоугольник 10"/>
          <p:cNvSpPr>
            <a:spLocks noChangeArrowheads="1"/>
          </p:cNvSpPr>
          <p:nvPr/>
        </p:nvSpPr>
        <p:spPr bwMode="auto">
          <a:xfrm>
            <a:off x="2757715" y="740987"/>
            <a:ext cx="3644495" cy="4056495"/>
          </a:xfrm>
          <a:prstGeom prst="rect">
            <a:avLst/>
          </a:prstGeom>
          <a:noFill/>
          <a:ln w="38100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algn="just" eaLnBrk="1" hangingPunct="1">
              <a:lnSpc>
                <a:spcPct val="11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совместное или самостоятельное составление слога из букв разрезной азбуки.</a:t>
            </a:r>
          </a:p>
          <a:p>
            <a:pPr algn="just" eaLnBrk="1" hangingPunct="1">
              <a:lnSpc>
                <a:spcPct val="11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пропевание первой буквы со второй </a:t>
            </a:r>
          </a:p>
          <a:p>
            <a:pPr algn="just" eaLnBrk="1" hangingPunct="1">
              <a:lnSpc>
                <a:spcPct val="11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чтение полученных закрытых и открытых слогов.</a:t>
            </a:r>
          </a:p>
          <a:p>
            <a:pPr algn="just" eaLnBrk="1" hangingPunct="1">
              <a:lnSpc>
                <a:spcPct val="11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приписывание к гласным буквам одной согласной буквы и наоборот.</a:t>
            </a:r>
          </a:p>
          <a:p>
            <a:pPr algn="just" eaLnBrk="1" hangingPunct="1">
              <a:lnSpc>
                <a:spcPct val="11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нахождение слогов в картинке и соединение их такими же слогами. </a:t>
            </a:r>
          </a:p>
          <a:p>
            <a:pPr algn="just" eaLnBrk="1" hangingPunct="1">
              <a:lnSpc>
                <a:spcPct val="11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графическое написание слогов по контуру.</a:t>
            </a:r>
          </a:p>
          <a:p>
            <a:pPr algn="just" eaLnBrk="1" hangingPunct="1">
              <a:lnSpc>
                <a:spcPct val="11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выделение голосом первого слога в словах на картинках. </a:t>
            </a:r>
          </a:p>
        </p:txBody>
      </p:sp>
    </p:spTree>
    <p:extLst>
      <p:ext uri="{BB962C8B-B14F-4D97-AF65-F5344CB8AC3E}">
        <p14:creationId xmlns:p14="http://schemas.microsoft.com/office/powerpoint/2010/main" xmlns="" val="2796204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5" descr="D:\Users\User\YandexDisk\Скриншоты\2015-11-19 02-13-26 Скриншот экрана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23927" y="1233723"/>
            <a:ext cx="2961741" cy="221653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D:\Users\User\YandexDisk\Скриншоты\2016-01-27 19-22-08 Скриншот экрана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89424" y="152833"/>
            <a:ext cx="2980456" cy="223392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273503" y="-27384"/>
            <a:ext cx="345062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ru-RU" alt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со словом </a:t>
            </a:r>
          </a:p>
        </p:txBody>
      </p:sp>
      <p:pic>
        <p:nvPicPr>
          <p:cNvPr id="19459" name="Picture 4" descr="D:\Users\User\YandexDisk\Скриншоты\2015-11-19 02-13-42 Скриншот экрана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573016"/>
            <a:ext cx="2961741" cy="2218059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89423" y="4437112"/>
            <a:ext cx="2952437" cy="221432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79512" y="764704"/>
            <a:ext cx="3456384" cy="5509200"/>
          </a:xfrm>
          <a:prstGeom prst="rect">
            <a:avLst/>
          </a:prstGeom>
          <a:ln w="3810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Рассматривание и называние картинки и проговаривание слова к ней.</a:t>
            </a:r>
          </a:p>
          <a:p>
            <a:pPr algn="just"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чтение педагогом отдельных карточек от 3-4 секунд,  с этими же словами без наглядности и без проговаривания его ребёнком.</a:t>
            </a:r>
          </a:p>
          <a:p>
            <a:pPr marL="171450" indent="-171450" algn="just">
              <a:buFontTx/>
              <a:buChar char="-"/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 читают детям слова до 3-4 раз в день </a:t>
            </a:r>
          </a:p>
          <a:p>
            <a:pPr algn="just"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соотнесение карточки со словом с картинкой.</a:t>
            </a:r>
          </a:p>
          <a:p>
            <a:pPr algn="just"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нахождение карточки со словом по словесному обозначению.</a:t>
            </a:r>
          </a:p>
          <a:p>
            <a:pPr algn="just"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нахождение картинки к слову на карточке.</a:t>
            </a:r>
          </a:p>
          <a:p>
            <a:pPr algn="just"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написание слов по контуру и самостоятельно.</a:t>
            </a:r>
          </a:p>
          <a:p>
            <a:pPr algn="just"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соотнесение слов на карточке и в тетради со словами в азбуке или в другом месте. Подбор других картинок к этим словам или показ предмета в окружающей обстановке.</a:t>
            </a:r>
          </a:p>
        </p:txBody>
      </p:sp>
    </p:spTree>
    <p:extLst>
      <p:ext uri="{BB962C8B-B14F-4D97-AF65-F5344CB8AC3E}">
        <p14:creationId xmlns:p14="http://schemas.microsoft.com/office/powerpoint/2010/main" xmlns="" val="1589411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7" descr="D:\Users\User\Pictures\ФОТО ИЗ ПРЕЗЕНТАЦИЙ ПО КОРЕЛИИ\Рисунок4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512" y="1844824"/>
            <a:ext cx="7632700" cy="4799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4" descr="D:\Users\User\Documents\Bluetooth\inbox\DSC_193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260648"/>
            <a:ext cx="41656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D:\Users\User\Desktop\Новая папка\DSC_19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4638" y="4040708"/>
            <a:ext cx="3589337" cy="269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3" descr="D:\Users\User\Desktop\Новая папка\DSC_194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728" y="4040708"/>
            <a:ext cx="3589337" cy="269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4" descr="D:\Users\User\Desktop\Новая папка\DSC_194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163" y="1024632"/>
            <a:ext cx="3589337" cy="269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5" descr="D:\Users\User\Desktop\Новая папка\DSC_194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4590" y="1024632"/>
            <a:ext cx="3589338" cy="269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0" name="TextBox 1"/>
          <p:cNvSpPr txBox="1">
            <a:spLocks noChangeArrowheads="1"/>
          </p:cNvSpPr>
          <p:nvPr/>
        </p:nvSpPr>
        <p:spPr bwMode="auto">
          <a:xfrm>
            <a:off x="5332413" y="702271"/>
            <a:ext cx="34353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b="1">
                <a:latin typeface="Times New Roman" pitchFamily="18" charset="0"/>
                <a:cs typeface="Times New Roman" pitchFamily="18" charset="0"/>
              </a:rPr>
              <a:t>«Отправляемся за покупками»</a:t>
            </a:r>
          </a:p>
        </p:txBody>
      </p:sp>
      <p:sp>
        <p:nvSpPr>
          <p:cNvPr id="21511" name="TextBox 6"/>
          <p:cNvSpPr txBox="1">
            <a:spLocks noChangeArrowheads="1"/>
          </p:cNvSpPr>
          <p:nvPr/>
        </p:nvSpPr>
        <p:spPr bwMode="auto">
          <a:xfrm>
            <a:off x="1273771" y="702271"/>
            <a:ext cx="157003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«Части тела»</a:t>
            </a:r>
          </a:p>
        </p:txBody>
      </p:sp>
      <p:sp>
        <p:nvSpPr>
          <p:cNvPr id="21512" name="TextBox 7"/>
          <p:cNvSpPr txBox="1">
            <a:spLocks noChangeArrowheads="1"/>
          </p:cNvSpPr>
          <p:nvPr/>
        </p:nvSpPr>
        <p:spPr bwMode="auto">
          <a:xfrm>
            <a:off x="6132513" y="3734494"/>
            <a:ext cx="20510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b="1">
                <a:latin typeface="Times New Roman" pitchFamily="18" charset="0"/>
                <a:cs typeface="Times New Roman" pitchFamily="18" charset="0"/>
              </a:rPr>
              <a:t>«Чего не хватает»</a:t>
            </a:r>
          </a:p>
        </p:txBody>
      </p:sp>
      <p:sp>
        <p:nvSpPr>
          <p:cNvPr id="21513" name="TextBox 8"/>
          <p:cNvSpPr txBox="1">
            <a:spLocks noChangeArrowheads="1"/>
          </p:cNvSpPr>
          <p:nvPr/>
        </p:nvSpPr>
        <p:spPr bwMode="auto">
          <a:xfrm>
            <a:off x="1043608" y="3717032"/>
            <a:ext cx="22272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«Назови животное»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-36512" y="5715"/>
            <a:ext cx="9180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Практическое применение глобального чтения слов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764704"/>
            <a:ext cx="89154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Адаптация учебных материалов под нужды ученика учителем класса</a:t>
            </a:r>
            <a:r>
              <a:rPr lang="ru-RU" altLang="ru-RU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  </a:t>
            </a:r>
            <a:endParaRPr lang="ru-RU" altLang="ru-RU" sz="2000" b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285750" indent="-285750"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 Индивидуальные формы работы</a:t>
            </a:r>
            <a:r>
              <a:rPr lang="ru-RU" altLang="ru-RU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 </a:t>
            </a:r>
            <a:endParaRPr lang="ru-RU" altLang="ru-RU" sz="2000" b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285750" indent="-285750"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altLang="ru-RU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Использование адаптированных методов и приёмов работы;</a:t>
            </a:r>
          </a:p>
          <a:p>
            <a:pPr marL="285750" indent="-285750"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altLang="ru-RU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Создание необходимых условий для развития предпосылок к чтению;</a:t>
            </a:r>
          </a:p>
          <a:p>
            <a:pPr marL="285750" indent="-285750"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altLang="ru-RU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Предъявление к ребёнку единых требований со стороны родителей и педагогов.</a:t>
            </a:r>
            <a:endParaRPr lang="ru-RU" altLang="ru-RU" sz="2000" b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37621" y="116632"/>
            <a:ext cx="17390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Советы: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75856" y="3861048"/>
            <a:ext cx="24044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Дети могут: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8600" y="4543960"/>
            <a:ext cx="8915400" cy="2400657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altLang="ru-RU" sz="2000" b="1" dirty="0" smtClean="0">
                <a:latin typeface="Times New Roman" pitchFamily="18" charset="0"/>
                <a:cs typeface="Times New Roman" pitchFamily="18" charset="0"/>
              </a:rPr>
              <a:t>Читать и понимать прочитанные слова, предложения, тексты</a:t>
            </a:r>
            <a:r>
              <a:rPr lang="ru-RU" altLang="ru-RU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  </a:t>
            </a:r>
            <a:endParaRPr lang="ru-RU" altLang="ru-RU" sz="2000" b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285750" indent="-285750"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 Писать отдельные слова и простые предложения;</a:t>
            </a:r>
          </a:p>
          <a:p>
            <a:pPr marL="285750" indent="-285750"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altLang="ru-RU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Работать по образцу и без него;</a:t>
            </a:r>
          </a:p>
          <a:p>
            <a:pPr marL="285750" indent="-285750"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altLang="ru-RU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Накопленный словарь слов применять в различных жизненных ситуациях.</a:t>
            </a:r>
            <a:endParaRPr lang="ru-RU" altLang="ru-RU" sz="2000" b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27486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1640" y="1988840"/>
            <a:ext cx="7200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4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88924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Сильные стороны,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на которые можно опираться при обучении детей с РАС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3568" y="1404059"/>
            <a:ext cx="763284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Преобладает зрительное восприятие.</a:t>
            </a:r>
          </a:p>
          <a:p>
            <a:pPr algn="just">
              <a:buFontTx/>
              <a:buChar char="-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Большой объём механической памяти.</a:t>
            </a:r>
          </a:p>
          <a:p>
            <a:pPr algn="just">
              <a:buFontTx/>
              <a:buChar char="-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Хорошая непроизвольная память.</a:t>
            </a:r>
          </a:p>
          <a:p>
            <a:pPr algn="just">
              <a:buFontTx/>
              <a:buChar char="-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Способность выполнять однотипные задачи, в которых важны точность и порядок.</a:t>
            </a:r>
          </a:p>
          <a:p>
            <a:pPr algn="just">
              <a:buFontTx/>
              <a:buChar char="-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Способность замечать мелкие детали.</a:t>
            </a:r>
          </a:p>
          <a:p>
            <a:pPr algn="just">
              <a:buFontTx/>
              <a:buChar char="-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Способность к длительному сосредоточению.</a:t>
            </a:r>
          </a:p>
          <a:p>
            <a:pPr algn="just">
              <a:buFontTx/>
              <a:buChar char="-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Способность воспринимать и запоминать большие объёмы информации, особенно по теме специального интереса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91680" y="188640"/>
            <a:ext cx="661142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От целого к проработке его частей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95736" y="1052736"/>
            <a:ext cx="55876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Этапы становления чтения у детей с РАС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1772816"/>
            <a:ext cx="806489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1. «Глобальное чтение», то есть чтение целыми словами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2905780"/>
            <a:ext cx="346793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Послоговое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чтение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83568" y="3861048"/>
            <a:ext cx="56805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3. Аналитико-синтетическое чтение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95936" y="2939460"/>
            <a:ext cx="496855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пособствовать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повышению эффективности обучения и уровня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самостоятельности обучающихся при выполнении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учебных заданий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572000" y="2435404"/>
            <a:ext cx="39380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учебного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пособия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937477" y="5253007"/>
            <a:ext cx="77768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Смешанный тип рабочей тетради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Содержит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информационный материал 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практический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блок заданий</a:t>
            </a:r>
          </a:p>
        </p:txBody>
      </p:sp>
      <p:pic>
        <p:nvPicPr>
          <p:cNvPr id="6" name="Picture 11" descr="D:\Users\User\Pictures\ФОТО ИЗ ПРЕЗЕНТАЦИЙ ПО КОРЕЛИИ\Рисунок5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3294226" cy="36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067944" y="188640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Адаптация учебных материалов под нужды ученика с РАС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4277141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5015081"/>
            <a:ext cx="4743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Формирующая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формирование видов познавательной деятельности, приемов познания и способов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усвоения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71600" y="0"/>
            <a:ext cx="705678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Дидактические функции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учебного пособия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7504" y="1019637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Компенсаторная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то есть облегчение процесса обучения, уменьшение затрат времени и сил учителя и учеников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850904" y="2035300"/>
            <a:ext cx="422108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Информативная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передача необходимой для обучения информации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07504" y="3050963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Интегративная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изучение звука и буквы и рассмотрение его в целом (в слоге, слове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850904" y="4158951"/>
            <a:ext cx="406794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Познавательная и Мотивационная</a:t>
            </a:r>
            <a:r>
              <a:rPr lang="ru-RU" sz="20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развитие познавательного интереса, умения наблюдать, мыслить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215892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95288" y="1247775"/>
            <a:ext cx="2003425" cy="922338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Наглядность доступна и понятна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579876" y="627358"/>
            <a:ext cx="2003425" cy="922338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Объём информации упрощён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659563" y="1247775"/>
            <a:ext cx="2003425" cy="120015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Печатный материал крупных размеров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763712" y="5430838"/>
            <a:ext cx="2003425" cy="120015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Знакомство со словом через глобальное чтение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79388" y="3101975"/>
            <a:ext cx="2003425" cy="1201738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Изучаемый звук вначале слова и в твёрдой позиции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467978" y="5707063"/>
            <a:ext cx="2503487" cy="923925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Предусматривается подготовка руки к письму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951663" y="2959100"/>
            <a:ext cx="2003425" cy="1754188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Используются разнообразные приёмы и задания на развитие восприятия</a:t>
            </a:r>
          </a:p>
        </p:txBody>
      </p:sp>
      <p:cxnSp>
        <p:nvCxnSpPr>
          <p:cNvPr id="13" name="Прямая со стрелкой 12"/>
          <p:cNvCxnSpPr/>
          <p:nvPr/>
        </p:nvCxnSpPr>
        <p:spPr>
          <a:xfrm flipH="1" flipV="1">
            <a:off x="4560408" y="1556792"/>
            <a:ext cx="15875" cy="726035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V="1">
            <a:off x="5940152" y="2170114"/>
            <a:ext cx="719411" cy="538806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endCxn id="11" idx="1"/>
          </p:cNvCxnSpPr>
          <p:nvPr/>
        </p:nvCxnSpPr>
        <p:spPr>
          <a:xfrm>
            <a:off x="5921152" y="3585323"/>
            <a:ext cx="1030511" cy="250871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H="1" flipV="1">
            <a:off x="2398714" y="1951040"/>
            <a:ext cx="1144107" cy="901896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endCxn id="9" idx="3"/>
          </p:cNvCxnSpPr>
          <p:nvPr/>
        </p:nvCxnSpPr>
        <p:spPr>
          <a:xfrm flipH="1">
            <a:off x="2182813" y="3479800"/>
            <a:ext cx="1391758" cy="223044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flipH="1">
            <a:off x="3151982" y="4244181"/>
            <a:ext cx="785812" cy="1173163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>
            <a:off x="5220072" y="4256605"/>
            <a:ext cx="791791" cy="145045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97" name="TextBox 25"/>
          <p:cNvSpPr txBox="1">
            <a:spLocks noChangeArrowheads="1"/>
          </p:cNvSpPr>
          <p:nvPr/>
        </p:nvSpPr>
        <p:spPr bwMode="auto">
          <a:xfrm>
            <a:off x="2292350" y="-23999"/>
            <a:ext cx="53133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800" b="1" dirty="0">
                <a:latin typeface="Times New Roman" pitchFamily="18" charset="0"/>
                <a:cs typeface="Times New Roman" pitchFamily="18" charset="0"/>
              </a:rPr>
              <a:t>Принципы построения тетради</a:t>
            </a:r>
          </a:p>
        </p:txBody>
      </p:sp>
      <p:grpSp>
        <p:nvGrpSpPr>
          <p:cNvPr id="2" name="Группа 18"/>
          <p:cNvGrpSpPr/>
          <p:nvPr/>
        </p:nvGrpSpPr>
        <p:grpSpPr>
          <a:xfrm>
            <a:off x="3542821" y="2295249"/>
            <a:ext cx="2378331" cy="1961356"/>
            <a:chOff x="3542821" y="2295249"/>
            <a:chExt cx="2378331" cy="1961356"/>
          </a:xfrm>
        </p:grpSpPr>
        <p:sp>
          <p:nvSpPr>
            <p:cNvPr id="3" name="Блок-схема: несколько документов 2"/>
            <p:cNvSpPr/>
            <p:nvPr/>
          </p:nvSpPr>
          <p:spPr>
            <a:xfrm>
              <a:off x="3544888" y="2295249"/>
              <a:ext cx="2376264" cy="1961356"/>
            </a:xfrm>
            <a:prstGeom prst="flowChartMultidocumen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>
                <a:defRPr/>
              </a:pPr>
              <a:r>
                <a:rPr lang="ru-RU" sz="2000" b="1" spc="50" dirty="0" smtClean="0">
                  <a:ln w="11430"/>
                  <a:gradFill>
                    <a:gsLst>
                      <a:gs pos="25000">
                        <a:srgbClr val="DA1F28">
                          <a:satMod val="155000"/>
                        </a:srgbClr>
                      </a:gs>
                      <a:gs pos="100000">
                        <a:srgbClr val="DA1F28">
                          <a:shade val="45000"/>
                          <a:satMod val="165000"/>
                        </a:srgb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БУКВАРЯШКА</a:t>
              </a:r>
              <a:endParaRPr lang="ru-RU" sz="2000" b="1" spc="50" dirty="0">
                <a:ln w="11430"/>
                <a:gradFill>
                  <a:gsLst>
                    <a:gs pos="25000">
                      <a:srgbClr val="DA1F28">
                        <a:satMod val="155000"/>
                      </a:srgbClr>
                    </a:gs>
                    <a:gs pos="100000">
                      <a:srgbClr val="DA1F28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17" name="Блок-схема: процесс 16"/>
            <p:cNvSpPr/>
            <p:nvPr/>
          </p:nvSpPr>
          <p:spPr>
            <a:xfrm>
              <a:off x="3542821" y="3585323"/>
              <a:ext cx="2035175" cy="671282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xmlns="" val="2962063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Прямоугольник 1"/>
          <p:cNvSpPr>
            <a:spLocks noChangeArrowheads="1"/>
          </p:cNvSpPr>
          <p:nvPr/>
        </p:nvSpPr>
        <p:spPr bwMode="auto">
          <a:xfrm>
            <a:off x="425906" y="115887"/>
            <a:ext cx="4578142" cy="120032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Последовательность работы</a:t>
            </a:r>
          </a:p>
        </p:txBody>
      </p:sp>
      <p:sp>
        <p:nvSpPr>
          <p:cNvPr id="16387" name="Прямоугольник 2"/>
          <p:cNvSpPr>
            <a:spLocks noChangeArrowheads="1"/>
          </p:cNvSpPr>
          <p:nvPr/>
        </p:nvSpPr>
        <p:spPr bwMode="auto">
          <a:xfrm>
            <a:off x="122238" y="1671310"/>
            <a:ext cx="4453270" cy="523220"/>
          </a:xfrm>
          <a:prstGeom prst="rect">
            <a:avLst/>
          </a:prstGeom>
          <a:noFill/>
          <a:ln w="38100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со звуком и буквой</a:t>
            </a:r>
          </a:p>
        </p:txBody>
      </p:sp>
      <p:sp>
        <p:nvSpPr>
          <p:cNvPr id="16388" name="Прямоугольник 3"/>
          <p:cNvSpPr>
            <a:spLocks noChangeArrowheads="1"/>
          </p:cNvSpPr>
          <p:nvPr/>
        </p:nvSpPr>
        <p:spPr bwMode="auto">
          <a:xfrm>
            <a:off x="2123728" y="2958767"/>
            <a:ext cx="3013902" cy="523220"/>
          </a:xfrm>
          <a:prstGeom prst="rect">
            <a:avLst/>
          </a:prstGeom>
          <a:noFill/>
          <a:ln w="38100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со слогом </a:t>
            </a:r>
          </a:p>
        </p:txBody>
      </p:sp>
      <p:sp>
        <p:nvSpPr>
          <p:cNvPr id="16389" name="Прямоугольник 4"/>
          <p:cNvSpPr>
            <a:spLocks noChangeArrowheads="1"/>
          </p:cNvSpPr>
          <p:nvPr/>
        </p:nvSpPr>
        <p:spPr bwMode="auto">
          <a:xfrm>
            <a:off x="4106933" y="4249852"/>
            <a:ext cx="3041923" cy="523220"/>
          </a:xfrm>
          <a:prstGeom prst="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со словом </a:t>
            </a:r>
          </a:p>
        </p:txBody>
      </p:sp>
      <p:sp>
        <p:nvSpPr>
          <p:cNvPr id="16390" name="Прямоугольник 5"/>
          <p:cNvSpPr>
            <a:spLocks noChangeArrowheads="1"/>
          </p:cNvSpPr>
          <p:nvPr/>
        </p:nvSpPr>
        <p:spPr bwMode="auto">
          <a:xfrm>
            <a:off x="4575508" y="5877272"/>
            <a:ext cx="4517455" cy="523220"/>
          </a:xfrm>
          <a:prstGeom prst="rect">
            <a:avLst/>
          </a:prstGeom>
          <a:noFill/>
          <a:ln w="38100">
            <a:solidFill>
              <a:srgbClr val="703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Повторение и закрепление</a:t>
            </a:r>
          </a:p>
        </p:txBody>
      </p:sp>
      <p:cxnSp>
        <p:nvCxnSpPr>
          <p:cNvPr id="8" name="Прямая со стрелкой 7"/>
          <p:cNvCxnSpPr>
            <a:endCxn id="16387" idx="0"/>
          </p:cNvCxnSpPr>
          <p:nvPr/>
        </p:nvCxnSpPr>
        <p:spPr>
          <a:xfrm>
            <a:off x="1187624" y="1316217"/>
            <a:ext cx="1161249" cy="355093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>
            <a:stCxn id="16387" idx="2"/>
          </p:cNvCxnSpPr>
          <p:nvPr/>
        </p:nvCxnSpPr>
        <p:spPr>
          <a:xfrm>
            <a:off x="2348873" y="2194530"/>
            <a:ext cx="1791079" cy="76423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3419872" y="3481987"/>
            <a:ext cx="2448272" cy="76786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5364088" y="4773072"/>
            <a:ext cx="2808312" cy="1104199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75865" y="692696"/>
            <a:ext cx="4168136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019344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620688"/>
            <a:ext cx="8496944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Знакомство с буквой через тактильные ощущения: лепка, аппликация и написание буквы по контуру, выкладывание из различных материалов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Знакомство со слогом:</a:t>
            </a:r>
          </a:p>
          <a:p>
            <a:pPr algn="r"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использование слоговых таблиц;</a:t>
            </a:r>
          </a:p>
          <a:p>
            <a:pPr algn="r"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составление открытых и закрытых слогов;</a:t>
            </a:r>
          </a:p>
          <a:p>
            <a:pPr algn="r"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соотнесение идентичных слогов;</a:t>
            </a:r>
          </a:p>
          <a:p>
            <a:pPr algn="r"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протяжное «слияние», с помощью дорожек по системе Н.С. Жуковой. </a:t>
            </a:r>
          </a:p>
          <a:p>
            <a:pPr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Знакомство со словом по системе Г.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Домана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Глобальное чтение слов, содержащих изучаемую букву, на основе уже пройденных букв.</a:t>
            </a:r>
          </a:p>
          <a:p>
            <a:pPr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Нахождение картинки к слову или чтение слова и соотнесение его с картинкой.</a:t>
            </a:r>
          </a:p>
          <a:p>
            <a:pPr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Чтение «подписанных» картинок.</a:t>
            </a:r>
          </a:p>
          <a:p>
            <a:pPr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Составление и постоянное использование альбома изученных слов с картинками.</a:t>
            </a:r>
          </a:p>
          <a:p>
            <a:pPr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Постепенное пополнение словаря (от 8 до 12 слов).</a:t>
            </a:r>
          </a:p>
          <a:p>
            <a:pPr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Сразу дать ребёнку образец, готовый к использованию:</a:t>
            </a:r>
          </a:p>
          <a:p>
            <a:pPr algn="r"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чтение,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через глобальное узнавание простых слов;</a:t>
            </a:r>
          </a:p>
          <a:p>
            <a:pPr algn="r"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написание сразу целых букв, слогов, слов.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843808" y="0"/>
            <a:ext cx="36724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Приёмы работы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 descr="D:\Users\User\YandexDisk\Скриншоты\2015-11-19 02-09-11 Скриншот экрана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7349" y="3012503"/>
            <a:ext cx="2793967" cy="209575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411" name="Picture 5" descr="D:\Users\User\YandexDisk\Скриншоты\2015-11-19 02-08-42 Скриншот экрана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092" y="209248"/>
            <a:ext cx="2813916" cy="210351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D:\Users\User\YandexDisk\Скриншоты\2015-11-19 02-09-37 Скриншот экрана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00907" y="4406889"/>
            <a:ext cx="2769584" cy="2070261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413" name="Picture 5" descr="D:\Users\User\YandexDisk\Скриншоты\2016-01-27 18-51-59 Скриншот экрана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44923" y="1383725"/>
            <a:ext cx="2802832" cy="209796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635896" y="44624"/>
            <a:ext cx="506561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ru-RU" alt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со звуком и буквой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651102" y="882520"/>
            <a:ext cx="3443002" cy="5198346"/>
          </a:xfrm>
          <a:prstGeom prst="rect">
            <a:avLst/>
          </a:prstGeom>
          <a:ln w="381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  <a:defRPr/>
            </a:pPr>
            <a:r>
              <a:rPr lang="ru-RU" sz="1400" dirty="0">
                <a:latin typeface="Times New Roman"/>
                <a:ea typeface="Calibri"/>
                <a:cs typeface="Times New Roman"/>
              </a:rPr>
              <a:t>- выделение звука из окружающего.</a:t>
            </a:r>
            <a:endParaRPr lang="ru-RU" sz="11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defRPr/>
            </a:pPr>
            <a:r>
              <a:rPr lang="ru-RU" sz="1400" dirty="0">
                <a:latin typeface="Times New Roman"/>
                <a:ea typeface="Calibri"/>
                <a:cs typeface="Times New Roman"/>
              </a:rPr>
              <a:t>- определение звука, выделяемого педагогом в словах.</a:t>
            </a:r>
            <a:endParaRPr lang="ru-RU" sz="1100" dirty="0">
              <a:latin typeface="Calibri"/>
              <a:ea typeface="Calibri"/>
              <a:cs typeface="Times New Roman"/>
            </a:endParaRPr>
          </a:p>
          <a:p>
            <a:pPr marL="171450" indent="-171450" algn="just">
              <a:lnSpc>
                <a:spcPct val="115000"/>
              </a:lnSpc>
              <a:spcAft>
                <a:spcPts val="0"/>
              </a:spcAft>
              <a:buFontTx/>
              <a:buChar char="-"/>
              <a:defRPr/>
            </a:pPr>
            <a:r>
              <a:rPr lang="ru-RU" sz="1400" dirty="0">
                <a:latin typeface="Times New Roman"/>
                <a:ea typeface="Calibri"/>
                <a:cs typeface="Times New Roman"/>
              </a:rPr>
              <a:t>предъявление образа буквы.</a:t>
            </a:r>
            <a:endParaRPr lang="ru-RU" sz="11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defRPr/>
            </a:pPr>
            <a:r>
              <a:rPr lang="ru-RU" sz="1100" dirty="0">
                <a:latin typeface="Calibri"/>
                <a:ea typeface="Calibri"/>
                <a:cs typeface="Times New Roman"/>
              </a:rPr>
              <a:t>- </a:t>
            </a:r>
            <a:r>
              <a:rPr lang="ru-RU" sz="1400" dirty="0">
                <a:latin typeface="Times New Roman"/>
                <a:ea typeface="Calibri"/>
                <a:cs typeface="Times New Roman"/>
              </a:rPr>
              <a:t>самостоятельное проговаривание слов с заданной буквой по картинке и образу слова с цветовым выделением изучаемой буквы. 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  <a:defRPr/>
            </a:pPr>
            <a:r>
              <a:rPr lang="ru-RU" sz="1400" dirty="0">
                <a:latin typeface="Times New Roman"/>
                <a:ea typeface="Calibri"/>
                <a:cs typeface="Times New Roman"/>
              </a:rPr>
              <a:t>- написание буквы по контуру, раскрашивание выкладывание, вылепливание, штриховка, печатание буквы по трафарету, обводке и самостоятельно. 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  <a:defRPr/>
            </a:pPr>
            <a:r>
              <a:rPr lang="ru-RU" sz="1400" dirty="0">
                <a:latin typeface="Times New Roman"/>
                <a:ea typeface="Calibri"/>
                <a:cs typeface="Times New Roman"/>
              </a:rPr>
              <a:t>- нахождение по картинкам слов с заданным звуком и соотнесение их с буквой.</a:t>
            </a:r>
            <a:endParaRPr lang="ru-RU" sz="11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defRPr/>
            </a:pPr>
            <a:r>
              <a:rPr lang="ru-RU" sz="1400" dirty="0">
                <a:latin typeface="Times New Roman"/>
                <a:ea typeface="Calibri"/>
                <a:cs typeface="Times New Roman"/>
              </a:rPr>
              <a:t>- выделение изучаемой буквы из множества букв в таблице.</a:t>
            </a:r>
            <a:endParaRPr lang="ru-RU" sz="1100" dirty="0">
              <a:latin typeface="Calibri"/>
              <a:ea typeface="Calibri"/>
              <a:cs typeface="Times New Roman"/>
            </a:endParaRPr>
          </a:p>
          <a:p>
            <a:pPr algn="just">
              <a:defRPr/>
            </a:pPr>
            <a:r>
              <a:rPr lang="ru-RU" sz="1400" dirty="0">
                <a:latin typeface="Times New Roman"/>
                <a:ea typeface="Calibri"/>
              </a:rPr>
              <a:t>- упражнения, направленные на развитие моторных навыков (обведи, нарисуй дорожку и т.д.).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xmlns="" val="3038653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903</TotalTime>
  <Words>768</Words>
  <Application>Microsoft Office PowerPoint</Application>
  <PresentationFormat>Экран (4:3)</PresentationFormat>
  <Paragraphs>100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Открытая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5kab</cp:lastModifiedBy>
  <cp:revision>91</cp:revision>
  <dcterms:created xsi:type="dcterms:W3CDTF">2015-12-23T18:32:38Z</dcterms:created>
  <dcterms:modified xsi:type="dcterms:W3CDTF">2020-10-13T20:30:08Z</dcterms:modified>
</cp:coreProperties>
</file>