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281" r:id="rId3"/>
    <p:sldId id="258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297" r:id="rId22"/>
    <p:sldId id="298" r:id="rId23"/>
    <p:sldId id="300" r:id="rId24"/>
    <p:sldId id="301" r:id="rId2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7000" autoAdjust="0"/>
  </p:normalViewPr>
  <p:slideViewPr>
    <p:cSldViewPr>
      <p:cViewPr varScale="1">
        <p:scale>
          <a:sx n="81" d="100"/>
          <a:sy n="81" d="100"/>
        </p:scale>
        <p:origin x="94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_2025\&#1050;&#1077;&#1088;&#1077;&#1082;&#1077;&#1096;\2024-11-09%20Itog%202024%20g._Anketa%20dlia%20setevykh%20ploshchadok%202024%20Universitetsk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ns\Downloads\2024-08-22%20Anketa%20dlia%20setevykh%20ploshchadok%202024%20Universitetskogo%20okruga%20PG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Ответ выбран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'2 гр'!$A$36:$Q$36</c:f>
              <c:numCache>
                <c:formatCode>General</c:formatCode>
                <c:ptCount val="17"/>
                <c:pt idx="0">
                  <c:v>24</c:v>
                </c:pt>
                <c:pt idx="1">
                  <c:v>7</c:v>
                </c:pt>
                <c:pt idx="2">
                  <c:v>23</c:v>
                </c:pt>
                <c:pt idx="3">
                  <c:v>16</c:v>
                </c:pt>
                <c:pt idx="4">
                  <c:v>11</c:v>
                </c:pt>
                <c:pt idx="5">
                  <c:v>16</c:v>
                </c:pt>
                <c:pt idx="6">
                  <c:v>18</c:v>
                </c:pt>
                <c:pt idx="7">
                  <c:v>9</c:v>
                </c:pt>
                <c:pt idx="8">
                  <c:v>24</c:v>
                </c:pt>
                <c:pt idx="9">
                  <c:v>11</c:v>
                </c:pt>
                <c:pt idx="10">
                  <c:v>6</c:v>
                </c:pt>
                <c:pt idx="11">
                  <c:v>20</c:v>
                </c:pt>
                <c:pt idx="12">
                  <c:v>13</c:v>
                </c:pt>
                <c:pt idx="13">
                  <c:v>12</c:v>
                </c:pt>
                <c:pt idx="14">
                  <c:v>1</c:v>
                </c:pt>
                <c:pt idx="15">
                  <c:v>18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E-4013-9740-DF15A151F82D}"/>
            </c:ext>
          </c:extLst>
        </c:ser>
        <c:ser>
          <c:idx val="1"/>
          <c:order val="1"/>
          <c:tx>
            <c:v>Ответа нет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'2 гр'!$A$37:$Q$37</c:f>
              <c:numCache>
                <c:formatCode>General</c:formatCode>
                <c:ptCount val="17"/>
                <c:pt idx="0">
                  <c:v>10</c:v>
                </c:pt>
                <c:pt idx="1">
                  <c:v>27</c:v>
                </c:pt>
                <c:pt idx="2">
                  <c:v>11</c:v>
                </c:pt>
                <c:pt idx="3">
                  <c:v>18</c:v>
                </c:pt>
                <c:pt idx="4">
                  <c:v>23</c:v>
                </c:pt>
                <c:pt idx="5">
                  <c:v>18</c:v>
                </c:pt>
                <c:pt idx="6">
                  <c:v>16</c:v>
                </c:pt>
                <c:pt idx="7">
                  <c:v>25</c:v>
                </c:pt>
                <c:pt idx="8">
                  <c:v>10</c:v>
                </c:pt>
                <c:pt idx="9">
                  <c:v>23</c:v>
                </c:pt>
                <c:pt idx="10">
                  <c:v>28</c:v>
                </c:pt>
                <c:pt idx="11">
                  <c:v>14</c:v>
                </c:pt>
                <c:pt idx="12">
                  <c:v>21</c:v>
                </c:pt>
                <c:pt idx="13">
                  <c:v>22</c:v>
                </c:pt>
                <c:pt idx="14">
                  <c:v>33</c:v>
                </c:pt>
                <c:pt idx="15">
                  <c:v>16</c:v>
                </c:pt>
                <c:pt idx="1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E-4013-9740-DF15A151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59520"/>
        <c:axId val="67093632"/>
      </c:barChart>
      <c:catAx>
        <c:axId val="62859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93632"/>
        <c:crosses val="autoZero"/>
        <c:auto val="1"/>
        <c:lblAlgn val="ctr"/>
        <c:lblOffset val="100"/>
        <c:noMultiLvlLbl val="0"/>
      </c:catAx>
      <c:valAx>
        <c:axId val="6709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5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Худякова!$BN$29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Худякова!$BN$1:$BX$1</c:f>
              <c:strCache>
                <c:ptCount val="10"/>
                <c:pt idx="0">
                  <c:v> 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  <c:pt idx="9">
                  <c:v> Другое (уточните)</c:v>
                </c:pt>
              </c:strCache>
            </c:strRef>
          </c:cat>
          <c:val>
            <c:numRef>
              <c:f>Худякова!$BN$25:$BX$25</c:f>
              <c:numCache>
                <c:formatCode>General</c:formatCode>
                <c:ptCount val="11"/>
                <c:pt idx="0">
                  <c:v>21</c:v>
                </c:pt>
                <c:pt idx="1">
                  <c:v>7</c:v>
                </c:pt>
                <c:pt idx="2">
                  <c:v>9</c:v>
                </c:pt>
                <c:pt idx="3">
                  <c:v>19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7-4162-A90D-8B71FCF0687D}"/>
            </c:ext>
          </c:extLst>
        </c:ser>
        <c:ser>
          <c:idx val="1"/>
          <c:order val="1"/>
          <c:tx>
            <c:strRef>
              <c:f>Худякова!$BN$30</c:f>
              <c:strCache>
                <c:ptCount val="1"/>
                <c:pt idx="0">
                  <c:v>ответа 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Худякова!$BN$1:$BX$1</c:f>
              <c:strCache>
                <c:ptCount val="10"/>
                <c:pt idx="0">
                  <c:v> 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  <c:pt idx="9">
                  <c:v> Другое (уточните)</c:v>
                </c:pt>
              </c:strCache>
            </c:strRef>
          </c:cat>
          <c:val>
            <c:numRef>
              <c:f>Худякова!$BN$26:$BX$26</c:f>
              <c:numCache>
                <c:formatCode>General</c:formatCode>
                <c:ptCount val="11"/>
                <c:pt idx="0">
                  <c:v>3</c:v>
                </c:pt>
                <c:pt idx="1">
                  <c:v>17</c:v>
                </c:pt>
                <c:pt idx="2">
                  <c:v>15</c:v>
                </c:pt>
                <c:pt idx="3">
                  <c:v>5</c:v>
                </c:pt>
                <c:pt idx="4">
                  <c:v>20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14</c:v>
                </c:pt>
                <c:pt idx="9">
                  <c:v>23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7-4162-A90D-8B71FCF0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3921887"/>
        <c:axId val="823924383"/>
      </c:barChart>
      <c:catAx>
        <c:axId val="823921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924383"/>
        <c:crosses val="autoZero"/>
        <c:auto val="1"/>
        <c:lblAlgn val="ctr"/>
        <c:lblOffset val="100"/>
        <c:noMultiLvlLbl val="0"/>
      </c:catAx>
      <c:valAx>
        <c:axId val="823924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92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Ответ выбран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 гр'!$BV$1:$CA$1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Методику изучения отдельных тем курса предмета</c:v>
                </c:pt>
                <c:pt idx="2">
                  <c:v> Теоретическое обсуждение наиболее трудных для понимания и объяснения процессов и явлений</c:v>
                </c:pt>
                <c:pt idx="3">
                  <c:v> Методику изучения отдельных тем курса предмета</c:v>
                </c:pt>
                <c:pt idx="4">
                  <c:v> Алгоритмы решения задач повышенной сложности по предмету</c:v>
                </c:pt>
                <c:pt idx="5">
                  <c:v> Методику обучения решению задач по предмету</c:v>
                </c:pt>
              </c:strCache>
            </c:strRef>
          </c:cat>
          <c:val>
            <c:numRef>
              <c:f>'2 гр'!$BV$36:$CA$36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9-4CC5-AB88-ECB48DF2443C}"/>
            </c:ext>
          </c:extLst>
        </c:ser>
        <c:ser>
          <c:idx val="1"/>
          <c:order val="1"/>
          <c:tx>
            <c:v>Ответ не выбран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 гр'!$BV$1:$CA$1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Методику изучения отдельных тем курса предмета</c:v>
                </c:pt>
                <c:pt idx="2">
                  <c:v> Теоретическое обсуждение наиболее трудных для понимания и объяснения процессов и явлений</c:v>
                </c:pt>
                <c:pt idx="3">
                  <c:v> Методику изучения отдельных тем курса предмета</c:v>
                </c:pt>
                <c:pt idx="4">
                  <c:v> Алгоритмы решения задач повышенной сложности по предмету</c:v>
                </c:pt>
                <c:pt idx="5">
                  <c:v> Методику обучения решению задач по предмету</c:v>
                </c:pt>
              </c:strCache>
            </c:strRef>
          </c:cat>
          <c:val>
            <c:numRef>
              <c:f>'2 гр'!$BV$37:$CA$37</c:f>
              <c:numCache>
                <c:formatCode>General</c:formatCode>
                <c:ptCount val="6"/>
                <c:pt idx="0">
                  <c:v>14</c:v>
                </c:pt>
                <c:pt idx="1">
                  <c:v>24</c:v>
                </c:pt>
                <c:pt idx="2">
                  <c:v>14</c:v>
                </c:pt>
                <c:pt idx="3">
                  <c:v>24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9-4CC5-AB88-ECB48DF2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47936"/>
        <c:axId val="72635136"/>
      </c:barChart>
      <c:catAx>
        <c:axId val="722479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35136"/>
        <c:crosses val="autoZero"/>
        <c:auto val="1"/>
        <c:lblAlgn val="ctr"/>
        <c:lblOffset val="100"/>
        <c:noMultiLvlLbl val="0"/>
      </c:catAx>
      <c:valAx>
        <c:axId val="7263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4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Худякова!$BN$29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Худякова!$BY$1:$CD$1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Методику обучения решению задач по предмету</c:v>
                </c:pt>
                <c:pt idx="4">
                  <c:v> Другое</c:v>
                </c:pt>
                <c:pt idx="5">
                  <c:v>что именно</c:v>
                </c:pt>
              </c:strCache>
            </c:strRef>
          </c:cat>
          <c:val>
            <c:numRef>
              <c:f>Худякова!$BY$25:$CD$25</c:f>
              <c:numCache>
                <c:formatCode>General</c:formatCode>
                <c:ptCount val="6"/>
                <c:pt idx="0">
                  <c:v>17</c:v>
                </c:pt>
                <c:pt idx="1">
                  <c:v>8</c:v>
                </c:pt>
                <c:pt idx="2">
                  <c:v>13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D-40A7-9D50-574E698511AC}"/>
            </c:ext>
          </c:extLst>
        </c:ser>
        <c:ser>
          <c:idx val="1"/>
          <c:order val="1"/>
          <c:tx>
            <c:strRef>
              <c:f>Худякова!$BN$30</c:f>
              <c:strCache>
                <c:ptCount val="1"/>
                <c:pt idx="0">
                  <c:v>ответа 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Худякова!$BY$1:$CD$1</c:f>
              <c:strCache>
                <c:ptCount val="6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Методику обучения решению задач по предмету</c:v>
                </c:pt>
                <c:pt idx="4">
                  <c:v> Другое</c:v>
                </c:pt>
                <c:pt idx="5">
                  <c:v>что именно</c:v>
                </c:pt>
              </c:strCache>
            </c:strRef>
          </c:cat>
          <c:val>
            <c:numRef>
              <c:f>Худякова!$BY$26:$CD$26</c:f>
              <c:numCache>
                <c:formatCode>General</c:formatCode>
                <c:ptCount val="6"/>
                <c:pt idx="0">
                  <c:v>7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D-40A7-9D50-574E69851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171343"/>
        <c:axId val="826171759"/>
      </c:barChart>
      <c:catAx>
        <c:axId val="82617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171759"/>
        <c:crosses val="autoZero"/>
        <c:auto val="1"/>
        <c:lblAlgn val="ctr"/>
        <c:lblOffset val="100"/>
        <c:noMultiLvlLbl val="0"/>
      </c:catAx>
      <c:valAx>
        <c:axId val="826171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17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1-4F68-B386-50C4CE6AFA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1-4F68-B386-50C4CE6AFA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1-4F68-B386-50C4CE6AF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гр'!$CD$1:$CF$1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'2 гр'!$CD$36:$CF$36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E-481B-A4C4-4772ADCE5E5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1-4F68-B386-50C4CE6AFA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1-4F68-B386-50C4CE6AFA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1-4F68-B386-50C4CE6AFABB}"/>
              </c:ext>
            </c:extLst>
          </c:dPt>
          <c:cat>
            <c:strRef>
              <c:f>'2 гр'!$CD$1:$CF$1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'2 гр'!$CD$37:$CF$37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195E-481B-A4C4-4772ADCE5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67-41C6-B919-AF96AA9A0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67-41C6-B919-AF96AA9A0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67-41C6-B919-AF96AA9A04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Худякова!$CE$1:$CG$1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Худякова!$CE$25:$CG$25</c:f>
              <c:numCache>
                <c:formatCode>General</c:formatCode>
                <c:ptCount val="3"/>
                <c:pt idx="0">
                  <c:v>23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67-41C6-B919-AF96AA9A0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8-4DBB-A7B9-8F6DE25382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8-4DBB-A7B9-8F6DE25382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08-4DBB-A7B9-8F6DE25382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гр'!$CG$1:$CI$1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'2 гр'!$CG$36:$CI$36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7-498F-9251-E3EBF5C47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D-4CCA-BDDB-F7B86F7579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D-4CCA-BDDB-F7B86F7579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D-4CCA-BDDB-F7B86F7579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Худякова!$CH$1:$CJ$1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Худякова!$CH$25:$CJ$25</c:f>
              <c:numCache>
                <c:formatCode>General</c:formatCode>
                <c:ptCount val="3"/>
                <c:pt idx="0">
                  <c:v>19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BD-4CCA-BDDB-F7B86F757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гр'!$CM$1:$CP$1</c:f>
              <c:strCache>
                <c:ptCount val="4"/>
                <c:pt idx="0">
                  <c:v>1 раз в год</c:v>
                </c:pt>
                <c:pt idx="1">
                  <c:v> 1 раз в четверть</c:v>
                </c:pt>
                <c:pt idx="2">
                  <c:v> 1 раз в полугодие</c:v>
                </c:pt>
                <c:pt idx="3">
                  <c:v> другое</c:v>
                </c:pt>
              </c:strCache>
            </c:strRef>
          </c:cat>
          <c:val>
            <c:numRef>
              <c:f>'2 гр'!$CM$36:$CP$36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B-4F45-9FAD-BFE5B4BC7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805-A1A6-6E817508BA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5-4805-A1A6-6E817508B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5-4805-A1A6-6E817508BA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5-4805-A1A6-6E817508B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Худякова!$CN$1:$CQ$1</c:f>
              <c:strCache>
                <c:ptCount val="4"/>
                <c:pt idx="0">
                  <c:v> 1 раз в год</c:v>
                </c:pt>
                <c:pt idx="1">
                  <c:v>1 раз в четверть</c:v>
                </c:pt>
                <c:pt idx="2">
                  <c:v>1 раз в полугодие</c:v>
                </c:pt>
                <c:pt idx="3">
                  <c:v>другое</c:v>
                </c:pt>
              </c:strCache>
            </c:strRef>
          </c:cat>
          <c:val>
            <c:numRef>
              <c:f>Худякова!$CN$25:$CQ$25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5-4805-A1A6-6E817508B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'2 гр'!$CQ$1:$CS$2</c:f>
              <c:multiLvlStrCache>
                <c:ptCount val="3"/>
                <c:lvl>
                  <c:pt idx="0">
                    <c:v>да</c:v>
                  </c:pt>
                </c:lvl>
                <c:lvl>
                  <c:pt idx="0">
                    <c:v>да</c:v>
                  </c:pt>
                  <c:pt idx="1">
                    <c:v> нет</c:v>
                  </c:pt>
                  <c:pt idx="2">
                    <c:v> не могу ответить</c:v>
                  </c:pt>
                </c:lvl>
              </c:multiLvlStrCache>
            </c:multiLvlStrRef>
          </c:cat>
          <c:val>
            <c:numRef>
              <c:f>'2 гр'!$CQ$36:$CS$36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3-479D-A357-BD251E39E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ответ выбран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Худякова!$A$1:$R$1</c:f>
              <c:strCache>
                <c:ptCount val="18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цифровые образовательные технологии</c:v>
                </c:pt>
                <c:pt idx="17">
                  <c:v>другое</c:v>
                </c:pt>
              </c:strCache>
            </c:strRef>
          </c:cat>
          <c:val>
            <c:numRef>
              <c:f>Худякова!$A$25:$R$25</c:f>
              <c:numCache>
                <c:formatCode>General</c:formatCode>
                <c:ptCount val="18"/>
                <c:pt idx="0">
                  <c:v>15</c:v>
                </c:pt>
                <c:pt idx="1">
                  <c:v>4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13</c:v>
                </c:pt>
                <c:pt idx="7">
                  <c:v>5</c:v>
                </c:pt>
                <c:pt idx="8">
                  <c:v>12</c:v>
                </c:pt>
                <c:pt idx="9">
                  <c:v>8</c:v>
                </c:pt>
                <c:pt idx="10">
                  <c:v>10</c:v>
                </c:pt>
                <c:pt idx="11">
                  <c:v>14</c:v>
                </c:pt>
                <c:pt idx="12">
                  <c:v>11</c:v>
                </c:pt>
                <c:pt idx="13">
                  <c:v>5</c:v>
                </c:pt>
                <c:pt idx="14">
                  <c:v>6</c:v>
                </c:pt>
                <c:pt idx="15">
                  <c:v>13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8-494E-A308-28320DD55A10}"/>
            </c:ext>
          </c:extLst>
        </c:ser>
        <c:ser>
          <c:idx val="1"/>
          <c:order val="1"/>
          <c:tx>
            <c:v>ответ не выбран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Худякова!$A$1:$R$1</c:f>
              <c:strCache>
                <c:ptCount val="18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цифровые образовательные технологии</c:v>
                </c:pt>
                <c:pt idx="17">
                  <c:v>другое</c:v>
                </c:pt>
              </c:strCache>
            </c:strRef>
          </c:cat>
          <c:val>
            <c:numRef>
              <c:f>Худякова!$A$26:$R$26</c:f>
              <c:numCache>
                <c:formatCode>General</c:formatCode>
                <c:ptCount val="18"/>
                <c:pt idx="0">
                  <c:v>8</c:v>
                </c:pt>
                <c:pt idx="1">
                  <c:v>19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10</c:v>
                </c:pt>
                <c:pt idx="6">
                  <c:v>10</c:v>
                </c:pt>
                <c:pt idx="7">
                  <c:v>18</c:v>
                </c:pt>
                <c:pt idx="8">
                  <c:v>11</c:v>
                </c:pt>
                <c:pt idx="9">
                  <c:v>15</c:v>
                </c:pt>
                <c:pt idx="10">
                  <c:v>13</c:v>
                </c:pt>
                <c:pt idx="11">
                  <c:v>9</c:v>
                </c:pt>
                <c:pt idx="12">
                  <c:v>12</c:v>
                </c:pt>
                <c:pt idx="13">
                  <c:v>18</c:v>
                </c:pt>
                <c:pt idx="14">
                  <c:v>17</c:v>
                </c:pt>
                <c:pt idx="15">
                  <c:v>10</c:v>
                </c:pt>
                <c:pt idx="16">
                  <c:v>23</c:v>
                </c:pt>
                <c:pt idx="1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8-494E-A308-28320DD55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449215"/>
        <c:axId val="743451711"/>
      </c:barChart>
      <c:catAx>
        <c:axId val="743449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451711"/>
        <c:crosses val="autoZero"/>
        <c:auto val="1"/>
        <c:lblAlgn val="ctr"/>
        <c:lblOffset val="100"/>
        <c:noMultiLvlLbl val="0"/>
      </c:catAx>
      <c:valAx>
        <c:axId val="74345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44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47-43D7-87B3-7939D356E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47-43D7-87B3-7939D356E0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47-43D7-87B3-7939D356E0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Худякова!$CU$1:$CW$1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Худякова!$CR$25:$CT$25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7-43D7-87B3-7939D356E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гр'!$CT$1:$CV$1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'2 гр'!$CT$36:$CV$36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35D-AC83-00F59A722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E-4D9E-879F-9C14ADC3DD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E-4D9E-879F-9C14ADC3DD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BE-4D9E-879F-9C14ADC3DD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Худякова!$CU$1:$CW$1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Худякова!$CU$25:$CW$25</c:f>
              <c:numCache>
                <c:formatCode>General</c:formatCode>
                <c:ptCount val="3"/>
                <c:pt idx="0">
                  <c:v>18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BE-4D9E-879F-9C14ADC3D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гр'!$CW$1:$CZ$1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'2 гр'!$CW$36:$CZ$36</c:f>
              <c:numCache>
                <c:formatCode>General</c:formatCode>
                <c:ptCount val="4"/>
                <c:pt idx="0">
                  <c:v>26</c:v>
                </c:pt>
                <c:pt idx="1">
                  <c:v>14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9-4B10-8D4F-E4C4278E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08464566929155"/>
          <c:y val="0"/>
          <c:w val="0.33669313210848645"/>
          <c:h val="0.98897207814893451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1-4342-8A9A-B73D11473A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1-4342-8A9A-B73D11473A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1-4342-8A9A-B73D11473A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1-4342-8A9A-B73D11473A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Худякова!$CX$1:$DA$1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Худякова!$CX$25:$DA$25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1-4342-8A9A-B73D1147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гр'!$DA$1:$DE$1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 другое</c:v>
                </c:pt>
              </c:strCache>
            </c:strRef>
          </c:cat>
          <c:val>
            <c:numRef>
              <c:f>'2 гр'!$DA$36:$DE$36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20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0-4FB2-B3C0-514AACD37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0-4047-84ED-ED73492B88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0-4047-84ED-ED73492B88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0-4047-84ED-ED73492B88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80-4047-84ED-ED73492B88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80-4047-84ED-ED73492B88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Худякова!$DB$1:$DF$1</c:f>
              <c:strCache>
                <c:ptCount val="5"/>
                <c:pt idx="0">
                  <c:v>ВПР</c:v>
                </c:pt>
                <c:pt idx="1">
                  <c:v>ОГЭ</c:v>
                </c:pt>
                <c:pt idx="2">
                  <c:v>ЕГЭ</c:v>
                </c:pt>
                <c:pt idx="3">
                  <c:v>НИКО</c:v>
                </c:pt>
                <c:pt idx="4">
                  <c:v>другое</c:v>
                </c:pt>
              </c:strCache>
            </c:strRef>
          </c:cat>
          <c:val>
            <c:numRef>
              <c:f>Худякова!$DB$25:$DF$25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16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80-4047-84ED-ED73492B8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гр'!$DF$1:$DH$1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</c:strRef>
          </c:cat>
          <c:val>
            <c:numRef>
              <c:f>'2 гр'!$DF$36:$DH$36</c:f>
              <c:numCache>
                <c:formatCode>General</c:formatCode>
                <c:ptCount val="3"/>
                <c:pt idx="0">
                  <c:v>26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8-45E2-BDFF-7BE489BF7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11195866141721"/>
          <c:y val="0.16610326718211943"/>
          <c:w val="0.3766380413385827"/>
          <c:h val="0.66779346563576114"/>
        </c:manualLayout>
      </c:layout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1-4997-8186-35B6255DAA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1-4997-8186-35B6255DAA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C1-4997-8186-35B6255DAA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Худякова!$DG$1:$DI$1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</c:strRef>
          </c:cat>
          <c:val>
            <c:numRef>
              <c:f>Худякова!$DG$25:$DI$25</c:f>
              <c:numCache>
                <c:formatCode>General</c:formatCode>
                <c:ptCount val="3"/>
                <c:pt idx="0">
                  <c:v>18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C1-4997-8186-35B6255DA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802-4EC5-880B-BE0578136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02-4EC5-880B-BE05781362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2802-4EC5-880B-BE05781362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802-4EC5-880B-BE0578136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гр'!$DI$1:$DJ$1</c:f>
              <c:strCache>
                <c:ptCount val="2"/>
                <c:pt idx="0">
                  <c:v>да</c:v>
                </c:pt>
                <c:pt idx="1">
                  <c:v> нет</c:v>
                </c:pt>
              </c:strCache>
            </c:strRef>
          </c:cat>
          <c:val>
            <c:numRef>
              <c:f>'2 гр'!$DI$36:$DJ$36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2-4EC5-880B-BE057813621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всегда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 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'1 гр'!$R$31:$AK$31</c:f>
              <c:numCache>
                <c:formatCode>General</c:formatCode>
                <c:ptCount val="20"/>
                <c:pt idx="0">
                  <c:v>13</c:v>
                </c:pt>
                <c:pt idx="1">
                  <c:v>15</c:v>
                </c:pt>
                <c:pt idx="2">
                  <c:v>8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11</c:v>
                </c:pt>
                <c:pt idx="9">
                  <c:v>9</c:v>
                </c:pt>
                <c:pt idx="10">
                  <c:v>16</c:v>
                </c:pt>
                <c:pt idx="11">
                  <c:v>13</c:v>
                </c:pt>
                <c:pt idx="12">
                  <c:v>9</c:v>
                </c:pt>
                <c:pt idx="13">
                  <c:v>15</c:v>
                </c:pt>
                <c:pt idx="14">
                  <c:v>0</c:v>
                </c:pt>
                <c:pt idx="15">
                  <c:v>13</c:v>
                </c:pt>
                <c:pt idx="16">
                  <c:v>10</c:v>
                </c:pt>
                <c:pt idx="17">
                  <c:v>0</c:v>
                </c:pt>
                <c:pt idx="18">
                  <c:v>4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A-4092-A740-A55848C7C8C1}"/>
            </c:ext>
          </c:extLst>
        </c:ser>
        <c:ser>
          <c:idx val="1"/>
          <c:order val="1"/>
          <c:tx>
            <c:v>часто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 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'1 гр'!$R$32:$AK$32</c:f>
              <c:numCache>
                <c:formatCode>General</c:formatCode>
                <c:ptCount val="20"/>
                <c:pt idx="0">
                  <c:v>16</c:v>
                </c:pt>
                <c:pt idx="1">
                  <c:v>12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19</c:v>
                </c:pt>
                <c:pt idx="6">
                  <c:v>13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  <c:pt idx="10">
                  <c:v>2</c:v>
                </c:pt>
                <c:pt idx="11">
                  <c:v>13</c:v>
                </c:pt>
                <c:pt idx="12">
                  <c:v>13</c:v>
                </c:pt>
                <c:pt idx="13">
                  <c:v>11</c:v>
                </c:pt>
                <c:pt idx="14">
                  <c:v>7</c:v>
                </c:pt>
                <c:pt idx="15">
                  <c:v>9</c:v>
                </c:pt>
                <c:pt idx="16">
                  <c:v>16</c:v>
                </c:pt>
                <c:pt idx="17">
                  <c:v>15</c:v>
                </c:pt>
                <c:pt idx="18">
                  <c:v>13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A-4092-A740-A55848C7C8C1}"/>
            </c:ext>
          </c:extLst>
        </c:ser>
        <c:ser>
          <c:idx val="2"/>
          <c:order val="2"/>
          <c:tx>
            <c:v>иногда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 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'1 гр'!$R$33:$AK$33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EA-4092-A740-A55848C7C8C1}"/>
            </c:ext>
          </c:extLst>
        </c:ser>
        <c:ser>
          <c:idx val="3"/>
          <c:order val="3"/>
          <c:tx>
            <c:v>никогда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 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'1 гр'!$R$34:$AK$34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EA-4092-A740-A55848C7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79904"/>
        <c:axId val="67581440"/>
      </c:barChart>
      <c:catAx>
        <c:axId val="67579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81440"/>
        <c:crosses val="autoZero"/>
        <c:auto val="1"/>
        <c:lblAlgn val="ctr"/>
        <c:lblOffset val="100"/>
        <c:noMultiLvlLbl val="0"/>
      </c:catAx>
      <c:valAx>
        <c:axId val="6758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гр'!$DK$1:$DN$1</c:f>
              <c:strCache>
                <c:ptCount val="4"/>
                <c:pt idx="0">
                  <c:v> не могу ответить</c:v>
                </c:pt>
                <c:pt idx="1">
                  <c:v>предметный</c:v>
                </c:pt>
                <c:pt idx="2">
                  <c:v>метапредметный</c:v>
                </c:pt>
                <c:pt idx="3">
                  <c:v> другой</c:v>
                </c:pt>
              </c:strCache>
            </c:strRef>
          </c:cat>
          <c:val>
            <c:numRef>
              <c:f>'2 гр'!$DK$36:$DN$36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1-4A70-8559-1EE2049A4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76051213284055"/>
          <c:y val="1.0959585291580856E-2"/>
          <c:w val="0.33964465773189556"/>
          <c:h val="0.89425023322948016"/>
        </c:manualLayout>
      </c:layout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9960256069674"/>
          <c:y val="4.9547973170020439E-3"/>
          <c:w val="0.60771685965652489"/>
          <c:h val="0.680483377077865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C-4C7E-8678-95B14CFFA5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AC-4C7E-8678-95B14CFFA5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AC-4C7E-8678-95B14CFFA5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Худякова!$DJ$1:$DL$1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Худякова!$DJ$25:$DL$25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AC-4C7E-8678-95B14CFFA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C-4C51-8204-51D0276B0C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C-4C51-8204-51D0276B0C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9C-4C51-8204-51D0276B0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Худякова!$DM$1:$DO$1</c:f>
              <c:strCache>
                <c:ptCount val="3"/>
                <c:pt idx="0">
                  <c:v> предметный</c:v>
                </c:pt>
                <c:pt idx="1">
                  <c:v> 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Худякова!$DM$25:$DO$25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9C-4C51-8204-51D0276B0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гр'!$DO$1:$DQ$1</c:f>
              <c:strCache>
                <c:ptCount val="3"/>
                <c:pt idx="0">
                  <c:v>администрация ОУ</c:v>
                </c:pt>
                <c:pt idx="1">
                  <c:v>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'2 гр'!$DO$36:$DQ$36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B-471A-8C55-96CBC1F4A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2-4C21-9419-C2572FCF0D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2-4C21-9419-C2572FCF0D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2-4C21-9419-C2572FCF0D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Худякова!$DP$1:$DR$1</c:f>
              <c:strCache>
                <c:ptCount val="3"/>
                <c:pt idx="0">
                  <c:v>администрация ОУ</c:v>
                </c:pt>
                <c:pt idx="1">
                  <c:v> 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Худякова!$DP$25:$DR$25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B2-4C21-9419-C2572FCF0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гр'!$DR$1:$DU$1</c:f>
              <c:strCache>
                <c:ptCount val="4"/>
                <c:pt idx="0">
                  <c:v>индивидуальный прогресс ученика</c:v>
                </c:pt>
                <c:pt idx="1">
                  <c:v> место класса (школы) в рейтинге среди других классов (школ)</c:v>
                </c:pt>
                <c:pt idx="2">
                  <c:v> 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'2 гр'!$DR$36:$DU$36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D-43E8-AF56-AF49F88D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71-4F15-A5C8-CF90013B0E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71-4F15-A5C8-CF90013B0E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71-4F15-A5C8-CF90013B0E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71-4F15-A5C8-CF90013B0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Худякова!$DS$1:$DV$1</c:f>
              <c:strCache>
                <c:ptCount val="4"/>
                <c:pt idx="0">
                  <c:v>индивидуальный прогресс ученика</c:v>
                </c:pt>
                <c:pt idx="1">
                  <c:v>место класса (школы) в рейтинге среди других классов (школ)</c:v>
                </c:pt>
                <c:pt idx="2">
                  <c:v>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Худякова!$DS$25:$DV$25</c:f>
              <c:numCache>
                <c:formatCode>General</c:formatCode>
                <c:ptCount val="4"/>
                <c:pt idx="0">
                  <c:v>8</c:v>
                </c:pt>
                <c:pt idx="1">
                  <c:v>17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71-4F15-A5C8-CF90013B0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гр'!$DV$1:$DZ$1</c:f>
              <c:strCache>
                <c:ptCount val="5"/>
                <c:pt idx="0">
                  <c:v>в муниципальном</c:v>
                </c:pt>
                <c:pt idx="1">
                  <c:v>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 не участвует</c:v>
                </c:pt>
              </c:strCache>
            </c:strRef>
          </c:cat>
          <c:val>
            <c:numRef>
              <c:f>'2 гр'!$DV$36:$DZ$36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E-48F3-A7E3-2A3E90E4E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6F-432B-8E78-401B75F7E6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6F-432B-8E78-401B75F7E6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6F-432B-8E78-401B75F7E6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6F-432B-8E78-401B75F7E6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6F-432B-8E78-401B75F7E6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Худякова!$DW$1:$EA$1</c:f>
              <c:strCache>
                <c:ptCount val="5"/>
                <c:pt idx="0">
                  <c:v> в муниципальном</c:v>
                </c:pt>
                <c:pt idx="1">
                  <c:v> 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не участвует</c:v>
                </c:pt>
              </c:strCache>
            </c:strRef>
          </c:cat>
          <c:val>
            <c:numRef>
              <c:f>Худякова!$DW$25:$EA$25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6F-432B-8E78-401B75F7E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гр'!$EA$1:$EC$1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'2 гр'!$EA$36:$EC$36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9-4808-8AC9-2152A80A1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Худякова!$S$30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Худякова!$S$1:$AL$1</c:f>
              <c:strCache>
                <c:ptCount val="20"/>
                <c:pt idx="0">
                  <c:v>2. Как часто в процессе преподавания Вы делаете следующее: / 2.1. на каждом уроке есть этап, на котором обобщается содержание изученного материала</c:v>
                </c:pt>
                <c:pt idx="1">
                  <c:v>2. Как часто в процессе преподавания Вы делаете следующее: / 2.2. я вместе с учениками ставлю цели в начале урока</c:v>
                </c:pt>
                <c:pt idx="2">
                  <c:v>2. Как часто в процессе преподавания Вы делаете следующее: / 2.3. я объясняю, что ожидаю от учащихся  на уроке</c:v>
                </c:pt>
                <c:pt idx="3">
                  <c:v>2. Как часто в процессе преподавания Вы делаете следующее: / 2.4. я объясняю, как соотносятся новая и изученная темы</c:v>
                </c:pt>
                <c:pt idx="4">
                  <c:v>2. Как часто в процессе преподавания Вы делаете следующее: / 2.5. я предлагаю задачи, для которых нет очевидного решения</c:v>
                </c:pt>
                <c:pt idx="5">
                  <c:v>2. Как часто в процессе преподавания Вы делаете следующее: / 2.6. я даю задачи, которые требуют от учащихся критического мышления</c:v>
                </c:pt>
                <c:pt idx="6">
                  <c:v>2. Как часто в процессе преподавания Вы делаете следующее: /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2. Как часто в процессе преподавания Вы делаете следующее: / 2.8. я прошу учащихся самостоятельно принять решение о процедуре для решения экспериментальных задач</c:v>
                </c:pt>
                <c:pt idx="8">
                  <c:v>2. Как часто в процессе преподавания Вы делаете следующее: / 2.9. я говорю учащимся о необходимости соблюдения правил поведения в классе</c:v>
                </c:pt>
                <c:pt idx="9">
                  <c:v>2. Как часто в процессе преподавания Вы делаете следующее: / 2.10. я говорю учащимся о необходимости слушать то, что я говорю</c:v>
                </c:pt>
                <c:pt idx="10">
                  <c:v>2. Как часто в процессе преподавания Вы делаете следующее: / 2.11. я успокаиваю учеников, которые нарушают порядок</c:v>
                </c:pt>
                <c:pt idx="11">
                  <c:v>2. Как часто в процессе преподавания Вы делаете следующее: / 2.12. я подвожу итоги урока совместно с детьми, организую рефлексию</c:v>
                </c:pt>
                <c:pt idx="12">
                  <c:v>2. Как часто в процессе преподавания Вы делаете следующее: /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 Как часто в процессе преподавания Вы делаете следующее: /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 Как часто в процессе преподавания Вы делаете следующее: / 2.15. я предлагаю учащимся проекты, которые требуют  на выполнение как минимум одной недели</c:v>
                </c:pt>
                <c:pt idx="15">
                  <c:v>2. Как часто в процессе преподавания Вы делаете следующее: /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 Как часто в процессе преподавания Вы делаете следующее: / 2.17. я организую эффективную коммуникацию учащихся</c:v>
                </c:pt>
                <c:pt idx="17">
                  <c:v>2. Как часто в процессе преподавания Вы делаете следующее: / 2.18. я организую исследовательскую и проектную  работу</c:v>
                </c:pt>
                <c:pt idx="18">
                  <c:v>2. Как часто в процессе преподавания Вы делаете следующее: / 2.19. я помогаю учащимся формировать навыки самоуправления</c:v>
                </c:pt>
                <c:pt idx="19">
                  <c:v>2. Как часто в процессе преподавания Вы делаете следующее: /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Худякова!$S$25:$AL$25</c:f>
              <c:numCache>
                <c:formatCode>General</c:formatCode>
                <c:ptCount val="2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11</c:v>
                </c:pt>
                <c:pt idx="12">
                  <c:v>4</c:v>
                </c:pt>
                <c:pt idx="13">
                  <c:v>4</c:v>
                </c:pt>
                <c:pt idx="14">
                  <c:v>0</c:v>
                </c:pt>
                <c:pt idx="15">
                  <c:v>6</c:v>
                </c:pt>
                <c:pt idx="16">
                  <c:v>5</c:v>
                </c:pt>
                <c:pt idx="17">
                  <c:v>0</c:v>
                </c:pt>
                <c:pt idx="18">
                  <c:v>2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1-4EDF-BA3D-D3904759BC07}"/>
            </c:ext>
          </c:extLst>
        </c:ser>
        <c:ser>
          <c:idx val="1"/>
          <c:order val="1"/>
          <c:tx>
            <c:strRef>
              <c:f>Худякова!$S$31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Худякова!$S$1:$AL$1</c:f>
              <c:strCache>
                <c:ptCount val="20"/>
                <c:pt idx="0">
                  <c:v>2. Как часто в процессе преподавания Вы делаете следующее: / 2.1. на каждом уроке есть этап, на котором обобщается содержание изученного материала</c:v>
                </c:pt>
                <c:pt idx="1">
                  <c:v>2. Как часто в процессе преподавания Вы делаете следующее: / 2.2. я вместе с учениками ставлю цели в начале урока</c:v>
                </c:pt>
                <c:pt idx="2">
                  <c:v>2. Как часто в процессе преподавания Вы делаете следующее: / 2.3. я объясняю, что ожидаю от учащихся  на уроке</c:v>
                </c:pt>
                <c:pt idx="3">
                  <c:v>2. Как часто в процессе преподавания Вы делаете следующее: / 2.4. я объясняю, как соотносятся новая и изученная темы</c:v>
                </c:pt>
                <c:pt idx="4">
                  <c:v>2. Как часто в процессе преподавания Вы делаете следующее: / 2.5. я предлагаю задачи, для которых нет очевидного решения</c:v>
                </c:pt>
                <c:pt idx="5">
                  <c:v>2. Как часто в процессе преподавания Вы делаете следующее: / 2.6. я даю задачи, которые требуют от учащихся критического мышления</c:v>
                </c:pt>
                <c:pt idx="6">
                  <c:v>2. Как часто в процессе преподавания Вы делаете следующее: /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2. Как часто в процессе преподавания Вы делаете следующее: / 2.8. я прошу учащихся самостоятельно принять решение о процедуре для решения экспериментальных задач</c:v>
                </c:pt>
                <c:pt idx="8">
                  <c:v>2. Как часто в процессе преподавания Вы делаете следующее: / 2.9. я говорю учащимся о необходимости соблюдения правил поведения в классе</c:v>
                </c:pt>
                <c:pt idx="9">
                  <c:v>2. Как часто в процессе преподавания Вы делаете следующее: / 2.10. я говорю учащимся о необходимости слушать то, что я говорю</c:v>
                </c:pt>
                <c:pt idx="10">
                  <c:v>2. Как часто в процессе преподавания Вы делаете следующее: / 2.11. я успокаиваю учеников, которые нарушают порядок</c:v>
                </c:pt>
                <c:pt idx="11">
                  <c:v>2. Как часто в процессе преподавания Вы делаете следующее: / 2.12. я подвожу итоги урока совместно с детьми, организую рефлексию</c:v>
                </c:pt>
                <c:pt idx="12">
                  <c:v>2. Как часто в процессе преподавания Вы делаете следующее: /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 Как часто в процессе преподавания Вы делаете следующее: /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 Как часто в процессе преподавания Вы делаете следующее: / 2.15. я предлагаю учащимся проекты, которые требуют  на выполнение как минимум одной недели</c:v>
                </c:pt>
                <c:pt idx="15">
                  <c:v>2. Как часто в процессе преподавания Вы делаете следующее: /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 Как часто в процессе преподавания Вы делаете следующее: / 2.17. я организую эффективную коммуникацию учащихся</c:v>
                </c:pt>
                <c:pt idx="17">
                  <c:v>2. Как часто в процессе преподавания Вы делаете следующее: / 2.18. я организую исследовательскую и проектную  работу</c:v>
                </c:pt>
                <c:pt idx="18">
                  <c:v>2. Как часто в процессе преподавания Вы делаете следующее: / 2.19. я помогаю учащимся формировать навыки самоуправления</c:v>
                </c:pt>
                <c:pt idx="19">
                  <c:v>2. Как часто в процессе преподавания Вы делаете следующее: /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Худякова!$S$26:$AL$26</c:f>
              <c:numCache>
                <c:formatCode>General</c:formatCode>
                <c:ptCount val="20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  <c:pt idx="11">
                  <c:v>9</c:v>
                </c:pt>
                <c:pt idx="12">
                  <c:v>15</c:v>
                </c:pt>
                <c:pt idx="13">
                  <c:v>10</c:v>
                </c:pt>
                <c:pt idx="14">
                  <c:v>5</c:v>
                </c:pt>
                <c:pt idx="15">
                  <c:v>11</c:v>
                </c:pt>
                <c:pt idx="16">
                  <c:v>16</c:v>
                </c:pt>
                <c:pt idx="17">
                  <c:v>7</c:v>
                </c:pt>
                <c:pt idx="18">
                  <c:v>12</c:v>
                </c:pt>
                <c:pt idx="1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1-4EDF-BA3D-D3904759BC07}"/>
            </c:ext>
          </c:extLst>
        </c:ser>
        <c:ser>
          <c:idx val="2"/>
          <c:order val="2"/>
          <c:tx>
            <c:strRef>
              <c:f>Худякова!$S$32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Худякова!$S$1:$AL$1</c:f>
              <c:strCache>
                <c:ptCount val="20"/>
                <c:pt idx="0">
                  <c:v>2. Как часто в процессе преподавания Вы делаете следующее: / 2.1. на каждом уроке есть этап, на котором обобщается содержание изученного материала</c:v>
                </c:pt>
                <c:pt idx="1">
                  <c:v>2. Как часто в процессе преподавания Вы делаете следующее: / 2.2. я вместе с учениками ставлю цели в начале урока</c:v>
                </c:pt>
                <c:pt idx="2">
                  <c:v>2. Как часто в процессе преподавания Вы делаете следующее: / 2.3. я объясняю, что ожидаю от учащихся  на уроке</c:v>
                </c:pt>
                <c:pt idx="3">
                  <c:v>2. Как часто в процессе преподавания Вы делаете следующее: / 2.4. я объясняю, как соотносятся новая и изученная темы</c:v>
                </c:pt>
                <c:pt idx="4">
                  <c:v>2. Как часто в процессе преподавания Вы делаете следующее: / 2.5. я предлагаю задачи, для которых нет очевидного решения</c:v>
                </c:pt>
                <c:pt idx="5">
                  <c:v>2. Как часто в процессе преподавания Вы делаете следующее: / 2.6. я даю задачи, которые требуют от учащихся критического мышления</c:v>
                </c:pt>
                <c:pt idx="6">
                  <c:v>2. Как часто в процессе преподавания Вы делаете следующее: /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2. Как часто в процессе преподавания Вы делаете следующее: / 2.8. я прошу учащихся самостоятельно принять решение о процедуре для решения экспериментальных задач</c:v>
                </c:pt>
                <c:pt idx="8">
                  <c:v>2. Как часто в процессе преподавания Вы делаете следующее: / 2.9. я говорю учащимся о необходимости соблюдения правил поведения в классе</c:v>
                </c:pt>
                <c:pt idx="9">
                  <c:v>2. Как часто в процессе преподавания Вы делаете следующее: / 2.10. я говорю учащимся о необходимости слушать то, что я говорю</c:v>
                </c:pt>
                <c:pt idx="10">
                  <c:v>2. Как часто в процессе преподавания Вы делаете следующее: / 2.11. я успокаиваю учеников, которые нарушают порядок</c:v>
                </c:pt>
                <c:pt idx="11">
                  <c:v>2. Как часто в процессе преподавания Вы делаете следующее: / 2.12. я подвожу итоги урока совместно с детьми, организую рефлексию</c:v>
                </c:pt>
                <c:pt idx="12">
                  <c:v>2. Как часто в процессе преподавания Вы делаете следующее: /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 Как часто в процессе преподавания Вы делаете следующее: /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 Как часто в процессе преподавания Вы делаете следующее: / 2.15. я предлагаю учащимся проекты, которые требуют  на выполнение как минимум одной недели</c:v>
                </c:pt>
                <c:pt idx="15">
                  <c:v>2. Как часто в процессе преподавания Вы делаете следующее: /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 Как часто в процессе преподавания Вы делаете следующее: / 2.17. я организую эффективную коммуникацию учащихся</c:v>
                </c:pt>
                <c:pt idx="17">
                  <c:v>2. Как часто в процессе преподавания Вы делаете следующее: / 2.18. я организую исследовательскую и проектную  работу</c:v>
                </c:pt>
                <c:pt idx="18">
                  <c:v>2. Как часто в процессе преподавания Вы делаете следующее: / 2.19. я помогаю учащимся формировать навыки самоуправления</c:v>
                </c:pt>
                <c:pt idx="19">
                  <c:v>2. Как часто в процессе преподавания Вы делаете следующее: /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Худякова!$S$27:$AL$27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15</c:v>
                </c:pt>
                <c:pt idx="5">
                  <c:v>12</c:v>
                </c:pt>
                <c:pt idx="6">
                  <c:v>9</c:v>
                </c:pt>
                <c:pt idx="7">
                  <c:v>15</c:v>
                </c:pt>
                <c:pt idx="8">
                  <c:v>10</c:v>
                </c:pt>
                <c:pt idx="9">
                  <c:v>9</c:v>
                </c:pt>
                <c:pt idx="10">
                  <c:v>12</c:v>
                </c:pt>
                <c:pt idx="11">
                  <c:v>3</c:v>
                </c:pt>
                <c:pt idx="12">
                  <c:v>4</c:v>
                </c:pt>
                <c:pt idx="13">
                  <c:v>9</c:v>
                </c:pt>
                <c:pt idx="14">
                  <c:v>13</c:v>
                </c:pt>
                <c:pt idx="15">
                  <c:v>5</c:v>
                </c:pt>
                <c:pt idx="16">
                  <c:v>1</c:v>
                </c:pt>
                <c:pt idx="17">
                  <c:v>14</c:v>
                </c:pt>
                <c:pt idx="18">
                  <c:v>8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1-4EDF-BA3D-D3904759BC07}"/>
            </c:ext>
          </c:extLst>
        </c:ser>
        <c:ser>
          <c:idx val="3"/>
          <c:order val="3"/>
          <c:tx>
            <c:strRef>
              <c:f>Худякова!$S$33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Худякова!$S$1:$AL$1</c:f>
              <c:strCache>
                <c:ptCount val="20"/>
                <c:pt idx="0">
                  <c:v>2. Как часто в процессе преподавания Вы делаете следующее: / 2.1. на каждом уроке есть этап, на котором обобщается содержание изученного материала</c:v>
                </c:pt>
                <c:pt idx="1">
                  <c:v>2. Как часто в процессе преподавания Вы делаете следующее: / 2.2. я вместе с учениками ставлю цели в начале урока</c:v>
                </c:pt>
                <c:pt idx="2">
                  <c:v>2. Как часто в процессе преподавания Вы делаете следующее: / 2.3. я объясняю, что ожидаю от учащихся  на уроке</c:v>
                </c:pt>
                <c:pt idx="3">
                  <c:v>2. Как часто в процессе преподавания Вы делаете следующее: / 2.4. я объясняю, как соотносятся новая и изученная темы</c:v>
                </c:pt>
                <c:pt idx="4">
                  <c:v>2. Как часто в процессе преподавания Вы делаете следующее: / 2.5. я предлагаю задачи, для которых нет очевидного решения</c:v>
                </c:pt>
                <c:pt idx="5">
                  <c:v>2. Как часто в процессе преподавания Вы делаете следующее: / 2.6. я даю задачи, которые требуют от учащихся критического мышления</c:v>
                </c:pt>
                <c:pt idx="6">
                  <c:v>2. Как часто в процессе преподавания Вы делаете следующее: /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2. Как часто в процессе преподавания Вы делаете следующее: / 2.8. я прошу учащихся самостоятельно принять решение о процедуре для решения экспериментальных задач</c:v>
                </c:pt>
                <c:pt idx="8">
                  <c:v>2. Как часто в процессе преподавания Вы делаете следующее: / 2.9. я говорю учащимся о необходимости соблюдения правил поведения в классе</c:v>
                </c:pt>
                <c:pt idx="9">
                  <c:v>2. Как часто в процессе преподавания Вы делаете следующее: / 2.10. я говорю учащимся о необходимости слушать то, что я говорю</c:v>
                </c:pt>
                <c:pt idx="10">
                  <c:v>2. Как часто в процессе преподавания Вы делаете следующее: / 2.11. я успокаиваю учеников, которые нарушают порядок</c:v>
                </c:pt>
                <c:pt idx="11">
                  <c:v>2. Как часто в процессе преподавания Вы делаете следующее: / 2.12. я подвожу итоги урока совместно с детьми, организую рефлексию</c:v>
                </c:pt>
                <c:pt idx="12">
                  <c:v>2. Как часто в процессе преподавания Вы делаете следующее: /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 Как часто в процессе преподавания Вы делаете следующее: /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 Как часто в процессе преподавания Вы делаете следующее: / 2.15. я предлагаю учащимся проекты, которые требуют  на выполнение как минимум одной недели</c:v>
                </c:pt>
                <c:pt idx="15">
                  <c:v>2. Как часто в процессе преподавания Вы делаете следующее: /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 Как часто в процессе преподавания Вы делаете следующее: / 2.17. я организую эффективную коммуникацию учащихся</c:v>
                </c:pt>
                <c:pt idx="17">
                  <c:v>2. Как часто в процессе преподавания Вы делаете следующее: / 2.18. я организую исследовательскую и проектную  работу</c:v>
                </c:pt>
                <c:pt idx="18">
                  <c:v>2. Как часто в процессе преподавания Вы делаете следующее: / 2.19. я помогаю учащимся формировать навыки самоуправления</c:v>
                </c:pt>
                <c:pt idx="19">
                  <c:v>2. Как часто в процессе преподавания Вы делаете следующее: /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Худякова!$S$28:$AL$28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21-4EDF-BA3D-D3904759B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2467423"/>
        <c:axId val="702467839"/>
      </c:barChart>
      <c:catAx>
        <c:axId val="70246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467839"/>
        <c:crosses val="autoZero"/>
        <c:auto val="1"/>
        <c:lblAlgn val="ctr"/>
        <c:lblOffset val="100"/>
        <c:noMultiLvlLbl val="0"/>
      </c:catAx>
      <c:valAx>
        <c:axId val="702467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46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0-4152-BE4F-D405CD5DBA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0-4152-BE4F-D405CD5DB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80-4152-BE4F-D405CD5DBA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80-4152-BE4F-D405CD5DBA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80-4152-BE4F-D405CD5DBA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80-4152-BE4F-D405CD5DBA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Худякова!$EB$1:$EG$1</c:f>
              <c:strCache>
                <c:ptCount val="6"/>
                <c:pt idx="0">
                  <c:v>пилотная школа (ЦИО)</c:v>
                </c:pt>
                <c:pt idx="1">
                  <c:v>другие сетевые школы</c:v>
                </c:pt>
                <c:pt idx="2">
                  <c:v> Педагогический университет</c:v>
                </c:pt>
                <c:pt idx="3">
                  <c:v> наша школа</c:v>
                </c:pt>
                <c:pt idx="4">
                  <c:v> никто не оказал положительное влияние</c:v>
                </c:pt>
                <c:pt idx="5">
                  <c:v>другое</c:v>
                </c:pt>
              </c:strCache>
            </c:strRef>
          </c:cat>
          <c:val>
            <c:numRef>
              <c:f>Худякова!$EB$25:$EG$25</c:f>
              <c:numCache>
                <c:formatCode>General</c:formatCode>
                <c:ptCount val="6"/>
                <c:pt idx="0">
                  <c:v>13</c:v>
                </c:pt>
                <c:pt idx="1">
                  <c:v>9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80-4152-BE4F-D405CD5D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203469488188979"/>
          <c:y val="2.3848169273178815E-2"/>
          <c:w val="0.45201902887139106"/>
          <c:h val="0.90573281310068532"/>
        </c:manualLayout>
      </c:layout>
      <c:barChart>
        <c:barDir val="bar"/>
        <c:grouping val="percentStacked"/>
        <c:varyColors val="0"/>
        <c:ser>
          <c:idx val="0"/>
          <c:order val="0"/>
          <c:tx>
            <c:v>не нуждаюсь в настоящее время"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 гр'!$AL$1:$BA$1</c:f>
              <c:strCache>
                <c:ptCount val="16"/>
                <c:pt idx="0">
                  <c:v>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'1 гр'!$AL$31:$BA$31</c:f>
              <c:numCache>
                <c:formatCode>General</c:formatCode>
                <c:ptCount val="16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9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4</c:v>
                </c:pt>
                <c:pt idx="9">
                  <c:v>3</c:v>
                </c:pt>
                <c:pt idx="10">
                  <c:v>9</c:v>
                </c:pt>
                <c:pt idx="11">
                  <c:v>3</c:v>
                </c:pt>
                <c:pt idx="12">
                  <c:v>11</c:v>
                </c:pt>
                <c:pt idx="13">
                  <c:v>4</c:v>
                </c:pt>
                <c:pt idx="14">
                  <c:v>2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9-4235-975F-32609382F265}"/>
            </c:ext>
          </c:extLst>
        </c:ser>
        <c:ser>
          <c:idx val="1"/>
          <c:order val="1"/>
          <c:tx>
            <c:v>нуждаюсь в низкой степени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 гр'!$AL$1:$BA$1</c:f>
              <c:strCache>
                <c:ptCount val="16"/>
                <c:pt idx="0">
                  <c:v>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'1 гр'!$AL$32:$BA$32</c:f>
              <c:numCache>
                <c:formatCode>General</c:formatCode>
                <c:ptCount val="16"/>
                <c:pt idx="0">
                  <c:v>8</c:v>
                </c:pt>
                <c:pt idx="1">
                  <c:v>13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9</c:v>
                </c:pt>
                <c:pt idx="11">
                  <c:v>17</c:v>
                </c:pt>
                <c:pt idx="12">
                  <c:v>6</c:v>
                </c:pt>
                <c:pt idx="13">
                  <c:v>2</c:v>
                </c:pt>
                <c:pt idx="14">
                  <c:v>15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9-4235-975F-32609382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644416"/>
        <c:axId val="67655936"/>
      </c:barChart>
      <c:catAx>
        <c:axId val="67644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55936"/>
        <c:crosses val="autoZero"/>
        <c:auto val="1"/>
        <c:lblAlgn val="ctr"/>
        <c:lblOffset val="100"/>
        <c:noMultiLvlLbl val="0"/>
      </c:catAx>
      <c:valAx>
        <c:axId val="6765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4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Худякова!$AM$30</c:f>
              <c:strCache>
                <c:ptCount val="1"/>
                <c:pt idx="0">
                  <c:v>в достаточной степени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Худякова!$AM$1:$BB$1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Худякова!$AM$25:$BB$25</c:f>
              <c:numCache>
                <c:formatCode>General</c:formatCode>
                <c:ptCount val="16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20</c:v>
                </c:pt>
                <c:pt idx="9">
                  <c:v>19</c:v>
                </c:pt>
                <c:pt idx="10">
                  <c:v>18</c:v>
                </c:pt>
                <c:pt idx="11">
                  <c:v>11</c:v>
                </c:pt>
                <c:pt idx="12">
                  <c:v>19</c:v>
                </c:pt>
                <c:pt idx="13">
                  <c:v>16</c:v>
                </c:pt>
                <c:pt idx="14">
                  <c:v>5</c:v>
                </c:pt>
                <c:pt idx="1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A-47D9-85BF-49E39910E29C}"/>
            </c:ext>
          </c:extLst>
        </c:ser>
        <c:ser>
          <c:idx val="1"/>
          <c:order val="1"/>
          <c:tx>
            <c:strRef>
              <c:f>Худякова!$AM$31</c:f>
              <c:strCache>
                <c:ptCount val="1"/>
                <c:pt idx="0">
                  <c:v>в высокой степени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Худякова!$AM$1:$BB$1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Худякова!$AM$26:$BB$26</c:f>
              <c:numCache>
                <c:formatCode>General</c:formatCode>
                <c:ptCount val="1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A-47D9-85BF-49E39910E29C}"/>
            </c:ext>
          </c:extLst>
        </c:ser>
        <c:ser>
          <c:idx val="2"/>
          <c:order val="2"/>
          <c:tx>
            <c:strRef>
              <c:f>Худякова!$AM$32</c:f>
              <c:strCache>
                <c:ptCount val="1"/>
                <c:pt idx="0">
                  <c:v>продвижение не отмечаю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Худякова!$AM$1:$BB$1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Худякова!$AM$27:$BB$27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9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A-47D9-85BF-49E39910E29C}"/>
            </c:ext>
          </c:extLst>
        </c:ser>
        <c:ser>
          <c:idx val="3"/>
          <c:order val="3"/>
          <c:tx>
            <c:strRef>
              <c:f>Худякова!$AM$33</c:f>
              <c:strCache>
                <c:ptCount val="1"/>
                <c:pt idx="0">
                  <c:v>в низкой степени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Худякова!$AM$1:$BB$1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Худякова!$AM$28:$BB$28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  <c:pt idx="14">
                  <c:v>9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A-47D9-85BF-49E39910E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403183"/>
        <c:axId val="801393199"/>
      </c:barChart>
      <c:catAx>
        <c:axId val="801403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393199"/>
        <c:crosses val="autoZero"/>
        <c:auto val="1"/>
        <c:lblAlgn val="ctr"/>
        <c:lblOffset val="100"/>
        <c:noMultiLvlLbl val="0"/>
      </c:catAx>
      <c:valAx>
        <c:axId val="801393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403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50336286089239"/>
          <c:y val="2.3848169273178815E-2"/>
          <c:w val="0.54795144356955383"/>
          <c:h val="0.90573281310068532"/>
        </c:manualLayout>
      </c:layout>
      <c:barChart>
        <c:barDir val="bar"/>
        <c:grouping val="percentStacked"/>
        <c:varyColors val="0"/>
        <c:ser>
          <c:idx val="0"/>
          <c:order val="0"/>
          <c:tx>
            <c:v>необходимы умения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'2 гр'!$BB$36:$BK$36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13</c:v>
                </c:pt>
                <c:pt idx="3">
                  <c:v>18</c:v>
                </c:pt>
                <c:pt idx="4">
                  <c:v>11</c:v>
                </c:pt>
                <c:pt idx="5">
                  <c:v>7</c:v>
                </c:pt>
                <c:pt idx="6">
                  <c:v>11</c:v>
                </c:pt>
                <c:pt idx="7">
                  <c:v>10</c:v>
                </c:pt>
                <c:pt idx="8">
                  <c:v>11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F-43CD-980D-6137625CE00A}"/>
            </c:ext>
          </c:extLst>
        </c:ser>
        <c:ser>
          <c:idx val="1"/>
          <c:order val="1"/>
          <c:tx>
            <c:v>необходимы знания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'2 гр'!$BB$37:$BK$37</c:f>
              <c:numCache>
                <c:formatCode>General</c:formatCode>
                <c:ptCount val="10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9</c:v>
                </c:pt>
                <c:pt idx="8">
                  <c:v>11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F-43CD-980D-6137625CE00A}"/>
            </c:ext>
          </c:extLst>
        </c:ser>
        <c:ser>
          <c:idx val="2"/>
          <c:order val="2"/>
          <c:tx>
            <c:v>нет необходимости, успешно решаю эту задачу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'2 гр'!$BB$38:$BK$38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11</c:v>
                </c:pt>
                <c:pt idx="5">
                  <c:v>17</c:v>
                </c:pt>
                <c:pt idx="6">
                  <c:v>19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F-43CD-980D-6137625CE00A}"/>
            </c:ext>
          </c:extLst>
        </c:ser>
        <c:ser>
          <c:idx val="3"/>
          <c:order val="3"/>
          <c:tx>
            <c:v>большая необходимость в знаниях и умениях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'2 гр'!$BB$39:$BK$39</c:f>
              <c:numCache>
                <c:formatCode>General</c:formatCode>
                <c:ptCount val="10"/>
                <c:pt idx="0">
                  <c:v>8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CF-43CD-980D-6137625CE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638400"/>
        <c:axId val="67659264"/>
      </c:barChart>
      <c:catAx>
        <c:axId val="67638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59264"/>
        <c:crosses val="autoZero"/>
        <c:auto val="1"/>
        <c:lblAlgn val="ctr"/>
        <c:lblOffset val="100"/>
        <c:noMultiLvlLbl val="0"/>
      </c:catAx>
      <c:valAx>
        <c:axId val="6765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Худякова!$BC$30</c:f>
              <c:strCache>
                <c:ptCount val="1"/>
                <c:pt idx="0">
                  <c:v>получены знания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Худякова!$BC$1:$BM$1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Худякова!$BC$25:$BM$25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9-4E6D-A59A-3582D1ED60B6}"/>
            </c:ext>
          </c:extLst>
        </c:ser>
        <c:ser>
          <c:idx val="1"/>
          <c:order val="1"/>
          <c:tx>
            <c:strRef>
              <c:f>Худякова!$BC$31</c:f>
              <c:strCache>
                <c:ptCount val="1"/>
                <c:pt idx="0">
                  <c:v>приобретены умения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Худякова!$BC$1:$BM$1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Худякова!$BC$26:$BM$26</c:f>
              <c:numCache>
                <c:formatCode>General</c:formatCode>
                <c:ptCount val="11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9-4E6D-A59A-3582D1ED60B6}"/>
            </c:ext>
          </c:extLst>
        </c:ser>
        <c:ser>
          <c:idx val="2"/>
          <c:order val="2"/>
          <c:tx>
            <c:strRef>
              <c:f>Худякова!$BC$32</c:f>
              <c:strCache>
                <c:ptCount val="1"/>
                <c:pt idx="0">
                  <c:v>отмечаю свое продвижение в знаниях и умениях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Худякова!$BC$1:$BM$1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Худякова!$BC$27:$BM$27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6</c:v>
                </c:pt>
                <c:pt idx="8">
                  <c:v>6</c:v>
                </c:pt>
                <c:pt idx="9">
                  <c:v>10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9-4E6D-A59A-3582D1ED60B6}"/>
            </c:ext>
          </c:extLst>
        </c:ser>
        <c:ser>
          <c:idx val="3"/>
          <c:order val="3"/>
          <c:tx>
            <c:strRef>
              <c:f>Худякова!$BC$33</c:f>
              <c:strCache>
                <c:ptCount val="1"/>
                <c:pt idx="0">
                  <c:v>продвижение не отмечаю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Худякова!$BC$1:$BM$1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Худякова!$BC$28:$BM$28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9-4E6D-A59A-3582D1ED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563487"/>
        <c:axId val="827566399"/>
      </c:barChart>
      <c:catAx>
        <c:axId val="827563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566399"/>
        <c:crosses val="autoZero"/>
        <c:auto val="1"/>
        <c:lblAlgn val="ctr"/>
        <c:lblOffset val="100"/>
        <c:noMultiLvlLbl val="0"/>
      </c:catAx>
      <c:valAx>
        <c:axId val="82756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56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Ответ выбран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 гр'!$BM$1:$BU$1</c:f>
              <c:strCache>
                <c:ptCount val="9"/>
                <c:pt idx="0">
                  <c:v>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Высокая вариативность заданий второй части (ОГЭ, ЕГЭ по предмету)</c:v>
                </c:pt>
                <c:pt idx="8">
                  <c:v>Отсутствие адекватных учебников, учебных пособий</c:v>
                </c:pt>
              </c:strCache>
            </c:strRef>
          </c:cat>
          <c:val>
            <c:numRef>
              <c:f>'1 гр'!$BM$31:$BU$31</c:f>
              <c:numCache>
                <c:formatCode>General</c:formatCode>
                <c:ptCount val="9"/>
                <c:pt idx="0">
                  <c:v>27</c:v>
                </c:pt>
                <c:pt idx="1">
                  <c:v>7</c:v>
                </c:pt>
                <c:pt idx="2">
                  <c:v>10</c:v>
                </c:pt>
                <c:pt idx="3">
                  <c:v>23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A-46BD-BAC2-B4C4E3263B91}"/>
            </c:ext>
          </c:extLst>
        </c:ser>
        <c:ser>
          <c:idx val="1"/>
          <c:order val="1"/>
          <c:tx>
            <c:v>ответ не выбран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 гр'!$BM$1:$BU$1</c:f>
              <c:strCache>
                <c:ptCount val="9"/>
                <c:pt idx="0">
                  <c:v>Низкая мотивацию к обучению</c:v>
                </c:pt>
                <c:pt idx="1">
                  <c:v>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Высокая вариативность заданий второй части (ОГЭ, ЕГЭ по предмету)</c:v>
                </c:pt>
                <c:pt idx="8">
                  <c:v>Отсутствие адекватных учебников, учебных пособий</c:v>
                </c:pt>
              </c:strCache>
            </c:strRef>
          </c:cat>
          <c:val>
            <c:numRef>
              <c:f>'1 гр'!$BM$32:$BU$32</c:f>
              <c:numCache>
                <c:formatCode>General</c:formatCode>
                <c:ptCount val="9"/>
                <c:pt idx="0">
                  <c:v>2</c:v>
                </c:pt>
                <c:pt idx="1">
                  <c:v>22</c:v>
                </c:pt>
                <c:pt idx="2">
                  <c:v>19</c:v>
                </c:pt>
                <c:pt idx="3">
                  <c:v>6</c:v>
                </c:pt>
                <c:pt idx="4">
                  <c:v>26</c:v>
                </c:pt>
                <c:pt idx="5">
                  <c:v>21</c:v>
                </c:pt>
                <c:pt idx="6">
                  <c:v>25</c:v>
                </c:pt>
                <c:pt idx="7">
                  <c:v>22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7A-46BD-BAC2-B4C4E326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680896"/>
        <c:axId val="72684288"/>
      </c:barChart>
      <c:catAx>
        <c:axId val="67680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4288"/>
        <c:crosses val="autoZero"/>
        <c:auto val="1"/>
        <c:lblAlgn val="ctr"/>
        <c:lblOffset val="100"/>
        <c:noMultiLvlLbl val="0"/>
      </c:catAx>
      <c:valAx>
        <c:axId val="7268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672" y="2252197"/>
            <a:ext cx="11167959" cy="1328731"/>
          </a:xfrm>
        </p:spPr>
        <p:txBody>
          <a:bodyPr>
            <a:normAutofit fontScale="90000"/>
          </a:bodyPr>
          <a:lstStyle/>
          <a:p>
            <a:pPr algn="l"/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Сетевая рабочая группа:</a:t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</a:t>
            </a:r>
            <a:r>
              <a:rPr lang="ru-RU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STEAM-подход как средство повышения качества образовании</a:t>
            </a: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3417" y="4661558"/>
            <a:ext cx="3886200" cy="111581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Худякова Анна Владимировна,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кандидат пед. </a:t>
            </a:r>
            <a:r>
              <a:rPr lang="ru-RU" sz="200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наук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 доцент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EAEE8-8C93-4812-8E62-596F93B05038}"/>
              </a:ext>
            </a:extLst>
          </p:cNvPr>
          <p:cNvSpPr txBox="1"/>
          <p:nvPr/>
        </p:nvSpPr>
        <p:spPr>
          <a:xfrm>
            <a:off x="3572759" y="464379"/>
            <a:ext cx="7616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ПГГПУ - 2024</a:t>
            </a:r>
          </a:p>
        </p:txBody>
      </p:sp>
    </p:spTree>
    <p:extLst>
      <p:ext uri="{BB962C8B-B14F-4D97-AF65-F5344CB8AC3E}">
        <p14:creationId xmlns:p14="http://schemas.microsoft.com/office/powerpoint/2010/main" val="346880584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95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Знакомы ли Вы с положением о формах, порядке, периодичности текущего контроля и промежуточной аттестации в Вашей школе?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8255761"/>
              </p:ext>
            </p:extLst>
          </p:nvPr>
        </p:nvGraphicFramePr>
        <p:xfrm>
          <a:off x="0" y="2060848"/>
          <a:ext cx="6023992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860536"/>
              </p:ext>
            </p:extLst>
          </p:nvPr>
        </p:nvGraphicFramePr>
        <p:xfrm>
          <a:off x="6600056" y="1783269"/>
          <a:ext cx="5591944" cy="495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6646" y="1214422"/>
            <a:ext cx="118110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знаний,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предмету.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уровня достижения предметных результатов,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результатов;оценка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уровня профессионального мастерства учителя; результаты олимпиад и конкурсов, ГИА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развития ребенка, смысловое чтение, вычислительные навыки, сдача нормативов, степень адаптации, успеваемость, качество, предметные,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личностные результаты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ВПР. контр работы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промежуточная успеваемость по итогам года, результат внешнего мониторинга, входная диагностика.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 успеваемости  по предмету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предметные результаты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Итоги четверти, итоги года, ВПР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обучения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4166" y="428604"/>
            <a:ext cx="581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9.1. Виды контроля в 1-4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9.2. Виды контроля в 5-9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22" y="1071546"/>
            <a:ext cx="11882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Качество знаний, </a:t>
            </a:r>
            <a:r>
              <a:rPr lang="ru-RU" sz="2000" dirty="0" err="1"/>
              <a:t>обученность</a:t>
            </a:r>
            <a:r>
              <a:rPr lang="ru-RU" sz="2000" dirty="0"/>
              <a:t> по предмету.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Оценка уровня достижения предметных результатов,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результатов;</a:t>
            </a:r>
            <a:br>
              <a:rPr lang="ru-RU" sz="2000" dirty="0"/>
            </a:br>
            <a:r>
              <a:rPr lang="ru-RU" sz="2000" dirty="0"/>
              <a:t>оценка уровня профессионального мастерства учителя; результаты олимпиад и конкурсов,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/>
              <a:t>сформированность</a:t>
            </a:r>
            <a:r>
              <a:rPr lang="ru-RU" sz="2000" dirty="0"/>
              <a:t> УУД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смысловое чтение, вычислительные навыки,  базовые предметные навыки, сдача нормативов, успеваемость, качество, переводной экзамен, успеваемость, качество, предметные,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личностные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ВПР,  ОГЭ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 Средний балл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контрольные работы, </a:t>
            </a:r>
            <a:r>
              <a:rPr lang="ru-RU" sz="2000" dirty="0" err="1"/>
              <a:t>впр</a:t>
            </a: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</a:t>
            </a:r>
            <a:r>
              <a:rPr lang="ru-RU" sz="2000" dirty="0" err="1"/>
              <a:t>промежуточная,результаты</a:t>
            </a:r>
            <a:r>
              <a:rPr lang="ru-RU" sz="2000" dirty="0"/>
              <a:t> внешнего мониторинга (ВПР),входная диагностика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личностные,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Итоговые оценки, четвертые оценки, ВПР, ОГЭ,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обучения</a:t>
            </a: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616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9.3. Виды контроля в 10-11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8" y="1214422"/>
            <a:ext cx="11739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Качество знаний.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Оценка уровня достижения предметных результатов,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результатов;</a:t>
            </a:r>
            <a:br>
              <a:rPr lang="ru-RU" sz="2000" dirty="0"/>
            </a:br>
            <a:r>
              <a:rPr lang="ru-RU" sz="2000" dirty="0"/>
              <a:t>оценка уровня профессионального мастерства учителя; результаты олимпиад и конкурсов, 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предметные знания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сдача нормативов, успеваемость, качество,  успеваемость, качество, предметные,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личностные результаты, проф. компетентность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ВПР, ЕГЭ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контрольные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входная диагностика, промежуточная </a:t>
            </a:r>
            <a:r>
              <a:rPr lang="ru-RU" sz="2000" dirty="0" err="1"/>
              <a:t>аттестация,итоговые</a:t>
            </a:r>
            <a:r>
              <a:rPr lang="ru-RU" sz="2000" dirty="0"/>
              <a:t>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</a:t>
            </a:r>
            <a:r>
              <a:rPr lang="ru-RU" sz="2000" dirty="0" err="1"/>
              <a:t>успеваемость,промежуточная,результаты</a:t>
            </a:r>
            <a:r>
              <a:rPr lang="ru-RU" sz="2000" dirty="0"/>
              <a:t> внешнего мониторинга (ВПР),входная </a:t>
            </a:r>
            <a:r>
              <a:rPr lang="ru-RU" sz="2000" dirty="0" err="1"/>
              <a:t>диагностика,итоговая</a:t>
            </a:r>
            <a:r>
              <a:rPr lang="ru-RU" sz="2000" dirty="0"/>
              <a:t>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личностные,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Нет 10 и 11 классов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356" y="357166"/>
            <a:ext cx="792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10.С какой периодичностью проводится  мониторинг?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среднем по группе)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9773126"/>
              </p:ext>
            </p:extLst>
          </p:nvPr>
        </p:nvGraphicFramePr>
        <p:xfrm>
          <a:off x="0" y="2132856"/>
          <a:ext cx="6096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152186"/>
              </p:ext>
            </p:extLst>
          </p:nvPr>
        </p:nvGraphicFramePr>
        <p:xfrm>
          <a:off x="6744072" y="2132856"/>
          <a:ext cx="5441745" cy="474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290" y="142852"/>
            <a:ext cx="907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11.Существует ли в Вашей образовательной организации  система сбалансированных показателей </a:t>
            </a:r>
            <a:r>
              <a:rPr lang="ru-RU" b="1" dirty="0" err="1"/>
              <a:t>внутришкольного</a:t>
            </a:r>
            <a:r>
              <a:rPr lang="ru-RU" b="1" dirty="0"/>
              <a:t> мониторинга?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/>
          </a:p>
          <a:p>
            <a:r>
              <a:rPr lang="ru-RU" b="1" dirty="0"/>
              <a:t>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99851594"/>
              </p:ext>
            </p:extLst>
          </p:nvPr>
        </p:nvGraphicFramePr>
        <p:xfrm>
          <a:off x="0" y="2276872"/>
          <a:ext cx="61680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49836"/>
              </p:ext>
            </p:extLst>
          </p:nvPr>
        </p:nvGraphicFramePr>
        <p:xfrm>
          <a:off x="6600056" y="2060848"/>
          <a:ext cx="5591943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12.Установлены ли в Вашем образовательном учреждении показатели результативности деятельности педагогов?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6432680"/>
              </p:ext>
            </p:extLst>
          </p:nvPr>
        </p:nvGraphicFramePr>
        <p:xfrm>
          <a:off x="0" y="1916832"/>
          <a:ext cx="6096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51240"/>
              </p:ext>
            </p:extLst>
          </p:nvPr>
        </p:nvGraphicFramePr>
        <p:xfrm>
          <a:off x="6312024" y="1854707"/>
          <a:ext cx="5891893" cy="500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13.Существует ли система мотивации кадров к повышению результативности? Какая?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37103917"/>
              </p:ext>
            </p:extLst>
          </p:nvPr>
        </p:nvGraphicFramePr>
        <p:xfrm>
          <a:off x="0" y="2132856"/>
          <a:ext cx="6096000" cy="47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613576"/>
              </p:ext>
            </p:extLst>
          </p:nvPr>
        </p:nvGraphicFramePr>
        <p:xfrm>
          <a:off x="6528048" y="2132856"/>
          <a:ext cx="5508104" cy="47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794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14. Какие результаты федеральной системы мониторинга учитываются при оценке Вашей работы.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7629587"/>
              </p:ext>
            </p:extLst>
          </p:nvPr>
        </p:nvGraphicFramePr>
        <p:xfrm>
          <a:off x="0" y="1916832"/>
          <a:ext cx="595198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14705"/>
              </p:ext>
            </p:extLst>
          </p:nvPr>
        </p:nvGraphicFramePr>
        <p:xfrm>
          <a:off x="6168008" y="1916832"/>
          <a:ext cx="602399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88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15.Какие региональные (муниципальные) системы мониторинга системы образования  учитываются при оценке Вашей работы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0825855"/>
              </p:ext>
            </p:extLst>
          </p:nvPr>
        </p:nvGraphicFramePr>
        <p:xfrm>
          <a:off x="0" y="2132856"/>
          <a:ext cx="602399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424760"/>
              </p:ext>
            </p:extLst>
          </p:nvPr>
        </p:nvGraphicFramePr>
        <p:xfrm>
          <a:off x="6240016" y="2132856"/>
          <a:ext cx="5951984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7A0F3-8016-42BC-8E0C-4B3C65A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8" y="944336"/>
            <a:ext cx="4516279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Участники:</a:t>
            </a:r>
            <a:r>
              <a:rPr lang="ru-RU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2C9DBE9-46BD-4D84-8981-42EFEE2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554" y="1428736"/>
            <a:ext cx="6715172" cy="4357718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МБОУ "СОШ №1 имени Котловых" Чернушки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Етышинская</a:t>
            </a:r>
            <a:r>
              <a:rPr lang="ru-RU" sz="3200" dirty="0"/>
              <a:t> ООШ"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Деменевская</a:t>
            </a:r>
            <a:r>
              <a:rPr lang="ru-RU" sz="3200" dirty="0"/>
              <a:t>  ООШ"</a:t>
            </a:r>
          </a:p>
          <a:p>
            <a:r>
              <a:rPr lang="ru-RU" sz="3200" dirty="0"/>
              <a:t>МАОУ "СОШ № 44" г. Перми</a:t>
            </a:r>
          </a:p>
          <a:p>
            <a:r>
              <a:rPr lang="ru-RU" sz="3200" dirty="0"/>
              <a:t>МАОУ «Открытая школа» г.Перми</a:t>
            </a:r>
          </a:p>
          <a:p>
            <a:r>
              <a:rPr lang="ru-RU" sz="3200" dirty="0"/>
              <a:t>МАОУ «Лицей №5»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Бабкинская</a:t>
            </a:r>
            <a:r>
              <a:rPr lang="ru-RU" sz="3200" dirty="0"/>
              <a:t> СОШ"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6F1F7-8FC9-4F44-8821-DBEB3B411275}"/>
              </a:ext>
            </a:extLst>
          </p:cNvPr>
          <p:cNvSpPr txBox="1"/>
          <p:nvPr/>
        </p:nvSpPr>
        <p:spPr>
          <a:xfrm>
            <a:off x="-113718" y="5867930"/>
            <a:ext cx="992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ПГГПУ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5AC3A564-3B95-4526-963F-649505720728}"/>
              </a:ext>
            </a:extLst>
          </p:cNvPr>
          <p:cNvSpPr/>
          <p:nvPr/>
        </p:nvSpPr>
        <p:spPr>
          <a:xfrm rot="5400000">
            <a:off x="5784915" y="-12690"/>
            <a:ext cx="622169" cy="117754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94695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16. Проводится ли в Вашей школе дополнительный внешний мониторинг (независимая оценка) образования?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5703" y="285276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16.1. Если Вы выбрали вариант "да", то какой: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5802150"/>
              </p:ext>
            </p:extLst>
          </p:nvPr>
        </p:nvGraphicFramePr>
        <p:xfrm>
          <a:off x="119167" y="666471"/>
          <a:ext cx="2555072" cy="278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3567700"/>
              </p:ext>
            </p:extLst>
          </p:nvPr>
        </p:nvGraphicFramePr>
        <p:xfrm>
          <a:off x="0" y="3222096"/>
          <a:ext cx="6036715" cy="36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3521" y="1072715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687543"/>
              </p:ext>
            </p:extLst>
          </p:nvPr>
        </p:nvGraphicFramePr>
        <p:xfrm>
          <a:off x="9181954" y="666471"/>
          <a:ext cx="30716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45962"/>
              </p:ext>
            </p:extLst>
          </p:nvPr>
        </p:nvGraphicFramePr>
        <p:xfrm>
          <a:off x="7032104" y="3140968"/>
          <a:ext cx="5221514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17. Кто заказывает и оплачивает  дополнительный внешний мониторинг (независимую оценку качества образования)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41357638"/>
              </p:ext>
            </p:extLst>
          </p:nvPr>
        </p:nvGraphicFramePr>
        <p:xfrm>
          <a:off x="0" y="2348880"/>
          <a:ext cx="6096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400482"/>
              </p:ext>
            </p:extLst>
          </p:nvPr>
        </p:nvGraphicFramePr>
        <p:xfrm>
          <a:off x="6456040" y="2204864"/>
          <a:ext cx="5735960" cy="463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18. Как отслеживается динамика результатов в Вашей образовательной организации?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15695194"/>
              </p:ext>
            </p:extLst>
          </p:nvPr>
        </p:nvGraphicFramePr>
        <p:xfrm>
          <a:off x="0" y="2204864"/>
          <a:ext cx="6023992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742253"/>
              </p:ext>
            </p:extLst>
          </p:nvPr>
        </p:nvGraphicFramePr>
        <p:xfrm>
          <a:off x="6312024" y="1988840"/>
          <a:ext cx="587997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28" y="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19. Участвует ли Ваша образовательная организация в каком-либо проекте, направленном на развитие системы менеджмента качества образования?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1503869"/>
              </p:ext>
            </p:extLst>
          </p:nvPr>
        </p:nvGraphicFramePr>
        <p:xfrm>
          <a:off x="0" y="2276872"/>
          <a:ext cx="61680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78565"/>
              </p:ext>
            </p:extLst>
          </p:nvPr>
        </p:nvGraphicFramePr>
        <p:xfrm>
          <a:off x="6168008" y="2060848"/>
          <a:ext cx="6023992" cy="482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0"/>
            <a:ext cx="902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20. Является ли Ваша образовательная организация участником проекта «Кластер качества ПГГПУ» (педагогическая диагностика учебных достижений учащихся)?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9627238"/>
              </p:ext>
            </p:extLst>
          </p:nvPr>
        </p:nvGraphicFramePr>
        <p:xfrm>
          <a:off x="0" y="1844824"/>
          <a:ext cx="6023992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674069"/>
              </p:ext>
            </p:extLst>
          </p:nvPr>
        </p:nvGraphicFramePr>
        <p:xfrm>
          <a:off x="6240016" y="1988840"/>
          <a:ext cx="595198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5604" y="214290"/>
            <a:ext cx="90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	Какими образовательными технологиями Вы пользуетесь в своей профессиональной деятельности? (В среднем по группе 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25527"/>
              </p:ext>
            </p:extLst>
          </p:nvPr>
        </p:nvGraphicFramePr>
        <p:xfrm>
          <a:off x="0" y="1844824"/>
          <a:ext cx="6096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55088"/>
              </p:ext>
            </p:extLst>
          </p:nvPr>
        </p:nvGraphicFramePr>
        <p:xfrm>
          <a:off x="6240016" y="1844824"/>
          <a:ext cx="593706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2. Как часто в процессе преподавания Вы делаете следующее:</a:t>
            </a:r>
          </a:p>
          <a:p>
            <a:pPr algn="ctr"/>
            <a:r>
              <a:rPr lang="ru-RU" sz="2000" b="1" dirty="0"/>
              <a:t>(В среднем по группе 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3188699"/>
              </p:ext>
            </p:extLst>
          </p:nvPr>
        </p:nvGraphicFramePr>
        <p:xfrm>
          <a:off x="0" y="1916832"/>
          <a:ext cx="6168008" cy="474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145940"/>
              </p:ext>
            </p:extLst>
          </p:nvPr>
        </p:nvGraphicFramePr>
        <p:xfrm>
          <a:off x="6168008" y="1916832"/>
          <a:ext cx="602399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099121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Для каждой строки ниже укажите, насколько Вы нуждаетесь в профессиональном развитии по данному направлению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5163363"/>
              </p:ext>
            </p:extLst>
          </p:nvPr>
        </p:nvGraphicFramePr>
        <p:xfrm>
          <a:off x="0" y="1988840"/>
          <a:ext cx="616800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16251"/>
              </p:ext>
            </p:extLst>
          </p:nvPr>
        </p:nvGraphicFramePr>
        <p:xfrm>
          <a:off x="5519936" y="1988840"/>
          <a:ext cx="6663743" cy="48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Испытываете ли Вы необходимость в приобретении знаний и освоении методов/технологий/приемов в следующих областях: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3712496"/>
              </p:ext>
            </p:extLst>
          </p:nvPr>
        </p:nvGraphicFramePr>
        <p:xfrm>
          <a:off x="0" y="2204864"/>
          <a:ext cx="6096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03388"/>
              </p:ext>
            </p:extLst>
          </p:nvPr>
        </p:nvGraphicFramePr>
        <p:xfrm>
          <a:off x="6096000" y="2122164"/>
          <a:ext cx="6070313" cy="471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 В чем Вы видите основную проблему низких показателей обучающихся по предмету?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8045042"/>
              </p:ext>
            </p:extLst>
          </p:nvPr>
        </p:nvGraphicFramePr>
        <p:xfrm>
          <a:off x="0" y="2348880"/>
          <a:ext cx="6096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273280"/>
              </p:ext>
            </p:extLst>
          </p:nvPr>
        </p:nvGraphicFramePr>
        <p:xfrm>
          <a:off x="6116038" y="2211118"/>
          <a:ext cx="6075962" cy="461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6. Проводите ли Вы дополнительные занятия с обучающимися по подготовке к ОГЭ,  ЕГЭ?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0110464"/>
              </p:ext>
            </p:extLst>
          </p:nvPr>
        </p:nvGraphicFramePr>
        <p:xfrm>
          <a:off x="0" y="2132856"/>
          <a:ext cx="6096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91089"/>
              </p:ext>
            </p:extLst>
          </p:nvPr>
        </p:nvGraphicFramePr>
        <p:xfrm>
          <a:off x="6384032" y="2122164"/>
          <a:ext cx="5798871" cy="473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7. Проводится ли в Вашей образовательной организации  </a:t>
            </a:r>
            <a:r>
              <a:rPr lang="ru-RU" b="1" dirty="0" err="1"/>
              <a:t>внутришкольный</a:t>
            </a:r>
            <a:r>
              <a:rPr lang="ru-RU" b="1" dirty="0"/>
              <a:t> мониторинг качества образования?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93394617"/>
              </p:ext>
            </p:extLst>
          </p:nvPr>
        </p:nvGraphicFramePr>
        <p:xfrm>
          <a:off x="0" y="2204864"/>
          <a:ext cx="6023992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417" y="1168057"/>
            <a:ext cx="124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116805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ФИНИШ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242643"/>
              </p:ext>
            </p:extLst>
          </p:nvPr>
        </p:nvGraphicFramePr>
        <p:xfrm>
          <a:off x="6023992" y="2091387"/>
          <a:ext cx="6168007" cy="476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2142</TotalTime>
  <Words>943</Words>
  <Application>Microsoft Office PowerPoint</Application>
  <PresentationFormat>Широкоэкранный</PresentationFormat>
  <Paragraphs>115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Golos Text</vt:lpstr>
      <vt:lpstr>Golos Text DemiBold</vt:lpstr>
      <vt:lpstr>Wingdings</vt:lpstr>
      <vt:lpstr>Тема Office</vt:lpstr>
      <vt:lpstr> Сетевая рабочая группа: «STEAM-подход как средство повышения качества образовании» </vt:lpstr>
      <vt:lpstr>1. Участники: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Vera Zakharova</cp:lastModifiedBy>
  <cp:revision>224</cp:revision>
  <dcterms:created xsi:type="dcterms:W3CDTF">2013-10-16T06:54:36Z</dcterms:created>
  <dcterms:modified xsi:type="dcterms:W3CDTF">2024-11-15T17:45:09Z</dcterms:modified>
</cp:coreProperties>
</file>