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97" r:id="rId3"/>
    <p:sldId id="280" r:id="rId4"/>
    <p:sldId id="274" r:id="rId5"/>
    <p:sldId id="293" r:id="rId6"/>
    <p:sldId id="298" r:id="rId7"/>
    <p:sldId id="299" r:id="rId8"/>
    <p:sldId id="306" r:id="rId9"/>
    <p:sldId id="311" r:id="rId10"/>
    <p:sldId id="300" r:id="rId11"/>
    <p:sldId id="301" r:id="rId12"/>
    <p:sldId id="302" r:id="rId13"/>
    <p:sldId id="303" r:id="rId14"/>
    <p:sldId id="304" r:id="rId15"/>
    <p:sldId id="305" r:id="rId16"/>
    <p:sldId id="285" r:id="rId17"/>
    <p:sldId id="283" r:id="rId18"/>
    <p:sldId id="288" r:id="rId19"/>
    <p:sldId id="292" r:id="rId20"/>
    <p:sldId id="269" r:id="rId21"/>
    <p:sldId id="270" r:id="rId22"/>
    <p:sldId id="271" r:id="rId23"/>
    <p:sldId id="272" r:id="rId24"/>
    <p:sldId id="286" r:id="rId25"/>
    <p:sldId id="287" r:id="rId26"/>
    <p:sldId id="307" r:id="rId27"/>
    <p:sldId id="308" r:id="rId28"/>
    <p:sldId id="296" r:id="rId29"/>
    <p:sldId id="310" r:id="rId30"/>
    <p:sldId id="312" r:id="rId31"/>
    <p:sldId id="273" r:id="rId32"/>
    <p:sldId id="30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0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7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71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6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1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0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1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3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2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0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6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3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0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ABF241-4D99-47EC-964C-CEAA08B1B97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7F8A-8A19-420C-9623-2A44863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44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.ru/library/118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ПСИХОЛОГИЧЕСКИЕ ОСНОВЫ НАСТАВНИЧЕСТВА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486942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ПеДАГОГ</a:t>
            </a:r>
            <a:r>
              <a:rPr lang="ru-RU" sz="3600" b="1" dirty="0" smtClean="0"/>
              <a:t>-ПСИХОЛОГ МБУ «ЦППМСП» </a:t>
            </a:r>
            <a:r>
              <a:rPr lang="ru-RU" sz="3600" b="1" dirty="0"/>
              <a:t>г</a:t>
            </a:r>
            <a:r>
              <a:rPr lang="ru-RU" sz="3600" b="1" dirty="0" smtClean="0"/>
              <a:t>. ПЕРМИ ТИУНОВА Т.Л.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149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НАСТАВНИК КАК РЕСУРС …</a:t>
            </a:r>
            <a:endParaRPr lang="ru-RU" b="1" dirty="0"/>
          </a:p>
        </p:txBody>
      </p:sp>
      <p:pic>
        <p:nvPicPr>
          <p:cNvPr id="1026" name="Picture 2" descr="https://www.saxbam.com/wp-content/uploads/2019/07/Edition-Overview-Bo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65018"/>
            <a:ext cx="3604314" cy="27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84" y="1853248"/>
            <a:ext cx="3695700" cy="2558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956" y="3909060"/>
            <a:ext cx="4506804" cy="25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440989" cy="2769133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ОРИЕНТИРУЕТ…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помогает ставить цели, обозначить задачи, по сути, спланировать успех молодого коллеги, а затем помогает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достижении поставленных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83" y="3429000"/>
            <a:ext cx="2059078" cy="273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37" y="3221851"/>
            <a:ext cx="3773583" cy="29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16" y="532263"/>
            <a:ext cx="9795880" cy="316628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СТРУКТУРИРУЕТ…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расширить  знания и представления о мире в целом и о конкретной профессиональной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сфере, помогает структурировать пространство, сделать его понятным и субъективно безопасным, помогает структурировать мышление, выйти на решение проблемы.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01" y="4126737"/>
            <a:ext cx="3372612" cy="2248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41" y="4028699"/>
            <a:ext cx="3288346" cy="2522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4126737"/>
            <a:ext cx="4206240" cy="23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452718"/>
            <a:ext cx="11590020" cy="3859975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ПРЕДУПРЕЖДАЕТ…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помогает избежать ошибок, предупредив о их существовании,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 внимание на те моменты, где стоит быть более внимательным и осторожным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Наставник помогает разрешать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конфликтные ситуации,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искать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варианты решения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помогает увидеть с разных точек зрения  одну и ту же ситуацию, помогает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положительные моменты в сложных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4419356"/>
            <a:ext cx="4411980" cy="22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19" y="683960"/>
            <a:ext cx="6032985" cy="617404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РАЗВИВАЕТ И МОТИВИРУЕТ…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поможет раскрыть потенциал молодого коллеги, окажет психологическую поддержку, создаст условия для  активизации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самообучения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саморазвития, поможет отыскать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резервы и возможности, преодолеть внутренние и внешние барьеры с учетом специфики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особенностей.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0" y="2157597"/>
            <a:ext cx="5052060" cy="2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874829" cy="6016662"/>
          </a:xfrm>
        </p:spPr>
        <p:txBody>
          <a:bodyPr/>
          <a:lstStyle/>
          <a:p>
            <a:pPr lv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ПОДДЕРЖИВАЕТ, СОЗДАЕТ СИТУАЦИЮ УСПЕХА…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найдет способ вселить в молодого коллегу уверенность,  поможет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 сильные стороны, на реальные успехи,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поддержит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начинаниях.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54" y="1449369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1" y="201258"/>
            <a:ext cx="11018520" cy="1400530"/>
          </a:xfrm>
        </p:spPr>
        <p:txBody>
          <a:bodyPr/>
          <a:lstStyle/>
          <a:p>
            <a:r>
              <a:rPr lang="ru-RU" sz="3600" b="1" dirty="0" smtClean="0"/>
              <a:t>МОЛОДОЙ СПЕЦИАЛИСТ. ПСИХОЛОГИЧЕСКИЙ ПОРТРЕТ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1788"/>
            <a:ext cx="12192000" cy="4981892"/>
          </a:xfrm>
        </p:spPr>
        <p:txBody>
          <a:bodyPr>
            <a:normAutofit/>
          </a:bodyPr>
          <a:lstStyle/>
          <a:p>
            <a:r>
              <a:rPr lang="ru-RU" dirty="0" smtClean="0"/>
              <a:t>МОТИВАЦИЯ - </a:t>
            </a:r>
            <a:r>
              <a:rPr lang="ru-RU" dirty="0"/>
              <a:t>н</a:t>
            </a:r>
            <a:r>
              <a:rPr lang="ru-RU" dirty="0" smtClean="0"/>
              <a:t>аличие  </a:t>
            </a:r>
            <a:r>
              <a:rPr lang="ru-RU" dirty="0"/>
              <a:t>целей и стремления добиться </a:t>
            </a:r>
            <a:r>
              <a:rPr lang="ru-RU" dirty="0" smtClean="0"/>
              <a:t>чего-то. Желание </a:t>
            </a:r>
            <a:r>
              <a:rPr lang="ru-RU" dirty="0"/>
              <a:t> качественно выполнять свою работу, осваивать дополнительные навыки и работать на результат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ЭНТУЗИАЗМ - </a:t>
            </a:r>
            <a:r>
              <a:rPr lang="ru-RU" dirty="0"/>
              <a:t>ч</a:t>
            </a:r>
            <a:r>
              <a:rPr lang="ru-RU" dirty="0" smtClean="0"/>
              <a:t>еловек</a:t>
            </a:r>
            <a:r>
              <a:rPr lang="ru-RU" dirty="0"/>
              <a:t>, работающий из-под палки, никогда не станет основой прочной команды. </a:t>
            </a:r>
            <a:endParaRPr lang="ru-RU" dirty="0" smtClean="0"/>
          </a:p>
          <a:p>
            <a:r>
              <a:rPr lang="ru-RU" dirty="0" smtClean="0"/>
              <a:t>ИНИЦИАТИВНОСТЬ – должен предлагать </a:t>
            </a:r>
            <a:r>
              <a:rPr lang="ru-RU" dirty="0"/>
              <a:t>свои методы, свежие идеи для решения поставленных заданий, а не просто сидеть, сложа руки, в ожидании готовых инструкций к действию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ЖЕЛАНИЕ УЧИТЬСЯ ЧЕМУ-ТО НОВОМУ, ПОЗНАВАТЕЛЬНЫЙ ИНТЕРЕС – желание постоянно улучшать свои знания и совершенствовать свои навыки.</a:t>
            </a:r>
          </a:p>
          <a:p>
            <a:r>
              <a:rPr lang="ru-RU" dirty="0" smtClean="0"/>
              <a:t>ИСПОЛНИТЕЛЬНОСТЬ – готовность оперативно выполнять задания наставника.</a:t>
            </a:r>
          </a:p>
          <a:p>
            <a:r>
              <a:rPr lang="ru-RU" dirty="0" smtClean="0"/>
              <a:t>ВНИМАТЕЛЬНОСТЬ К ДЕТАЛЯМ.</a:t>
            </a:r>
          </a:p>
          <a:p>
            <a:r>
              <a:rPr lang="ru-RU" dirty="0" smtClean="0"/>
              <a:t>КОММУНИКАБЕЛЬНОСТЬ – умение эффективно общаться или, хотя бы, наличие желания научиться этому.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1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НАСТАВНИК. ПСИХОЛОГИЧЕСКИЙ ПОРТРЕТ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052918"/>
            <a:ext cx="11475720" cy="45536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МОТИВАЦИЯ – </a:t>
            </a:r>
            <a:r>
              <a:rPr lang="ru-RU" dirty="0"/>
              <a:t>наличие  целей и стремления добиться чего-то. Желание  качественно выполнять свою работу, осваивать дополнительные навыки и работать на результат.</a:t>
            </a:r>
          </a:p>
          <a:p>
            <a:r>
              <a:rPr lang="ru-RU" dirty="0" smtClean="0"/>
              <a:t>ЛИДЕРСКИЕ КАЧЕСТВА - </a:t>
            </a:r>
            <a:r>
              <a:rPr lang="ru-RU" dirty="0"/>
              <a:t>должен уметь самостоятельно принимать решения и быть способным предпринимать решительные </a:t>
            </a:r>
            <a:r>
              <a:rPr lang="ru-RU" dirty="0" smtClean="0"/>
              <a:t>действия, обладать умением  </a:t>
            </a:r>
            <a:r>
              <a:rPr lang="ru-RU" dirty="0"/>
              <a:t>не только качественно выполнять поставленные перед ним задачи, но и вносить рациональные дополнения в специфику своей работы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ДЕЛОВОЕ УПРАВЛЕНИЕ – обладает хорошими </a:t>
            </a:r>
            <a:r>
              <a:rPr lang="ru-RU" dirty="0"/>
              <a:t>навыками </a:t>
            </a:r>
            <a:r>
              <a:rPr lang="ru-RU" dirty="0" smtClean="0"/>
              <a:t>управления, умением понимать нужды окружающих, умением </a:t>
            </a:r>
            <a:r>
              <a:rPr lang="ru-RU" dirty="0"/>
              <a:t>управлять временем, </a:t>
            </a:r>
            <a:r>
              <a:rPr lang="ru-RU" dirty="0" smtClean="0"/>
              <a:t> </a:t>
            </a:r>
            <a:r>
              <a:rPr lang="ru-RU" dirty="0"/>
              <a:t>человеческими ресурсами, а также </a:t>
            </a:r>
            <a:r>
              <a:rPr lang="ru-RU" dirty="0" smtClean="0"/>
              <a:t> брать на себя ответственность и своевременно </a:t>
            </a:r>
            <a:r>
              <a:rPr lang="ru-RU" dirty="0"/>
              <a:t>принимать взвешенные решения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СПОСОБНОСТЬ СОХРАНЯТЬ САМООБЛАДАНИЕ В ЛЮБОЙ СИТУАЦИИ – не руководствоваться сиюминутными эмоциями,  уметь </a:t>
            </a:r>
            <a:r>
              <a:rPr lang="ru-RU" dirty="0"/>
              <a:t>хранить самообладание даже в стрессовых ситуациях, вызванных, например, постоянным давлением, </a:t>
            </a:r>
            <a:r>
              <a:rPr lang="ru-RU" dirty="0" smtClean="0"/>
              <a:t>высокими эмоциональными и интеллектуальными нагрузками, многозадачностью </a:t>
            </a:r>
            <a:r>
              <a:rPr lang="ru-RU" dirty="0"/>
              <a:t>или горящими сроками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КОММУНИКАБЕЛЬНОСТЬ -  умение эффективно общаться.</a:t>
            </a:r>
          </a:p>
          <a:p>
            <a:r>
              <a:rPr lang="ru-RU" dirty="0" smtClean="0"/>
              <a:t>УМЕНИЕ РАБОТАТЬ В КОМАНДЕ - </a:t>
            </a:r>
            <a:r>
              <a:rPr lang="ru-RU" dirty="0"/>
              <a:t>должен чётко осознавать корпоративные ценности, видеть цели работодателя, доброжелательно относиться к коллегам и быть готовым оказывать им помощь. </a:t>
            </a:r>
            <a:endParaRPr lang="ru-RU" dirty="0" smtClean="0"/>
          </a:p>
          <a:p>
            <a:r>
              <a:rPr lang="ru-RU" dirty="0" smtClean="0"/>
              <a:t>ОТКРЫТОСТЬ НОВОМУ ОПЫТУ.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2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ОТБОР НАСТАВНИКОВ: КРИТЕРИИ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57963"/>
              </p:ext>
            </p:extLst>
          </p:nvPr>
        </p:nvGraphicFramePr>
        <p:xfrm>
          <a:off x="937260" y="1853249"/>
          <a:ext cx="9829800" cy="4686818"/>
        </p:xfrm>
        <a:graphic>
          <a:graphicData uri="http://schemas.openxmlformats.org/drawingml/2006/table">
            <a:tbl>
              <a:tblPr firstRow="1" firstCol="1" bandRow="1"/>
              <a:tblGrid>
                <a:gridCol w="2679133"/>
                <a:gridCol w="7150667"/>
              </a:tblGrid>
              <a:tr h="1171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компетентность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специальных знаний и навыков (наличие определенной специализации или категории), способность поддерживать профессиональную квалификацию.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 в организации и в должности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 не менее года.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Исполнительская дисциплина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Ответственное отношение к работе и отсутствие дисциплинарных нарушений в течение определенного периода.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желание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не только должен понимать суть роли наставника и преимущества этого положения, но и иметь желание заниматься этой деятельностью. В противном случае выбранный наставник может считать наставничество обузой и из-за этого негативно относиться к своей новой обязанности.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8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ОТБОР НАСТАВНИКОВ: КРИТЕРИИ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13761"/>
              </p:ext>
            </p:extLst>
          </p:nvPr>
        </p:nvGraphicFramePr>
        <p:xfrm>
          <a:off x="646110" y="1985465"/>
          <a:ext cx="10349549" cy="4590769"/>
        </p:xfrm>
        <a:graphic>
          <a:graphicData uri="http://schemas.openxmlformats.org/drawingml/2006/table">
            <a:tbl>
              <a:tblPr firstRow="1" firstCol="1" bandRow="1"/>
              <a:tblGrid>
                <a:gridCol w="2820791"/>
                <a:gridCol w="7528758"/>
              </a:tblGrid>
              <a:tr h="749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Авторитет в коллективе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Сотруднику, который по каким-либо причинам (профессиональным, личностным) является «аутсайдером» в коллективе, трудно быть успешным наставником. Поэтому лучше выбирать наставников среди лидеров коллектива.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Склонность к преподаванию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Далеко не всегда хороший футболист может стать хорошим тренером, хороший профессионал в своей области не обязательно будет хорошим преподавателем. Для преподавательской деятельности требуются готовность делиться опытом, способность доходчиво излагать информацию и большое терпение по отношению к обучающимся.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Хорошие коммуникативные способности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Проявляются в активном общении и владении инициативой, эмоциональном отклике на состояние партнеров общения, доступном изложении своих мыслей.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Организованность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выделять важные моменты без лишней детализации, расставлять приоритеты, разумно распределять рабочее время и работать с большой нагрузкой.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уравновешенность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поддерживать оптимальное эмоциональное состояние, быстро адаптироваться к изменениям и принимать обдуманные решения в ситуации информационной перегрузки.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Позитивный эмоциональный настрой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 «выгоревшие» профессионалы вряд ли смогут быть хорошими наставниками.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7" marR="45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5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08074" cy="6130962"/>
          </a:xfrm>
        </p:spPr>
        <p:txBody>
          <a:bodyPr/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Огонь разжигается огнём, а личность формируется личностью. Стань ярким примером и бесспорным авторитетом для своих подопечных! Будь незаурядным, интересным человеком и все получится!»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С.Б. </a:t>
            </a:r>
            <a:r>
              <a:rPr lang="ru-RU" sz="2800" dirty="0" err="1" smtClean="0"/>
              <a:t>Елканов</a:t>
            </a:r>
            <a:r>
              <a:rPr lang="ru-RU" sz="2800" dirty="0" smtClean="0"/>
              <a:t>. Основы профессионального самовоспитания будущего учителя)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81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58" y="204716"/>
            <a:ext cx="9657949" cy="1473960"/>
          </a:xfrm>
        </p:spPr>
        <p:txBody>
          <a:bodyPr/>
          <a:lstStyle/>
          <a:p>
            <a:r>
              <a:rPr lang="ru-RU" sz="3200" b="1" dirty="0" smtClean="0"/>
              <a:t>ЭТАПЫ РАЗВИТИЯ ОТНОШЕНИЙ МЕЖДУ НАСТАВНИКОМ И МОЛОДЫМ СПЕЦИАЛИСТОМ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1678676"/>
            <a:ext cx="11709779" cy="500872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(принятие)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знакомятся друг с другом и определяют, что они могут предложить и ожидать друг от друга.  На данном этапе между наставником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специалистом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возникнуть недопонимания, расхождения 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взглядах.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стадией отношений наставничества. Здесь происходит углубление связи между сторонами процесса наставничества.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отделения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наиболее трудным, потому что означает прекращение достаточно длительных и тесных взаимоотношений между двумя людьми - наставником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специалистом.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наступает в случае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адаптации молодого специалиста в образовательном учреждении. Он в состоянии самостоятельно справляться со своими профессиональными и личностными задачами.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взаимоотношений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переопределение - предполагает восстановление отношений между бывшими участниками процесса наставничества на новой равноправной основе, здесь продолжают действовать отношения дружбы. Иногда бывший наставник может оказывать помощь в развитии карьеры или дать совет своему бывшему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подопечному,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взаимодействие между ними происходит уже менее часто. Данный этап может длиться неограниченное количество времени.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ПРЕДУПРЕЖДАЕМ ПСИХОЛОГИЧЕСКИЕ ТРУДНОСТИ ПЕРВОГО ЭТАПА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637731"/>
            <a:ext cx="8420669" cy="50906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сообразовываться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исходным образовательным уровнем молодого специалиста; мало ли, что тот «сам должен знать и понимать» - слишком часто мы встречаемся с ситуацией «должен, но не знает и не понимает»;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пока жизненный опыт и большие амбиции, характерные для молодых людей; они и в самом деле даже не подозревают, насколько мало знают;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 молодого специалиста к планированию его карьеры и составлению индивидуального плана развития, непременно интересоваться его точкой зрения на происходящее - ведь как бы прекрасно не распланировал наставник будущее, если оно молодому специалисту не понравится - начнется саботаж;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факт, что все люди - разные, и нельзя с одной меркой подходить к двум разным молодым специалистам; следовательно, надо считаться с особенностями характера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за молодого специалиста его работу, чаще предоставлять ему возможность выполнить ее под контролем, но самостоятельно, с последующей развивающей обратной связью.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43" y="1853248"/>
            <a:ext cx="3106068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96122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ПРЕДУПРЕЖДАЕМ ПСИХОЛОГИЧЕСКИЕ ТРУДНОСТИ ВТОРОГО ЭТАПА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2372958"/>
            <a:ext cx="11569147" cy="432601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должен оказать реальную, квалифицированную помощь своему подопечному в развитии его карьеры: способствуя получению бросающей вызов работы, обучения, раскрытия потенциала, способностей работника, предоставления ему возможности быть замеченным высшим руководством, оказанием организационной и профессиональной поддержки.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 может также поддержать эмоционально, консультируя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и личным вопросам.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испытывать чувство удовлетворения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подопечного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того, что его будут ассоциировать с делающим успехи молодым сотрудником. Кроме того, он может извлекать выгоду из технической помощи, которая оказывается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коллегой.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1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ПРЕДУПРЕЖДАЕМ ПСИХОЛОГИЧЕСКИЕ ТРУДНОСТИ ТРЕТЬЕГО ЭТАПА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87" y="2052918"/>
            <a:ext cx="11350487" cy="480508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этапе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пересматривает свою оценку и отношение к наставнику, исходя из возникающей между ними дистанции. У обеих сторон может возникнуть чувство заброшенности и одиночества, или чувство обиды наставника на растущую независимость своего подопечного, или недовольство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что, как ему кажется, наставник преждевременно снял свою опеку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отделения является необходимым, потому что молодой сотрудник стремится получить больше независимости и автономии, и хочет, выйдя из под покровительственного влияния, наилучшим образом продемонстрировать свои профессиональные способности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для наставника это возможность продемонстрировать себе и другим, что поставленные задачи достигнуты, и вклад в 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не напрасным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23" y="186018"/>
            <a:ext cx="10721339" cy="700265"/>
          </a:xfrm>
        </p:spPr>
        <p:txBody>
          <a:bodyPr/>
          <a:lstStyle/>
          <a:p>
            <a:r>
              <a:rPr lang="ru-RU" b="1" dirty="0" smtClean="0"/>
              <a:t>ОТНОШЕНИЯ: СУБЪЕКТ-СУБЪЕКТ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125" y="886283"/>
            <a:ext cx="6083488" cy="579754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Субъект-субъектное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представляет собой двустороннюю деятельность людей, в ходе которой выстраиваются взаимные связи. Этот процесс может сопровождаться информационным обменом. В ходе общения субъекты воздействуют друг на друга, оказывая взаимное влияние, вызывают чувства переживания и взаимного понимания, поэтому субъект-субъектное взаимодействие носит психологический, эмоциональный характер, во многом основывается на чувстве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То, насколько удачно складывается субъект-субъектное взаимодействие, зависит о способности человека к сопереживанию, умению видеть эмоции и чувства другого, а также адекватно на них реагировать.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3613" y="1200150"/>
            <a:ext cx="5958387" cy="52959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СУБЪЕКТ-СУБЪЕКТНЫЕ ОТНОШЕНИЯ: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использования другого человека в качестве функции, средства достижения своих целей;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позитивного отношения к другому человеку при встречном негативном отношении;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воздействие и формирование, а влияние на другого человека человечным отношением, которое укрепляет другого, усиливает его сущность.</a:t>
            </a:r>
          </a:p>
        </p:txBody>
      </p:sp>
    </p:spTree>
    <p:extLst>
      <p:ext uri="{BB962C8B-B14F-4D97-AF65-F5344CB8AC3E}">
        <p14:creationId xmlns:p14="http://schemas.microsoft.com/office/powerpoint/2010/main" val="18652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82" y="235004"/>
            <a:ext cx="10827432" cy="1180140"/>
          </a:xfrm>
        </p:spPr>
        <p:txBody>
          <a:bodyPr/>
          <a:lstStyle/>
          <a:p>
            <a:r>
              <a:rPr lang="ru-RU" sz="2800" b="1" dirty="0" smtClean="0"/>
              <a:t>«ФЕНОМЕН МИКЕЛАНДЖЕЛО»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 err="1" smtClean="0"/>
              <a:t>Брэд</a:t>
            </a:r>
            <a:r>
              <a:rPr lang="ru-RU" sz="2800" b="1" dirty="0" smtClean="0"/>
              <a:t> Джонсон, Дэвид Смит, </a:t>
            </a:r>
            <a:r>
              <a:rPr lang="ru-RU" sz="2800" b="1" dirty="0" err="1">
                <a:hlinkClick r:id="rId2"/>
              </a:rPr>
              <a:t>Harvard</a:t>
            </a:r>
            <a:r>
              <a:rPr lang="ru-RU" sz="2800" b="1" dirty="0">
                <a:hlinkClick r:id="rId2"/>
              </a:rPr>
              <a:t> </a:t>
            </a:r>
            <a:r>
              <a:rPr lang="ru-RU" sz="2800" b="1" dirty="0" err="1">
                <a:hlinkClick r:id="rId2"/>
              </a:rPr>
              <a:t>Business</a:t>
            </a:r>
            <a:r>
              <a:rPr lang="ru-RU" sz="2800" b="1" dirty="0">
                <a:hlinkClick r:id="rId2"/>
              </a:rPr>
              <a:t> </a:t>
            </a:r>
            <a:r>
              <a:rPr lang="ru-RU" sz="2800" b="1" dirty="0" err="1" smtClean="0">
                <a:hlinkClick r:id="rId2"/>
              </a:rPr>
              <a:t>Review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5144"/>
            <a:ext cx="11582400" cy="52469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 склонны к «клонированию» себя в своего ученика. То есть они, зачастую бессознательно, подталкивают подопечного следовать тем же карьерным запросам и придерживаться тех же решений в сфере работы и личной жизни, которые отражают их собственные принципы.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Микеланджело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подходил к мастерству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твердым убеждением, что произведение искусства уже заточено в камне, а задача скульптора заключается в извлечении его на свет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явить миру идеальную модель ученика — уникальную, но зачастую скрытую от глаз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– идеальное «Я». Произойти это может только при условии, если наставник понимает и принимает ученика. Помочь ему в этом может активное слушание, 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уделить время выслушиванию, пониманию и оценке точки зрения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границы своего восприятия и научиться выражать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другой человек чувствовал себя комфортно, когда он делится мечтами и планами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отдельных компонента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наставника: перцептивное принятие и поведенческое принятие.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Перцептивное принятие: наставник понял и принял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подлинное, истинное «я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ученика,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идеальное «я», а также возможные направления развития карьеры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Поведенческое принятие: наставник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ученику выстраивать поведение в соответствии с идеальным представлением.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вдумчивого наставника-скульптора: прилежное и терпеливое слушание, сократовский диалог, безоговорочное понимание и принятие ученика.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2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022"/>
          </a:xfrm>
        </p:spPr>
        <p:txBody>
          <a:bodyPr/>
          <a:lstStyle/>
          <a:p>
            <a:r>
              <a:rPr lang="ru-RU" b="1" dirty="0" smtClean="0"/>
              <a:t>ТЕХНИКИ НАСТАВНИЧЕСТВА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348740"/>
            <a:ext cx="11544300" cy="53492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Сопровождение:</a:t>
            </a:r>
            <a:r>
              <a:rPr lang="ru-RU" dirty="0"/>
              <a:t> наставник выполняет учебные задачи вместе с тем, кто учится.</a:t>
            </a:r>
          </a:p>
          <a:p>
            <a:r>
              <a:rPr lang="ru-RU" b="1" dirty="0"/>
              <a:t>Посев:</a:t>
            </a:r>
            <a:r>
              <a:rPr lang="ru-RU" dirty="0"/>
              <a:t> техника, которая применяется для подготовки ученика к изменениям. Сказанное наставником может быть непонятным с первого взгляда, однако раскрывает свое значение и ценность, когда ситуация потребует определенного знания или умения.</a:t>
            </a:r>
          </a:p>
          <a:p>
            <a:r>
              <a:rPr lang="ru-RU" b="1" dirty="0" err="1"/>
              <a:t>Катализация</a:t>
            </a:r>
            <a:r>
              <a:rPr lang="ru-RU" b="1" dirty="0"/>
              <a:t>:</a:t>
            </a:r>
            <a:r>
              <a:rPr lang="ru-RU" dirty="0"/>
              <a:t> в моменты, когда изменения достигают критического уровня, обучение может углубиться. Наставник может погрузить ученика просто в водоворот изменений, провоцируя новый способ мышления, изменения в идентичности и/или перестройку жизненных ценностей.</a:t>
            </a:r>
          </a:p>
          <a:p>
            <a:r>
              <a:rPr lang="ru-RU" b="1" dirty="0"/>
              <a:t>Демонстрация:</a:t>
            </a:r>
            <a:r>
              <a:rPr lang="ru-RU" dirty="0"/>
              <a:t> способ объяснения непонятного собственным примером, показом своих умений. Наставник показывает то, о чем говорит, показывает собственным поведением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«Разбор полетов»: </a:t>
            </a:r>
            <a:r>
              <a:rPr lang="ru-RU" dirty="0" smtClean="0"/>
              <a:t>вопросы  </a:t>
            </a:r>
            <a:r>
              <a:rPr lang="ru-RU" dirty="0"/>
              <a:t>Что могло привести к этой ситуации?  Какие шаги </a:t>
            </a:r>
            <a:r>
              <a:rPr lang="ru-RU" dirty="0" smtClean="0"/>
              <a:t>Вы </a:t>
            </a:r>
            <a:r>
              <a:rPr lang="ru-RU" dirty="0"/>
              <a:t>можете предпринять?  Что </a:t>
            </a:r>
            <a:r>
              <a:rPr lang="ru-RU" dirty="0" smtClean="0"/>
              <a:t>Вы </a:t>
            </a:r>
            <a:r>
              <a:rPr lang="ru-RU" dirty="0"/>
              <a:t>готовы с этим сделать?  Как </a:t>
            </a:r>
            <a:r>
              <a:rPr lang="ru-RU" dirty="0" smtClean="0"/>
              <a:t>Вы </a:t>
            </a:r>
            <a:r>
              <a:rPr lang="ru-RU" dirty="0"/>
              <a:t>поймете, </a:t>
            </a:r>
            <a:r>
              <a:rPr lang="ru-RU" dirty="0" smtClean="0"/>
              <a:t>что </a:t>
            </a:r>
            <a:r>
              <a:rPr lang="ru-RU" dirty="0"/>
              <a:t>сделали это правильно?  Как бы </a:t>
            </a:r>
            <a:r>
              <a:rPr lang="ru-RU" dirty="0" smtClean="0"/>
              <a:t>Вы </a:t>
            </a:r>
            <a:r>
              <a:rPr lang="ru-RU" dirty="0"/>
              <a:t>иначе подошли к решению данной проблемы? 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т.д.</a:t>
            </a:r>
            <a:endParaRPr lang="ru-RU" dirty="0"/>
          </a:p>
          <a:p>
            <a:r>
              <a:rPr lang="ru-RU" b="1" dirty="0" smtClean="0"/>
              <a:t>Сбор </a:t>
            </a:r>
            <a:r>
              <a:rPr lang="ru-RU" b="1" dirty="0"/>
              <a:t>урожая:</a:t>
            </a:r>
            <a:r>
              <a:rPr lang="ru-RU" dirty="0"/>
              <a:t> применяется для замечания, осознание достижений, подведение итогов. В этом случае наставник задает вопрос: «Чему ты научился?», «Насколько это полезно</a:t>
            </a:r>
            <a:r>
              <a:rPr lang="ru-RU" dirty="0" smtClean="0"/>
              <a:t>?»</a:t>
            </a:r>
          </a:p>
          <a:p>
            <a:r>
              <a:rPr lang="ru-RU" b="1" dirty="0" smtClean="0"/>
              <a:t>Ведение рефлексивного дневника: </a:t>
            </a:r>
            <a:r>
              <a:rPr lang="ru-RU" dirty="0" smtClean="0"/>
              <a:t>анализ учебного процесса, процесса сотрудничества, процесс решения возникающих проблем и т.д.</a:t>
            </a:r>
          </a:p>
          <a:p>
            <a:pPr marL="0" indent="0">
              <a:buNone/>
            </a:pPr>
            <a:r>
              <a:rPr lang="ru-RU" dirty="0" smtClean="0"/>
              <a:t>Различные </a:t>
            </a:r>
            <a:r>
              <a:rPr lang="ru-RU" dirty="0"/>
              <a:t>техники могут быть использованы в зависимости от ситуации, типа мышления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ВОЗМОЖНЫЕ СТАДИИ РЕШЕНИЯ ВОЗНИКАЮЩИХ ПРОБЛЕМ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1-й этап - этап определения (выявления) проблемы. На этом этапе конкретизируется цель в зависимости от содержания проблемы, ставятся задачи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2-й этап - этап обучения (консультации): поиск путей решения проблемы (определение стратегий, методов, приемов); демонстрация </a:t>
            </a:r>
            <a:r>
              <a:rPr lang="ru-RU" dirty="0" smtClean="0"/>
              <a:t>наставником </a:t>
            </a:r>
            <a:r>
              <a:rPr lang="ru-RU" dirty="0"/>
              <a:t>своего опыта в качестве примера. </a:t>
            </a:r>
            <a:endParaRPr lang="ru-RU" dirty="0" smtClean="0"/>
          </a:p>
          <a:p>
            <a:r>
              <a:rPr lang="ru-RU" dirty="0" smtClean="0"/>
              <a:t>3-й </a:t>
            </a:r>
            <a:r>
              <a:rPr lang="ru-RU" dirty="0"/>
              <a:t>этап - этап действия (демонстрации) </a:t>
            </a:r>
            <a:r>
              <a:rPr lang="ru-RU" dirty="0" smtClean="0"/>
              <a:t>молодого специалиста. </a:t>
            </a:r>
            <a:r>
              <a:rPr lang="ru-RU" dirty="0"/>
              <a:t>Этот этап можно назвать отчетным: </a:t>
            </a:r>
            <a:r>
              <a:rPr lang="ru-RU" dirty="0" smtClean="0"/>
              <a:t>молодой специалист </a:t>
            </a:r>
            <a:r>
              <a:rPr lang="ru-RU" dirty="0"/>
              <a:t>демонстрирует свои </a:t>
            </a:r>
            <a:r>
              <a:rPr lang="ru-RU" dirty="0" smtClean="0"/>
              <a:t>достижения в решении проблемы.</a:t>
            </a:r>
          </a:p>
          <a:p>
            <a:r>
              <a:rPr lang="ru-RU" dirty="0" smtClean="0"/>
              <a:t>4-й </a:t>
            </a:r>
            <a:r>
              <a:rPr lang="ru-RU" dirty="0"/>
              <a:t>этап - этап рефлексии, когда происходит анализ собственных мыслей, действий; самоотчет; самопознание; самооценка. Именно этот этап </a:t>
            </a:r>
            <a:r>
              <a:rPr lang="ru-RU" dirty="0" smtClean="0"/>
              <a:t>может стать </a:t>
            </a:r>
            <a:r>
              <a:rPr lang="ru-RU" dirty="0"/>
              <a:t>источником новых идей, новых </a:t>
            </a:r>
            <a:r>
              <a:rPr lang="ru-RU" dirty="0" smtClean="0"/>
              <a:t>открытий.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1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4602"/>
          </a:xfrm>
        </p:spPr>
        <p:txBody>
          <a:bodyPr/>
          <a:lstStyle/>
          <a:p>
            <a:r>
              <a:rPr lang="ru-RU" b="1" dirty="0" smtClean="0"/>
              <a:t>ТЕСТ Г.Ю. </a:t>
            </a:r>
            <a:r>
              <a:rPr lang="ru-RU" b="1" dirty="0" err="1" smtClean="0"/>
              <a:t>Айзенка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740" y="1417321"/>
            <a:ext cx="5293911" cy="483901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– устойчивая совокупность индивидуальных психических особенностей, в основе которой лежит тип высшей нервной деятельности человека. Составляет основу развития черт характера.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психолога-экспериментатора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Ганса Юргена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(EPI) – это классическая методика, предложенная в 1963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Теоретическую основу составляют понятия «экстраверсия», «интроверсия» 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автор понимал, как генетически обусловленные характеристики ЦНС.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33" y="1160060"/>
            <a:ext cx="4720467" cy="47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59307"/>
            <a:ext cx="9404723" cy="1351129"/>
          </a:xfrm>
        </p:spPr>
        <p:txBody>
          <a:bodyPr/>
          <a:lstStyle/>
          <a:p>
            <a:r>
              <a:rPr lang="ru-RU" sz="2800" b="1" dirty="0" smtClean="0"/>
              <a:t>ОЦЕНКА СФОРМИРОВАННОСТИ ИНДИВИДУАЛЬНОГО СТИЛЯ ДЕЯТЕЛЬНОСТИ МОЛОДОГО СПЕЦИАЛИСТА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6" y="1733266"/>
            <a:ext cx="11832608" cy="49541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Анализ комплекса современных требований к профессиональной деятельности преподавателя позволяет выделить семь компонентов профессиональной  компетентности и конкретизировать каждый рядом показателей:</a:t>
            </a:r>
          </a:p>
          <a:p>
            <a:pPr lvl="0"/>
            <a:r>
              <a:rPr lang="ru-RU" b="1" dirty="0" smtClean="0"/>
              <a:t>когнитивный компонент </a:t>
            </a:r>
            <a:r>
              <a:rPr lang="ru-RU" dirty="0" smtClean="0"/>
              <a:t>(специальная компетентность в области преподаваемой дисциплины детям с ОВЗ, которая включает в себя наличие базовой педагогической культуры, знание концептуальных основ и положений преподаваемой дисциплины, умение устанавливать внутри- и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связи, общую эрудированность);</a:t>
            </a:r>
          </a:p>
          <a:p>
            <a:pPr lvl="0"/>
            <a:r>
              <a:rPr lang="ru-RU" b="1" dirty="0" smtClean="0"/>
              <a:t>проектный компонент </a:t>
            </a:r>
            <a:r>
              <a:rPr lang="ru-RU" dirty="0" smtClean="0"/>
              <a:t>(компетентность в области целеполагания, планирования, проектирования, моделирования и конструирования педагогического процесса);</a:t>
            </a:r>
          </a:p>
          <a:p>
            <a:r>
              <a:rPr lang="ru-RU" b="1" dirty="0"/>
              <a:t>коммуникативный компонент </a:t>
            </a:r>
            <a:r>
              <a:rPr lang="ru-RU" dirty="0"/>
              <a:t>(психолого-педагогическая компетентность , проявляющаяся в знании психологии детей с </a:t>
            </a:r>
            <a:r>
              <a:rPr lang="ru-RU" dirty="0" smtClean="0"/>
              <a:t>ОВЗ, открытости</a:t>
            </a:r>
            <a:r>
              <a:rPr lang="ru-RU" dirty="0"/>
              <a:t>, бесконфликтности в общении, демонстрации энтузиазма в изучении темы, осуществления взаимодействия с учетом личностных, половозрастных, индивидуальных особенностей, знание </a:t>
            </a:r>
            <a:r>
              <a:rPr lang="ru-RU" dirty="0" smtClean="0"/>
              <a:t>возрастной психологии </a:t>
            </a:r>
            <a:r>
              <a:rPr lang="ru-RU" dirty="0"/>
              <a:t>и психологии детей с </a:t>
            </a:r>
            <a:r>
              <a:rPr lang="ru-RU" dirty="0" smtClean="0"/>
              <a:t>ОВЗ, </a:t>
            </a:r>
            <a:r>
              <a:rPr lang="ru-RU" dirty="0"/>
              <a:t>соблюдений требований к грамотности, членораздельности, логичности устной речи</a:t>
            </a:r>
            <a:r>
              <a:rPr lang="ru-RU" dirty="0" smtClean="0"/>
              <a:t>);</a:t>
            </a:r>
          </a:p>
          <a:p>
            <a:pPr lvl="0"/>
            <a:r>
              <a:rPr lang="ru-RU" b="1" dirty="0"/>
              <a:t>организационный компонент </a:t>
            </a:r>
            <a:r>
              <a:rPr lang="ru-RU" dirty="0"/>
              <a:t>(управленческая компетентность </a:t>
            </a:r>
            <a:r>
              <a:rPr lang="ru-RU" dirty="0" smtClean="0"/>
              <a:t>в области </a:t>
            </a:r>
            <a:r>
              <a:rPr lang="ru-RU" dirty="0"/>
              <a:t>руководства </a:t>
            </a:r>
            <a:r>
              <a:rPr lang="ru-RU" dirty="0" smtClean="0"/>
              <a:t> познавательной </a:t>
            </a:r>
            <a:r>
              <a:rPr lang="ru-RU" dirty="0"/>
              <a:t>деятельностью с учетом </a:t>
            </a:r>
            <a:r>
              <a:rPr lang="ru-RU" dirty="0" smtClean="0"/>
              <a:t> возможностей </a:t>
            </a:r>
            <a:r>
              <a:rPr lang="ru-RU" dirty="0"/>
              <a:t>и </a:t>
            </a:r>
            <a:r>
              <a:rPr lang="ru-RU" dirty="0" smtClean="0"/>
              <a:t>способностей детей с ОВЗ, руководства научно-исследовательской </a:t>
            </a:r>
            <a:r>
              <a:rPr lang="ru-RU" dirty="0"/>
              <a:t>работой учащихся, </a:t>
            </a:r>
            <a:r>
              <a:rPr lang="ru-RU" dirty="0" smtClean="0"/>
              <a:t>формированием личности </a:t>
            </a:r>
            <a:r>
              <a:rPr lang="ru-RU" dirty="0"/>
              <a:t>в учебной и </a:t>
            </a:r>
            <a:r>
              <a:rPr lang="ru-RU" dirty="0" err="1"/>
              <a:t>внеучебной</a:t>
            </a:r>
            <a:r>
              <a:rPr lang="ru-RU" dirty="0"/>
              <a:t> </a:t>
            </a:r>
            <a:r>
              <a:rPr lang="ru-RU" dirty="0" smtClean="0"/>
              <a:t>деятельности);</a:t>
            </a:r>
          </a:p>
          <a:p>
            <a:pPr lvl="0"/>
            <a:r>
              <a:rPr lang="ru-RU" b="1" dirty="0"/>
              <a:t>методический компонент </a:t>
            </a:r>
            <a:r>
              <a:rPr lang="ru-RU" dirty="0"/>
              <a:t>(компетентность в области </a:t>
            </a:r>
            <a:r>
              <a:rPr lang="ru-RU" dirty="0" smtClean="0"/>
              <a:t>способов формирования </a:t>
            </a:r>
            <a:r>
              <a:rPr lang="ru-RU" dirty="0"/>
              <a:t>знаний, умений, применения современных </a:t>
            </a:r>
            <a:r>
              <a:rPr lang="ru-RU" dirty="0" smtClean="0"/>
              <a:t>образовательных технологий</a:t>
            </a:r>
            <a:r>
              <a:rPr lang="ru-RU" dirty="0"/>
              <a:t>, умения оценивать работы учащихся своевременно, гласно</a:t>
            </a:r>
            <a:r>
              <a:rPr lang="ru-RU" dirty="0" smtClean="0"/>
              <a:t>, объективно</a:t>
            </a:r>
            <a:r>
              <a:rPr lang="ru-RU" dirty="0"/>
              <a:t>, </a:t>
            </a:r>
            <a:r>
              <a:rPr lang="ru-RU" dirty="0" smtClean="0"/>
              <a:t> подводить </a:t>
            </a:r>
            <a:r>
              <a:rPr lang="ru-RU" dirty="0"/>
              <a:t>итоги занятия, актуализируя достижения учащихся</a:t>
            </a:r>
            <a:r>
              <a:rPr lang="ru-RU" dirty="0" smtClean="0"/>
              <a:t>, определять </a:t>
            </a:r>
            <a:r>
              <a:rPr lang="ru-RU" dirty="0"/>
              <a:t>им перспективы самообразования</a:t>
            </a:r>
            <a:r>
              <a:rPr lang="ru-RU" dirty="0" smtClean="0"/>
              <a:t>);</a:t>
            </a:r>
          </a:p>
          <a:p>
            <a:pPr lvl="0"/>
            <a:r>
              <a:rPr lang="ru-RU" b="1" dirty="0"/>
              <a:t>рефлексивный компонент </a:t>
            </a:r>
            <a:r>
              <a:rPr lang="ru-RU" dirty="0"/>
              <a:t>(</a:t>
            </a:r>
            <a:r>
              <a:rPr lang="ru-RU" dirty="0" smtClean="0"/>
              <a:t>психологическая </a:t>
            </a:r>
            <a:r>
              <a:rPr lang="ru-RU" dirty="0"/>
              <a:t>компетентность </a:t>
            </a:r>
            <a:r>
              <a:rPr lang="ru-RU" dirty="0" smtClean="0"/>
              <a:t>в области </a:t>
            </a:r>
            <a:r>
              <a:rPr lang="ru-RU" dirty="0"/>
              <a:t>объективного анализа достоинства и недостатков </a:t>
            </a:r>
            <a:r>
              <a:rPr lang="ru-RU" dirty="0" smtClean="0"/>
              <a:t>своей профессиональной </a:t>
            </a:r>
            <a:r>
              <a:rPr lang="ru-RU" dirty="0"/>
              <a:t>деятельности и ее результатов, умение </a:t>
            </a:r>
            <a:r>
              <a:rPr lang="ru-RU" dirty="0" smtClean="0"/>
              <a:t>видеть альтернативные </a:t>
            </a:r>
            <a:r>
              <a:rPr lang="ru-RU" dirty="0"/>
              <a:t>действия, которые позволят в следующий раз </a:t>
            </a:r>
            <a:r>
              <a:rPr lang="ru-RU" dirty="0" smtClean="0"/>
              <a:t>качественно улучшить </a:t>
            </a:r>
            <a:r>
              <a:rPr lang="ru-RU" dirty="0"/>
              <a:t>результаты</a:t>
            </a:r>
            <a:r>
              <a:rPr lang="ru-RU" dirty="0" smtClean="0"/>
              <a:t>);</a:t>
            </a:r>
          </a:p>
          <a:p>
            <a:r>
              <a:rPr lang="ru-RU" b="1" dirty="0"/>
              <a:t>личностный компонент </a:t>
            </a:r>
            <a:r>
              <a:rPr lang="ru-RU" dirty="0"/>
              <a:t>(компетентность в области профессионально-личностного самосовершенствования).</a:t>
            </a:r>
          </a:p>
          <a:p>
            <a:pPr marL="0" lvl="0" indent="0">
              <a:buNone/>
            </a:pPr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022"/>
          </a:xfrm>
        </p:spPr>
        <p:txBody>
          <a:bodyPr/>
          <a:lstStyle/>
          <a:p>
            <a:r>
              <a:rPr lang="ru-RU" b="1" dirty="0" smtClean="0"/>
              <a:t>У ИСТОКОВ…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348740"/>
            <a:ext cx="6515101" cy="517235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традиции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которое передает знания и опыт,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ментор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 имени легендарного наставника сына Одиссея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Телемаха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Того, кто перенимает опыт, в западной традиции называют протеже́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protégé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2000-е появилось слово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mentee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англоязычной литературе широко употребительным является термин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mentoring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закрепились определения «наставник», «наставничество».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общепринятом смысле наставник – это человек, который обладает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бóльшим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у подопечного, опытом в определенной сфере или в жизни в целом, и он готов этим опытом делиться и помогать другому в его развитии. </a:t>
            </a:r>
          </a:p>
          <a:p>
            <a:endParaRPr lang="ru-RU" dirty="0"/>
          </a:p>
        </p:txBody>
      </p:sp>
      <p:pic>
        <p:nvPicPr>
          <p:cNvPr id="1026" name="Picture 2" descr="https://www.hse.ru/data/2016/11/24/1113023039/8060_BnH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193" y="3114512"/>
            <a:ext cx="2730892" cy="32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99" y="1811355"/>
            <a:ext cx="249957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ОЦЕНКА ЭФФЕКТИВНОСТИ НАСТАВНИЧЕСТВА МОЛОДЫМ СПЕЦИАЛИСТОМ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Удовлетворенность работой.</a:t>
            </a:r>
          </a:p>
          <a:p>
            <a:r>
              <a:rPr lang="ru-RU" sz="3600" dirty="0" smtClean="0"/>
              <a:t>Ощущение благополучия.</a:t>
            </a:r>
          </a:p>
          <a:p>
            <a:r>
              <a:rPr lang="ru-RU" sz="3600" dirty="0" smtClean="0"/>
              <a:t>Вовлеченность в работу.</a:t>
            </a:r>
          </a:p>
          <a:p>
            <a:r>
              <a:rPr lang="ru-RU" sz="3600" dirty="0" smtClean="0"/>
              <a:t>Высокое качество отношений.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7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327546"/>
            <a:ext cx="10172700" cy="1525702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УСПЕШНОГО ПРОХОЖДЕНИЯ ПРОЦЕССА СОПРОВОЖДЕНИЯ МОЛОДОГО СПЕЦИАЛИСТА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2052918"/>
            <a:ext cx="8488907" cy="419548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руководства,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чувство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 от успехов своих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подопечных, повышает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авторитет.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компетенции в области наставничества за счет обратной связи,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коммуникации и персональный стиль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лидерства.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новым условиям, активно углубляется в профессию, приобретает равноправие и независимость от наставника,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профессиональную компетентность, способен к самостоятельной работе, ориентирован на саморазвитие.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опытных сотрудников с минимальными затратами на их обучение.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мотивация к работе, устанавливаются доверительные отношения между субъектами профессионального пространства, в большей степени развиваются интегративные характеристики коллектива и как следствие, существенно повышается качество образования.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047" y="2688609"/>
            <a:ext cx="2826507" cy="21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11" y="2554473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75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45" y="523658"/>
            <a:ext cx="9404723" cy="978517"/>
          </a:xfrm>
        </p:spPr>
        <p:txBody>
          <a:bodyPr/>
          <a:lstStyle/>
          <a:p>
            <a:r>
              <a:rPr lang="ru-RU" b="1" dirty="0" smtClean="0"/>
              <a:t>НАСТАВНИЧЕСТВО – ЭТО…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7930" y="1502175"/>
            <a:ext cx="11330906" cy="492592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– это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неформальной передачи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знаний,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капитала и психологической поддержки. Наставничество предполагает длительную неформальную коммуникацию между лицом, которое приобрело больший опыт и знания (наставником), и лицом, у которого есть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опыте и знаниях (молодой специалист).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имеет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функций:  развитие компетенций, личностное развитие, развитие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функции наставника в образовании и педагогике близки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возникает стремление сделать взаимодействие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и зрелым специалистами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индивидуализированным, создать среду, в которой передавались бы не только знания, но и опыт взаимодействия с социальной средой, профессиональные компетенции. </a:t>
            </a:r>
          </a:p>
        </p:txBody>
      </p:sp>
    </p:spTree>
    <p:extLst>
      <p:ext uri="{BB962C8B-B14F-4D97-AF65-F5344CB8AC3E}">
        <p14:creationId xmlns:p14="http://schemas.microsoft.com/office/powerpoint/2010/main" val="12608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НАСТАВНИЧЕСТВА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 процесса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становления молодого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проектирования и реализации прозрачных карьерных траекторий молодого специалиста, обеспечения успешного входа в профессию и закрепление в ней.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мотивации к самосовершенствованию, саморазвитию, самореализации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личностного и профессионального роста наставника.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АДАПТАЦИЯ, АДАПТИВНОСТЬ, АДАПТИРОВАННОСТЬ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92569" cy="4195481"/>
          </a:xfrm>
        </p:spPr>
        <p:txBody>
          <a:bodyPr/>
          <a:lstStyle/>
          <a:p>
            <a:pPr lvl="0"/>
            <a:r>
              <a:rPr lang="ru-RU" b="1" dirty="0"/>
              <a:t>СОЦИАЛЬНАЯ АДАПТАЦИЯ</a:t>
            </a:r>
            <a:r>
              <a:rPr lang="ru-RU" dirty="0"/>
              <a:t> — процесс активного приспособления индивида к условиям </a:t>
            </a:r>
            <a:r>
              <a:rPr lang="ru-RU" b="1" dirty="0"/>
              <a:t>социальной</a:t>
            </a:r>
            <a:r>
              <a:rPr lang="ru-RU" dirty="0"/>
              <a:t> среды; вид </a:t>
            </a:r>
            <a:r>
              <a:rPr lang="ru-RU" dirty="0" smtClean="0"/>
              <a:t>взаимодействия личности </a:t>
            </a:r>
            <a:r>
              <a:rPr lang="ru-RU" dirty="0"/>
              <a:t> </a:t>
            </a:r>
            <a:r>
              <a:rPr lang="ru-RU" dirty="0" smtClean="0"/>
              <a:t>с </a:t>
            </a:r>
            <a:r>
              <a:rPr lang="ru-RU" b="1" dirty="0" smtClean="0"/>
              <a:t>социальной</a:t>
            </a:r>
            <a:r>
              <a:rPr lang="ru-RU" dirty="0"/>
              <a:t> средой. </a:t>
            </a:r>
            <a:r>
              <a:rPr lang="ru-RU" b="1" dirty="0"/>
              <a:t>Адаптация</a:t>
            </a:r>
            <a:r>
              <a:rPr lang="ru-RU" dirty="0"/>
              <a:t> происходит на трёх уровнях: физиологическом, психологическом и </a:t>
            </a:r>
            <a:r>
              <a:rPr lang="ru-RU" b="1" dirty="0"/>
              <a:t>социальном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АДАПТИВНОСТЬ</a:t>
            </a:r>
            <a:r>
              <a:rPr lang="ru-RU" dirty="0"/>
              <a:t> - способность к адаптации, приспособлению человека к существующим в обществе требованиям и критериям оценки за счет присвоения норм и ценностей данного общества.</a:t>
            </a:r>
          </a:p>
          <a:p>
            <a:pPr lvl="0"/>
            <a:r>
              <a:rPr lang="ru-RU" b="1" dirty="0"/>
              <a:t>АДАПТИРОВАННОСТЬ</a:t>
            </a:r>
            <a:r>
              <a:rPr lang="ru-RU" dirty="0"/>
              <a:t> - уровень эффективности процесса </a:t>
            </a:r>
            <a:r>
              <a:rPr lang="ru-RU" b="1" dirty="0"/>
              <a:t>адаптации</a:t>
            </a:r>
            <a:r>
              <a:rPr lang="ru-RU" dirty="0"/>
              <a:t> организма, индивида или личности к условиям жизни и осуществления той или иной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02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СОПРОВОЖДЕНИЕ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Сопровождение в педагогике рассматривается </a:t>
            </a:r>
            <a:r>
              <a:rPr lang="ru-RU" dirty="0" smtClean="0"/>
              <a:t> </a:t>
            </a:r>
            <a:r>
              <a:rPr lang="ru-RU" dirty="0"/>
              <a:t>как взаимодействие сопровождающего и сопровождаемого</a:t>
            </a:r>
            <a:r>
              <a:rPr lang="ru-RU" dirty="0" smtClean="0"/>
              <a:t>, </a:t>
            </a:r>
            <a:r>
              <a:rPr lang="ru-RU" dirty="0"/>
              <a:t>направленное на решение жизненных проблем </a:t>
            </a:r>
            <a:r>
              <a:rPr lang="ru-RU" dirty="0" smtClean="0"/>
              <a:t>сопровождаемого.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Сущность </a:t>
            </a:r>
            <a:r>
              <a:rPr lang="ru-RU" dirty="0"/>
              <a:t>понятия «взаимодействие» раскрывается по-разному, но все авторы связывают это понятие с отношениями субъектов в общей деятельности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</a:t>
            </a:r>
            <a:r>
              <a:rPr lang="ru-RU" dirty="0"/>
              <a:t>решения проблем развития различными авторами выделяются разнообразные виды взаимодействия: содействие, сотрудничество, сопереживание, сотворчество. Считается, что в совокупности они отражают психолого-педагогическую составляющую сопровождения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Педагогическое </a:t>
            </a:r>
            <a:r>
              <a:rPr lang="ru-RU" dirty="0"/>
              <a:t>сопровождение понимают как метод, обеспечивающий создание условий для принятия субъектом развития оптимальных решений в различных ситуациях жизненного выбора.</a:t>
            </a:r>
          </a:p>
        </p:txBody>
      </p:sp>
    </p:spTree>
    <p:extLst>
      <p:ext uri="{BB962C8B-B14F-4D97-AF65-F5344CB8AC3E}">
        <p14:creationId xmlns:p14="http://schemas.microsoft.com/office/powerpoint/2010/main" val="13399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 ПУНКТА А В ПУНКТ Б…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Неосознанная некомпетентность</a:t>
            </a:r>
            <a:r>
              <a:rPr lang="ru-RU" dirty="0"/>
              <a:t> — человек не знает, что он не </a:t>
            </a:r>
            <a:r>
              <a:rPr lang="ru-RU" dirty="0" smtClean="0"/>
              <a:t>знает, </a:t>
            </a:r>
            <a:r>
              <a:rPr lang="ru-RU" dirty="0"/>
              <a:t>он уверен в себе и еще не знает, с какими трудностями придется столкнуться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Осознанная некомпетентность</a:t>
            </a:r>
            <a:r>
              <a:rPr lang="ru-RU" dirty="0"/>
              <a:t> — человек знает, что он не знает и хочет </a:t>
            </a:r>
            <a:r>
              <a:rPr lang="ru-RU" dirty="0" smtClean="0"/>
              <a:t>узнать, </a:t>
            </a:r>
            <a:r>
              <a:rPr lang="ru-RU" dirty="0"/>
              <a:t>он видит, что многое у него не получается, и, чтобы </a:t>
            </a:r>
            <a:r>
              <a:rPr lang="ru-RU" dirty="0" smtClean="0"/>
              <a:t>стать более успешным в профессии, </a:t>
            </a:r>
            <a:r>
              <a:rPr lang="ru-RU" dirty="0"/>
              <a:t>ему необходимо получить новые знания.</a:t>
            </a:r>
          </a:p>
          <a:p>
            <a:r>
              <a:rPr lang="ru-RU" b="1" dirty="0" smtClean="0"/>
              <a:t>Осознанная </a:t>
            </a:r>
            <a:r>
              <a:rPr lang="ru-RU" b="1" dirty="0"/>
              <a:t>компетентность </a:t>
            </a:r>
            <a:r>
              <a:rPr lang="ru-RU" dirty="0"/>
              <a:t>— человек знает, что он знает, но применение этого знания постоянно контролируется и </a:t>
            </a:r>
            <a:r>
              <a:rPr lang="ru-RU" dirty="0" smtClean="0"/>
              <a:t>осознается, он овладевает </a:t>
            </a:r>
            <a:r>
              <a:rPr lang="ru-RU" dirty="0"/>
              <a:t>необходимыми знаниями, проходит испытательный срок и активно работает в </a:t>
            </a:r>
            <a:r>
              <a:rPr lang="ru-RU" dirty="0" smtClean="0"/>
              <a:t>организации, </a:t>
            </a:r>
            <a:r>
              <a:rPr lang="ru-RU" dirty="0"/>
              <a:t>стараясь выполнять все так, как его научили на предыдущем этапе</a:t>
            </a:r>
          </a:p>
          <a:p>
            <a:r>
              <a:rPr lang="ru-RU" b="1" dirty="0"/>
              <a:t>Неосознанная компетентность</a:t>
            </a:r>
            <a:r>
              <a:rPr lang="ru-RU" dirty="0"/>
              <a:t> — человек знает и применяет свое знание автоматически, на уровне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9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ВОЗМОЖНЫЕ ПРОБЛЕМЫ МОЛОДОГО СПЕЦИАЛИСТА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ДЕЗОРГАНИЗУЮЩЕЕ </a:t>
            </a:r>
            <a:r>
              <a:rPr lang="ru-RU" dirty="0"/>
              <a:t>ЧУВСТВО БЕСПОМОЩНОСТИ</a:t>
            </a:r>
            <a:r>
              <a:rPr lang="ru-RU" dirty="0" smtClean="0"/>
              <a:t>.</a:t>
            </a:r>
          </a:p>
          <a:p>
            <a:r>
              <a:rPr lang="ru-RU" dirty="0"/>
              <a:t>ВХОЖДЕНИЕ В ПЕДАГОГИЧЕСКИЙ КОЛЛЕКТИВ</a:t>
            </a:r>
            <a:r>
              <a:rPr lang="ru-RU" dirty="0" smtClean="0"/>
              <a:t>.</a:t>
            </a:r>
          </a:p>
          <a:p>
            <a:r>
              <a:rPr lang="ru-RU" dirty="0"/>
              <a:t>ПРОБЛЕМА "ЛИЧНОСТНОГО" ВЗРОСЛЕНИЯ</a:t>
            </a:r>
            <a:r>
              <a:rPr lang="ru-RU" dirty="0" smtClean="0"/>
              <a:t>.</a:t>
            </a:r>
          </a:p>
          <a:p>
            <a:r>
              <a:rPr lang="ru-RU" dirty="0"/>
              <a:t>ПРОБЛЕМА НАЛАЖИВАНИЯ КОНТАКТОВ С ДЕТЬМИ И РОДИТЕЛЯМИ</a:t>
            </a:r>
            <a:r>
              <a:rPr lang="ru-RU" dirty="0" smtClean="0"/>
              <a:t>.</a:t>
            </a:r>
          </a:p>
          <a:p>
            <a:r>
              <a:rPr lang="ru-RU" dirty="0"/>
              <a:t>ПОЛНОЕ "ПОГРУЖЕНИЕ" В РАБОТУ В УЩЕРБ ЛИЧНОМУ ВРЕМЕНИ</a:t>
            </a:r>
            <a:r>
              <a:rPr lang="ru-RU" dirty="0" smtClean="0"/>
              <a:t>.</a:t>
            </a:r>
          </a:p>
          <a:p>
            <a:r>
              <a:rPr lang="ru-RU" dirty="0"/>
              <a:t>КРИТИЧЕСКОЕ ОТНОШЕНИЕ К ВОЗРАСТУ </a:t>
            </a:r>
            <a:r>
              <a:rPr lang="ru-RU" dirty="0" smtClean="0"/>
              <a:t> И ОТСУТСТВИЮ ОПЫТА СО СТОРОНЫ РОДИТЕЛЕЙ И КОЛЛЕГ.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1286</TotalTime>
  <Words>2256</Words>
  <Application>Microsoft Office PowerPoint</Application>
  <PresentationFormat>Произвольный</PresentationFormat>
  <Paragraphs>158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Ион</vt:lpstr>
      <vt:lpstr>ПСИХОЛОГИЧЕСКИЕ ОСНОВЫ НАСТАВНИЧЕСТВА</vt:lpstr>
      <vt:lpstr> «Огонь разжигается огнём, а личность формируется личностью. Стань ярким примером и бесспорным авторитетом для своих подопечных! Будь незаурядным, интересным человеком и все получится!»   (С.Б. Елканов. Основы профессионального самовоспитания будущего учителя)</vt:lpstr>
      <vt:lpstr>У ИСТОКОВ…</vt:lpstr>
      <vt:lpstr>НАСТАВНИЧЕСТВО – ЭТО…</vt:lpstr>
      <vt:lpstr>ЦЕЛИ НАСТАВНИЧЕСТВА</vt:lpstr>
      <vt:lpstr>АДАПТАЦИЯ, АДАПТИВНОСТЬ, АДАПТИРОВАННОСТЬ</vt:lpstr>
      <vt:lpstr>СОПРОВОЖДЕНИЕ</vt:lpstr>
      <vt:lpstr>ИЗ ПУНКТА А В ПУНКТ Б…</vt:lpstr>
      <vt:lpstr>ВОЗМОЖНЫЕ ПРОБЛЕМЫ МОЛОДОГО СПЕЦИАЛИСТА</vt:lpstr>
      <vt:lpstr>НАСТАВНИК КАК РЕСУРС …</vt:lpstr>
      <vt:lpstr>НАСТАВНИК ОРИЕНТИРУЕТ… Наставник помогает ставить цели, обозначить задачи, по сути, спланировать успех молодого коллеги, а затем помогает в достижении поставленных целей. </vt:lpstr>
      <vt:lpstr>НАСТАВНИК СТРУКТУРИРУЕТ… Наставник помогает расширить  знания и представления о мире в целом и о конкретной профессиональной сфере, помогает структурировать пространство, сделать его понятным и субъективно безопасным, помогает структурировать мышление, выйти на решение проблемы.</vt:lpstr>
      <vt:lpstr> НАСТАВНИК ПРЕДУПРЕЖДАЕТ…  Наставник помогает избежать ошибок, предупредив о их существовании, обратит внимание на те моменты, где стоит быть более внимательным и осторожным. Наставник помогает разрешать различные конфликтные ситуации, побуждает искать  разные варианты решения  проблем, помогает увидеть с разных точек зрения  одну и ту же ситуацию, помогает найти положительные моменты в сложных ситуациях. </vt:lpstr>
      <vt:lpstr>НАСТАВНИК РАЗВИВАЕТ И МОТИВИРУЕТ…  Наставник поможет раскрыть потенциал молодого коллеги, окажет психологическую поддержку, создаст условия для  активизации процессов самообучения и саморазвития, поможет отыскать внутренние резервы и возможности, преодолеть внутренние и внешние барьеры с учетом специфики ситуации и личных особенностей. </vt:lpstr>
      <vt:lpstr>НАСТАВНИК ПОДДЕРЖИВАЕТ, СОЗДАЕТ СИТУАЦИЮ УСПЕХА…  Наставник найдет способ вселить в молодого коллегу уверенность,  поможет обратить внимание на  сильные стороны, на реальные успехи, поддержит  во всех начинаниях.  </vt:lpstr>
      <vt:lpstr>МОЛОДОЙ СПЕЦИАЛИСТ. ПСИХОЛОГИЧЕСКИЙ ПОРТРЕТ.</vt:lpstr>
      <vt:lpstr>НАСТАВНИК. ПСИХОЛОГИЧЕСКИЙ ПОРТРЕТ</vt:lpstr>
      <vt:lpstr>ОТБОР НАСТАВНИКОВ: КРИТЕРИИ</vt:lpstr>
      <vt:lpstr>ОТБОР НАСТАВНИКОВ: КРИТЕРИИ</vt:lpstr>
      <vt:lpstr>ЭТАПЫ РАЗВИТИЯ ОТНОШЕНИЙ МЕЖДУ НАСТАВНИКОМ И МОЛОДЫМ СПЕЦИАЛИСТОМ</vt:lpstr>
      <vt:lpstr>ПРЕДУПРЕЖДАЕМ ПСИХОЛОГИЧЕСКИЕ ТРУДНОСТИ ПЕРВОГО ЭТАПА</vt:lpstr>
      <vt:lpstr>ПРЕДУПРЕЖДАЕМ ПСИХОЛОГИЧЕСКИЕ ТРУДНОСТИ ВТОРОГО ЭТАПА</vt:lpstr>
      <vt:lpstr>ПРЕДУПРЕЖДАЕМ ПСИХОЛОГИЧЕСКИЕ ТРУДНОСТИ ТРЕТЬЕГО ЭТАПА</vt:lpstr>
      <vt:lpstr>ОТНОШЕНИЯ: СУБЪЕКТ-СУБЪЕКТ</vt:lpstr>
      <vt:lpstr>«ФЕНОМЕН МИКЕЛАНДЖЕЛО» (Брэд Джонсон, Дэвид Смит, Harvard Business Review)</vt:lpstr>
      <vt:lpstr>ТЕХНИКИ НАСТАВНИЧЕСТВА</vt:lpstr>
      <vt:lpstr>ВОЗМОЖНЫЕ СТАДИИ РЕШЕНИЯ ВОЗНИКАЮЩИХ ПРОБЛЕМ</vt:lpstr>
      <vt:lpstr>ТЕСТ Г.Ю. Айзенка</vt:lpstr>
      <vt:lpstr>ОЦЕНКА СФОРМИРОВАННОСТИ ИНДИВИДУАЛЬНОГО СТИЛЯ ДЕЯТЕЛЬНОСТИ МОЛОДОГО СПЕЦИАЛИСТА</vt:lpstr>
      <vt:lpstr>ОЦЕНКА ЭФФЕКТИВНОСТИ НАСТАВНИЧЕСТВА МОЛОДЫМ СПЕЦИАЛИСТОМ</vt:lpstr>
      <vt:lpstr>КРИТЕРИИ УСПЕШНОГО ПРОХОЖДЕНИЯ ПРОЦЕССА СОПРОВОЖДЕНИЯ МОЛОДОГО СПЕЦИАЛИСТА</vt:lpstr>
      <vt:lpstr>СПАСИБО ЗА ВНИМАНИЕ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НАСТАВНИЧЕСТВА</dc:title>
  <dc:creator>HP</dc:creator>
  <cp:lastModifiedBy>Admin</cp:lastModifiedBy>
  <cp:revision>88</cp:revision>
  <dcterms:created xsi:type="dcterms:W3CDTF">2020-10-21T18:56:06Z</dcterms:created>
  <dcterms:modified xsi:type="dcterms:W3CDTF">2020-11-18T04:34:31Z</dcterms:modified>
</cp:coreProperties>
</file>