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68" r:id="rId3"/>
    <p:sldId id="263" r:id="rId4"/>
    <p:sldId id="271" r:id="rId5"/>
    <p:sldId id="275" r:id="rId6"/>
    <p:sldId id="279" r:id="rId7"/>
    <p:sldId id="281" r:id="rId8"/>
    <p:sldId id="282" r:id="rId9"/>
    <p:sldId id="276" r:id="rId10"/>
    <p:sldId id="265" r:id="rId11"/>
    <p:sldId id="287" r:id="rId12"/>
    <p:sldId id="288" r:id="rId13"/>
    <p:sldId id="289" r:id="rId14"/>
    <p:sldId id="290" r:id="rId15"/>
    <p:sldId id="284" r:id="rId16"/>
    <p:sldId id="293"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9687A894-023D-4237-87D6-74D11C874380}"/>
              </a:ext>
            </a:extLst>
          </p:cNvPr>
          <p:cNvSpPr>
            <a:spLocks noGrp="1"/>
          </p:cNvSpPr>
          <p:nvPr>
            <p:ph type="title"/>
          </p:nvPr>
        </p:nvSpPr>
        <p:spPr>
          <a:xfrm>
            <a:off x="218250" y="63256"/>
            <a:ext cx="7757100" cy="1325563"/>
          </a:xfrm>
        </p:spPr>
        <p:txBody>
          <a:bodyPr>
            <a:normAutofit/>
          </a:bodyPr>
          <a:lstStyle>
            <a:lvl1pPr>
              <a:defRPr sz="6000" b="1">
                <a:solidFill>
                  <a:schemeClr val="bg1"/>
                </a:solidFill>
              </a:defRPr>
            </a:lvl1pPr>
          </a:lstStyle>
          <a:p>
            <a:r>
              <a:rPr lang="ru-RU" dirty="0"/>
              <a:t>Образец заголовка</a:t>
            </a:r>
          </a:p>
        </p:txBody>
      </p:sp>
    </p:spTree>
    <p:extLst>
      <p:ext uri="{BB962C8B-B14F-4D97-AF65-F5344CB8AC3E}">
        <p14:creationId xmlns:p14="http://schemas.microsoft.com/office/powerpoint/2010/main" val="3170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24.08.2022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vk.com/cor_osa" TargetMode="External"/><Relationship Id="rId2" Type="http://schemas.openxmlformats.org/officeDocument/2006/relationships/hyperlink" Target="mailto:cor-osa@yandex.ru"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srcRect/>
          <a:stretch>
            <a:fillRect/>
          </a:stretch>
        </p:blipFill>
        <p:spPr bwMode="auto">
          <a:xfrm>
            <a:off x="4429124" y="2770172"/>
            <a:ext cx="4357718" cy="3388676"/>
          </a:xfrm>
          <a:prstGeom prst="rect">
            <a:avLst/>
          </a:prstGeom>
          <a:noFill/>
          <a:ln w="9525">
            <a:noFill/>
            <a:miter lim="800000"/>
            <a:headEnd/>
            <a:tailEnd/>
          </a:ln>
          <a:effectLst/>
        </p:spPr>
      </p:pic>
      <p:sp>
        <p:nvSpPr>
          <p:cNvPr id="2" name="Заголовок 1"/>
          <p:cNvSpPr>
            <a:spLocks noGrp="1"/>
          </p:cNvSpPr>
          <p:nvPr>
            <p:ph type="title"/>
          </p:nvPr>
        </p:nvSpPr>
        <p:spPr>
          <a:xfrm>
            <a:off x="214283" y="1665514"/>
            <a:ext cx="7143800" cy="1263420"/>
          </a:xfrm>
        </p:spPr>
        <p:txBody>
          <a:bodyPr>
            <a:normAutofit fontScale="90000"/>
          </a:bodyPr>
          <a:lstStyle/>
          <a:p>
            <a:pPr algn="ctr"/>
            <a:r>
              <a:rPr lang="ru-RU" b="1" dirty="0" smtClean="0"/>
              <a:t/>
            </a:r>
            <a:br>
              <a:rPr lang="ru-RU" b="1" dirty="0" smtClean="0"/>
            </a:br>
            <a:r>
              <a:rPr lang="ru-RU" b="1" dirty="0" smtClean="0"/>
              <a:t> </a:t>
            </a:r>
            <a:r>
              <a:rPr lang="ru-RU" sz="3600" b="1" dirty="0" smtClean="0"/>
              <a:t>Национальный проект «Образование»</a:t>
            </a:r>
            <a:r>
              <a:rPr lang="ru-RU" dirty="0" smtClean="0"/>
              <a:t/>
            </a:r>
            <a:br>
              <a:rPr lang="ru-RU" dirty="0" smtClean="0"/>
            </a:br>
            <a:r>
              <a:rPr lang="ru-RU" dirty="0" smtClean="0"/>
              <a:t> </a:t>
            </a:r>
            <a:r>
              <a:rPr lang="ru-RU" dirty="0" smtClean="0">
                <a:solidFill>
                  <a:srgbClr val="008A3E"/>
                </a:solidFill>
                <a:latin typeface="Arial" pitchFamily="34" charset="0"/>
                <a:cs typeface="Arial" pitchFamily="34" charset="0"/>
              </a:rPr>
              <a:t/>
            </a:r>
            <a:br>
              <a:rPr lang="ru-RU" dirty="0" smtClean="0">
                <a:solidFill>
                  <a:srgbClr val="008A3E"/>
                </a:solidFill>
                <a:latin typeface="Arial" pitchFamily="34" charset="0"/>
                <a:cs typeface="Arial" pitchFamily="34" charset="0"/>
              </a:rPr>
            </a:br>
            <a:r>
              <a:rPr lang="ru-RU" b="1" dirty="0" smtClean="0">
                <a:solidFill>
                  <a:srgbClr val="008A3E"/>
                </a:solidFill>
                <a:latin typeface="Arial" pitchFamily="34" charset="0"/>
                <a:cs typeface="Arial" pitchFamily="34" charset="0"/>
              </a:rPr>
              <a:t> </a:t>
            </a:r>
            <a:endParaRPr lang="ru-RU" dirty="0">
              <a:solidFill>
                <a:srgbClr val="008A3E"/>
              </a:solidFill>
              <a:latin typeface="Arial" pitchFamily="34" charset="0"/>
              <a:cs typeface="Arial" pitchFamily="34" charset="0"/>
            </a:endParaRPr>
          </a:p>
        </p:txBody>
      </p:sp>
      <p:sp>
        <p:nvSpPr>
          <p:cNvPr id="3" name="Объект 2"/>
          <p:cNvSpPr>
            <a:spLocks noGrp="1"/>
          </p:cNvSpPr>
          <p:nvPr>
            <p:ph idx="1"/>
          </p:nvPr>
        </p:nvSpPr>
        <p:spPr>
          <a:xfrm>
            <a:off x="285720" y="214290"/>
            <a:ext cx="8215370" cy="1785950"/>
          </a:xfrm>
        </p:spPr>
        <p:txBody>
          <a:bodyPr>
            <a:normAutofit/>
          </a:bodyPr>
          <a:lstStyle/>
          <a:p>
            <a:pPr marL="0" indent="0" algn="ctr">
              <a:buNone/>
            </a:pPr>
            <a:r>
              <a:rPr lang="ru-RU" sz="1400" b="1" dirty="0" smtClean="0">
                <a:solidFill>
                  <a:srgbClr val="00359E"/>
                </a:solidFill>
                <a:latin typeface="Arial" pitchFamily="34" charset="0"/>
                <a:cs typeface="Arial" pitchFamily="34" charset="0"/>
              </a:rPr>
              <a:t> </a:t>
            </a:r>
          </a:p>
          <a:p>
            <a:pPr marL="0" indent="0" algn="ctr">
              <a:buNone/>
            </a:pPr>
            <a:r>
              <a:rPr lang="ru-RU" sz="1400" b="1" dirty="0" smtClean="0">
                <a:solidFill>
                  <a:srgbClr val="00359E"/>
                </a:solidFill>
                <a:latin typeface="Arial" pitchFamily="34" charset="0"/>
                <a:cs typeface="Arial" pitchFamily="34" charset="0"/>
              </a:rPr>
              <a:t>МБОУ «Специальная (коррекционная) общеобразовательная школа-интернат г.Оса»</a:t>
            </a:r>
            <a:endParaRPr lang="ru-RU" sz="1400" b="1" dirty="0">
              <a:solidFill>
                <a:srgbClr val="00359E"/>
              </a:solidFill>
              <a:latin typeface="Arial" pitchFamily="34" charset="0"/>
              <a:cs typeface="Arial" pitchFamily="34" charset="0"/>
            </a:endParaRPr>
          </a:p>
        </p:txBody>
      </p:sp>
      <p:sp>
        <p:nvSpPr>
          <p:cNvPr id="4" name="Прямоугольник 3"/>
          <p:cNvSpPr/>
          <p:nvPr/>
        </p:nvSpPr>
        <p:spPr>
          <a:xfrm>
            <a:off x="928662" y="6215082"/>
            <a:ext cx="5286412" cy="261610"/>
          </a:xfrm>
          <a:prstGeom prst="rect">
            <a:avLst/>
          </a:prstGeom>
        </p:spPr>
        <p:txBody>
          <a:bodyPr wrap="square">
            <a:spAutoFit/>
          </a:bodyPr>
          <a:lstStyle/>
          <a:p>
            <a:pPr algn="ctr"/>
            <a:r>
              <a:rPr lang="ru-RU" sz="1100" b="1" dirty="0" smtClean="0">
                <a:solidFill>
                  <a:srgbClr val="00359E"/>
                </a:solidFill>
                <a:latin typeface="Arial" pitchFamily="34" charset="0"/>
                <a:cs typeface="Arial" pitchFamily="34" charset="0"/>
              </a:rPr>
              <a:t>              г. Оса  2022г.</a:t>
            </a:r>
            <a:endParaRPr lang="ru-RU" sz="1100" b="1" dirty="0">
              <a:solidFill>
                <a:srgbClr val="00359E"/>
              </a:solidFill>
              <a:latin typeface="Arial" pitchFamily="34" charset="0"/>
              <a:cs typeface="Arial" pitchFamily="34" charset="0"/>
            </a:endParaRPr>
          </a:p>
        </p:txBody>
      </p:sp>
      <p:pic>
        <p:nvPicPr>
          <p:cNvPr id="6" name="Рисунок 5" descr="C:\Users\Admin\Desktop\Доброшкола г.Оса\e3253ab7443f90e19d428e9d04e756bb (2).jpg"/>
          <p:cNvPicPr/>
          <p:nvPr/>
        </p:nvPicPr>
        <p:blipFill>
          <a:blip r:embed="rId3" cstate="print"/>
          <a:srcRect l="20185" r="20062"/>
          <a:stretch>
            <a:fillRect/>
          </a:stretch>
        </p:blipFill>
        <p:spPr bwMode="auto">
          <a:xfrm>
            <a:off x="428596" y="1000108"/>
            <a:ext cx="714380" cy="785818"/>
          </a:xfrm>
          <a:prstGeom prst="rect">
            <a:avLst/>
          </a:prstGeom>
          <a:noFill/>
          <a:ln w="9525">
            <a:noFill/>
            <a:miter lim="800000"/>
            <a:headEnd/>
            <a:tailEnd/>
          </a:ln>
        </p:spPr>
      </p:pic>
      <p:pic>
        <p:nvPicPr>
          <p:cNvPr id="7" name="Picture 25"/>
          <p:cNvPicPr>
            <a:picLocks noChangeAspect="1" noChangeArrowheads="1"/>
          </p:cNvPicPr>
          <p:nvPr/>
        </p:nvPicPr>
        <p:blipFill>
          <a:blip r:embed="rId4" cstate="print"/>
          <a:srcRect/>
          <a:stretch>
            <a:fillRect/>
          </a:stretch>
        </p:blipFill>
        <p:spPr bwMode="auto">
          <a:xfrm>
            <a:off x="428596" y="2786058"/>
            <a:ext cx="4000528" cy="3357586"/>
          </a:xfrm>
          <a:prstGeom prst="rect">
            <a:avLst/>
          </a:prstGeom>
          <a:noFill/>
          <a:ln w="9525">
            <a:noFill/>
            <a:miter lim="800000"/>
            <a:headEnd/>
            <a:tailEnd/>
          </a:ln>
          <a:effectLst/>
        </p:spPr>
      </p:pic>
    </p:spTree>
    <p:extLst>
      <p:ext uri="{BB962C8B-B14F-4D97-AF65-F5344CB8AC3E}">
        <p14:creationId xmlns:p14="http://schemas.microsoft.com/office/powerpoint/2010/main" val="373783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428736"/>
            <a:ext cx="8183880" cy="4606304"/>
          </a:xfrm>
        </p:spPr>
        <p:txBody>
          <a:bodyPr>
            <a:normAutofit/>
          </a:bodyPr>
          <a:lstStyle/>
          <a:p>
            <a:r>
              <a:rPr lang="ru-RU" sz="1200" dirty="0" smtClean="0"/>
              <a:t> </a:t>
            </a:r>
            <a:endParaRPr lang="ru-RU" sz="1200" dirty="0"/>
          </a:p>
        </p:txBody>
      </p:sp>
      <p:pic>
        <p:nvPicPr>
          <p:cNvPr id="1026" name="Picture 2" descr="C:\Users\Admin\Downloads\IMG_20220819_131914_294.jpg"/>
          <p:cNvPicPr>
            <a:picLocks noChangeAspect="1" noChangeArrowheads="1"/>
          </p:cNvPicPr>
          <p:nvPr/>
        </p:nvPicPr>
        <p:blipFill>
          <a:blip r:embed="rId2"/>
          <a:srcRect/>
          <a:stretch>
            <a:fillRect/>
          </a:stretch>
        </p:blipFill>
        <p:spPr bwMode="auto">
          <a:xfrm>
            <a:off x="357158" y="1142984"/>
            <a:ext cx="4214842" cy="3571900"/>
          </a:xfrm>
          <a:prstGeom prst="rect">
            <a:avLst/>
          </a:prstGeom>
          <a:noFill/>
        </p:spPr>
      </p:pic>
      <p:sp>
        <p:nvSpPr>
          <p:cNvPr id="5" name="Содержимое 4"/>
          <p:cNvSpPr>
            <a:spLocks noGrp="1"/>
          </p:cNvSpPr>
          <p:nvPr>
            <p:ph idx="1"/>
          </p:nvPr>
        </p:nvSpPr>
        <p:spPr>
          <a:xfrm>
            <a:off x="502920" y="530352"/>
            <a:ext cx="8183880" cy="684070"/>
          </a:xfrm>
        </p:spPr>
        <p:txBody>
          <a:bodyPr>
            <a:normAutofit/>
          </a:bodyPr>
          <a:lstStyle/>
          <a:p>
            <a:pPr>
              <a:buNone/>
            </a:pPr>
            <a:r>
              <a:rPr lang="ru-RU" sz="2000" b="1" dirty="0" smtClean="0">
                <a:solidFill>
                  <a:srgbClr val="C00000"/>
                </a:solidFill>
              </a:rPr>
              <a:t>Национальный проект «Образование»</a:t>
            </a:r>
            <a:endParaRPr lang="ru-RU" sz="2000" b="1" dirty="0">
              <a:solidFill>
                <a:srgbClr val="C00000"/>
              </a:solidFill>
            </a:endParaRPr>
          </a:p>
        </p:txBody>
      </p:sp>
      <p:pic>
        <p:nvPicPr>
          <p:cNvPr id="1028" name="Picture 4" descr="C:\Users\Admin\Downloads\IMG_20220819_131856_593.jpg"/>
          <p:cNvPicPr>
            <a:picLocks noChangeAspect="1" noChangeArrowheads="1"/>
          </p:cNvPicPr>
          <p:nvPr/>
        </p:nvPicPr>
        <p:blipFill>
          <a:blip r:embed="rId3"/>
          <a:srcRect/>
          <a:stretch>
            <a:fillRect/>
          </a:stretch>
        </p:blipFill>
        <p:spPr bwMode="auto">
          <a:xfrm>
            <a:off x="4572000" y="2143116"/>
            <a:ext cx="4174660" cy="3857652"/>
          </a:xfrm>
          <a:prstGeom prst="rect">
            <a:avLst/>
          </a:prstGeom>
          <a:noFill/>
        </p:spPr>
      </p:pic>
      <p:pic>
        <p:nvPicPr>
          <p:cNvPr id="3" name="Picture 2"/>
          <p:cNvPicPr>
            <a:picLocks noChangeAspect="1" noChangeArrowheads="1"/>
          </p:cNvPicPr>
          <p:nvPr/>
        </p:nvPicPr>
        <p:blipFill>
          <a:blip r:embed="rId4"/>
          <a:srcRect/>
          <a:stretch>
            <a:fillRect/>
          </a:stretch>
        </p:blipFill>
        <p:spPr bwMode="auto">
          <a:xfrm>
            <a:off x="10215602" y="-5000625"/>
            <a:ext cx="33432750" cy="2371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285860"/>
            <a:ext cx="8183880" cy="4749180"/>
          </a:xfrm>
        </p:spPr>
        <p:txBody>
          <a:bodyPr>
            <a:normAutofit/>
          </a:bodyPr>
          <a:lstStyle/>
          <a:p>
            <a:r>
              <a:rPr lang="ru-RU" sz="1000" dirty="0" smtClean="0"/>
              <a:t/>
            </a:r>
            <a:br>
              <a:rPr lang="ru-RU" sz="1000" dirty="0" smtClean="0"/>
            </a:br>
            <a:endParaRPr lang="ru-RU" sz="1000" dirty="0"/>
          </a:p>
        </p:txBody>
      </p:sp>
      <p:pic>
        <p:nvPicPr>
          <p:cNvPr id="5" name="Содержимое 4"/>
          <p:cNvPicPr>
            <a:picLocks noGrp="1"/>
          </p:cNvPicPr>
          <p:nvPr>
            <p:ph idx="1"/>
          </p:nvPr>
        </p:nvPicPr>
        <p:blipFill>
          <a:blip r:embed="rId2"/>
          <a:srcRect l="35756" t="44908" r="42277" b="36102"/>
          <a:stretch>
            <a:fillRect/>
          </a:stretch>
        </p:blipFill>
        <p:spPr bwMode="auto">
          <a:xfrm>
            <a:off x="357158" y="357166"/>
            <a:ext cx="1428760" cy="969529"/>
          </a:xfrm>
          <a:prstGeom prst="rect">
            <a:avLst/>
          </a:prstGeom>
          <a:noFill/>
          <a:ln w="9525">
            <a:noFill/>
            <a:miter lim="800000"/>
            <a:headEnd/>
            <a:tailEnd/>
          </a:ln>
        </p:spPr>
      </p:pic>
      <p:pic>
        <p:nvPicPr>
          <p:cNvPr id="6" name="Рисунок 5"/>
          <p:cNvPicPr/>
          <p:nvPr/>
        </p:nvPicPr>
        <p:blipFill>
          <a:blip r:embed="rId3"/>
          <a:srcRect l="25002" t="66422" r="30435" b="20976"/>
          <a:stretch>
            <a:fillRect/>
          </a:stretch>
        </p:blipFill>
        <p:spPr bwMode="auto">
          <a:xfrm>
            <a:off x="428596" y="1857364"/>
            <a:ext cx="3857652" cy="1785950"/>
          </a:xfrm>
          <a:prstGeom prst="rect">
            <a:avLst/>
          </a:prstGeom>
          <a:noFill/>
          <a:ln w="9525">
            <a:noFill/>
            <a:miter lim="800000"/>
            <a:headEnd/>
            <a:tailEnd/>
          </a:ln>
        </p:spPr>
      </p:pic>
      <p:pic>
        <p:nvPicPr>
          <p:cNvPr id="7" name="Рисунок 6"/>
          <p:cNvPicPr/>
          <p:nvPr/>
        </p:nvPicPr>
        <p:blipFill>
          <a:blip r:embed="rId4"/>
          <a:srcRect l="25170" t="31164" r="27540" b="54666"/>
          <a:stretch>
            <a:fillRect/>
          </a:stretch>
        </p:blipFill>
        <p:spPr bwMode="auto">
          <a:xfrm>
            <a:off x="4357686" y="1857364"/>
            <a:ext cx="4214842" cy="1785950"/>
          </a:xfrm>
          <a:prstGeom prst="rect">
            <a:avLst/>
          </a:prstGeom>
          <a:noFill/>
          <a:ln w="9525">
            <a:noFill/>
            <a:miter lim="800000"/>
            <a:headEnd/>
            <a:tailEnd/>
          </a:ln>
        </p:spPr>
      </p:pic>
      <p:sp>
        <p:nvSpPr>
          <p:cNvPr id="9" name="Прямоугольник 8"/>
          <p:cNvSpPr/>
          <p:nvPr/>
        </p:nvSpPr>
        <p:spPr>
          <a:xfrm>
            <a:off x="642910" y="1357298"/>
            <a:ext cx="3571900" cy="307777"/>
          </a:xfrm>
          <a:prstGeom prst="rect">
            <a:avLst/>
          </a:prstGeom>
        </p:spPr>
        <p:txBody>
          <a:bodyPr wrap="square">
            <a:spAutoFit/>
          </a:bodyPr>
          <a:lstStyle/>
          <a:p>
            <a:r>
              <a:rPr lang="ru-RU" sz="1400" b="1" dirty="0" smtClean="0">
                <a:solidFill>
                  <a:srgbClr val="C00000"/>
                </a:solidFill>
              </a:rPr>
              <a:t>Столярная мастерская</a:t>
            </a:r>
            <a:endParaRPr lang="ru-RU" sz="1400" b="1" dirty="0">
              <a:solidFill>
                <a:srgbClr val="C00000"/>
              </a:solidFill>
            </a:endParaRPr>
          </a:p>
        </p:txBody>
      </p:sp>
      <p:pic>
        <p:nvPicPr>
          <p:cNvPr id="10" name="Рисунок 9"/>
          <p:cNvPicPr/>
          <p:nvPr/>
        </p:nvPicPr>
        <p:blipFill>
          <a:blip r:embed="rId5"/>
          <a:srcRect l="24693" t="29593" r="27686" b="11998"/>
          <a:stretch>
            <a:fillRect/>
          </a:stretch>
        </p:blipFill>
        <p:spPr bwMode="auto">
          <a:xfrm>
            <a:off x="4143372" y="3714752"/>
            <a:ext cx="4357718" cy="2286016"/>
          </a:xfrm>
          <a:prstGeom prst="rect">
            <a:avLst/>
          </a:prstGeom>
          <a:noFill/>
          <a:ln w="9525">
            <a:noFill/>
            <a:miter lim="800000"/>
            <a:headEnd/>
            <a:tailEnd/>
          </a:ln>
        </p:spPr>
      </p:pic>
      <p:sp>
        <p:nvSpPr>
          <p:cNvPr id="11" name="Прямоугольник 10"/>
          <p:cNvSpPr/>
          <p:nvPr/>
        </p:nvSpPr>
        <p:spPr>
          <a:xfrm>
            <a:off x="500034" y="4286256"/>
            <a:ext cx="335758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rPr>
              <a:t>Швейная мастерская</a:t>
            </a:r>
            <a:endParaRPr lang="ru-RU" sz="1400" b="1" dirty="0">
              <a:solidFill>
                <a:srgbClr val="C00000"/>
              </a:solidFill>
            </a:endParaRPr>
          </a:p>
        </p:txBody>
      </p:sp>
      <p:sp>
        <p:nvSpPr>
          <p:cNvPr id="12" name="Прямоугольник 11"/>
          <p:cNvSpPr/>
          <p:nvPr/>
        </p:nvSpPr>
        <p:spPr>
          <a:xfrm>
            <a:off x="500034" y="4214818"/>
            <a:ext cx="335758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500174"/>
            <a:ext cx="8183880" cy="571504"/>
          </a:xfrm>
        </p:spPr>
        <p:txBody>
          <a:bodyPr>
            <a:normAutofit/>
          </a:bodyPr>
          <a:lstStyle/>
          <a:p>
            <a:r>
              <a:rPr lang="ru-RU" sz="1400" i="1" dirty="0" smtClean="0">
                <a:solidFill>
                  <a:srgbClr val="C00000"/>
                </a:solidFill>
              </a:rPr>
              <a:t>Сельскохозяйственный труд </a:t>
            </a:r>
            <a:endParaRPr lang="ru-RU" sz="1400" i="1" dirty="0">
              <a:solidFill>
                <a:srgbClr val="C00000"/>
              </a:solidFill>
            </a:endParaRPr>
          </a:p>
        </p:txBody>
      </p:sp>
      <p:pic>
        <p:nvPicPr>
          <p:cNvPr id="4" name="Содержимое 3"/>
          <p:cNvPicPr>
            <a:picLocks noGrp="1"/>
          </p:cNvPicPr>
          <p:nvPr>
            <p:ph idx="1"/>
          </p:nvPr>
        </p:nvPicPr>
        <p:blipFill>
          <a:blip r:embed="rId2"/>
          <a:srcRect l="35756" t="44908" r="42277" b="36102"/>
          <a:stretch>
            <a:fillRect/>
          </a:stretch>
        </p:blipFill>
        <p:spPr bwMode="auto">
          <a:xfrm>
            <a:off x="428596" y="428604"/>
            <a:ext cx="1285884" cy="1071570"/>
          </a:xfrm>
          <a:prstGeom prst="rect">
            <a:avLst/>
          </a:prstGeom>
          <a:noFill/>
          <a:ln w="9525">
            <a:noFill/>
            <a:miter lim="800000"/>
            <a:headEnd/>
            <a:tailEnd/>
          </a:ln>
        </p:spPr>
      </p:pic>
      <p:pic>
        <p:nvPicPr>
          <p:cNvPr id="5" name="Рисунок 4"/>
          <p:cNvPicPr/>
          <p:nvPr/>
        </p:nvPicPr>
        <p:blipFill>
          <a:blip r:embed="rId3"/>
          <a:srcRect l="25735" t="31045" r="28076" b="16091"/>
          <a:stretch>
            <a:fillRect/>
          </a:stretch>
        </p:blipFill>
        <p:spPr bwMode="auto">
          <a:xfrm>
            <a:off x="3714744" y="1714488"/>
            <a:ext cx="4643470" cy="3714776"/>
          </a:xfrm>
          <a:prstGeom prst="rect">
            <a:avLst/>
          </a:prstGeom>
          <a:noFill/>
          <a:ln w="9525">
            <a:noFill/>
            <a:miter lim="800000"/>
            <a:headEnd/>
            <a:tailEnd/>
          </a:ln>
        </p:spPr>
      </p:pic>
      <p:sp>
        <p:nvSpPr>
          <p:cNvPr id="6" name="Прямоугольник 5"/>
          <p:cNvSpPr/>
          <p:nvPr/>
        </p:nvSpPr>
        <p:spPr>
          <a:xfrm flipV="1">
            <a:off x="500034" y="1714488"/>
            <a:ext cx="364333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643050"/>
            <a:ext cx="8183880" cy="4214842"/>
          </a:xfrm>
        </p:spPr>
        <p:txBody>
          <a:bodyPr>
            <a:normAutofit/>
          </a:bodyPr>
          <a:lstStyle/>
          <a:p>
            <a:r>
              <a:rPr lang="ru-RU" sz="1100" dirty="0" err="1" smtClean="0"/>
              <a:t>Ло</a:t>
            </a:r>
            <a:endParaRPr lang="ru-RU" sz="1100" dirty="0"/>
          </a:p>
        </p:txBody>
      </p:sp>
      <p:pic>
        <p:nvPicPr>
          <p:cNvPr id="4" name="Содержимое 3"/>
          <p:cNvPicPr>
            <a:picLocks noGrp="1"/>
          </p:cNvPicPr>
          <p:nvPr>
            <p:ph idx="1"/>
          </p:nvPr>
        </p:nvPicPr>
        <p:blipFill>
          <a:blip r:embed="rId2"/>
          <a:srcRect l="35756" t="44908" r="42277" b="36102"/>
          <a:stretch>
            <a:fillRect/>
          </a:stretch>
        </p:blipFill>
        <p:spPr bwMode="auto">
          <a:xfrm>
            <a:off x="428596" y="428604"/>
            <a:ext cx="1500198" cy="1184275"/>
          </a:xfrm>
          <a:prstGeom prst="rect">
            <a:avLst/>
          </a:prstGeom>
          <a:noFill/>
          <a:ln w="9525">
            <a:noFill/>
            <a:miter lim="800000"/>
            <a:headEnd/>
            <a:tailEnd/>
          </a:ln>
        </p:spPr>
      </p:pic>
      <p:pic>
        <p:nvPicPr>
          <p:cNvPr id="5" name="Рисунок 4"/>
          <p:cNvPicPr/>
          <p:nvPr/>
        </p:nvPicPr>
        <p:blipFill>
          <a:blip r:embed="rId3"/>
          <a:srcRect l="21807" t="29249" r="27685" b="13024"/>
          <a:stretch>
            <a:fillRect/>
          </a:stretch>
        </p:blipFill>
        <p:spPr bwMode="auto">
          <a:xfrm>
            <a:off x="785786" y="1643050"/>
            <a:ext cx="3000396" cy="1857388"/>
          </a:xfrm>
          <a:prstGeom prst="rect">
            <a:avLst/>
          </a:prstGeom>
          <a:noFill/>
          <a:ln w="9525">
            <a:noFill/>
            <a:miter lim="800000"/>
            <a:headEnd/>
            <a:tailEnd/>
          </a:ln>
        </p:spPr>
      </p:pic>
      <p:pic>
        <p:nvPicPr>
          <p:cNvPr id="6" name="Рисунок 5"/>
          <p:cNvPicPr/>
          <p:nvPr/>
        </p:nvPicPr>
        <p:blipFill>
          <a:blip r:embed="rId4"/>
          <a:srcRect l="25678" t="30668" r="28776" b="43605"/>
          <a:stretch>
            <a:fillRect/>
          </a:stretch>
        </p:blipFill>
        <p:spPr bwMode="auto">
          <a:xfrm>
            <a:off x="4643438" y="1714489"/>
            <a:ext cx="3357586" cy="1785949"/>
          </a:xfrm>
          <a:prstGeom prst="rect">
            <a:avLst/>
          </a:prstGeom>
          <a:noFill/>
          <a:ln w="9525">
            <a:noFill/>
            <a:miter lim="800000"/>
            <a:headEnd/>
            <a:tailEnd/>
          </a:ln>
        </p:spPr>
      </p:pic>
      <p:pic>
        <p:nvPicPr>
          <p:cNvPr id="7" name="Рисунок 6"/>
          <p:cNvPicPr/>
          <p:nvPr/>
        </p:nvPicPr>
        <p:blipFill>
          <a:blip r:embed="rId5"/>
          <a:srcRect l="25174" t="56056" r="28786" b="18877"/>
          <a:stretch>
            <a:fillRect/>
          </a:stretch>
        </p:blipFill>
        <p:spPr bwMode="auto">
          <a:xfrm>
            <a:off x="4643438" y="3857628"/>
            <a:ext cx="3286148" cy="1928826"/>
          </a:xfrm>
          <a:prstGeom prst="rect">
            <a:avLst/>
          </a:prstGeom>
          <a:noFill/>
          <a:ln w="9525">
            <a:noFill/>
            <a:miter lim="800000"/>
            <a:headEnd/>
            <a:tailEnd/>
          </a:ln>
        </p:spPr>
      </p:pic>
      <p:pic>
        <p:nvPicPr>
          <p:cNvPr id="8" name="Рисунок 7"/>
          <p:cNvPicPr/>
          <p:nvPr/>
        </p:nvPicPr>
        <p:blipFill>
          <a:blip r:embed="rId6"/>
          <a:srcRect l="24532" t="31045" r="28510" b="15331"/>
          <a:stretch>
            <a:fillRect/>
          </a:stretch>
        </p:blipFill>
        <p:spPr bwMode="auto">
          <a:xfrm>
            <a:off x="785786" y="3857628"/>
            <a:ext cx="2928958" cy="1990725"/>
          </a:xfrm>
          <a:prstGeom prst="rect">
            <a:avLst/>
          </a:prstGeom>
          <a:noFill/>
          <a:ln w="9525">
            <a:noFill/>
            <a:miter lim="800000"/>
            <a:headEnd/>
            <a:tailEnd/>
          </a:ln>
        </p:spPr>
      </p:pic>
      <p:sp>
        <p:nvSpPr>
          <p:cNvPr id="10" name="Прямоугольник 9"/>
          <p:cNvSpPr/>
          <p:nvPr/>
        </p:nvSpPr>
        <p:spPr>
          <a:xfrm>
            <a:off x="2143108" y="785794"/>
            <a:ext cx="535785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rPr>
              <a:t>Учитель-логопед, учитель-дефектолог</a:t>
            </a:r>
            <a:endParaRPr lang="ru-RU" sz="14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183880" cy="4606304"/>
          </a:xfrm>
        </p:spPr>
        <p:txBody>
          <a:bodyPr>
            <a:normAutofit/>
          </a:bodyPr>
          <a:lstStyle/>
          <a:p>
            <a:r>
              <a:rPr lang="ru-RU" sz="1400" dirty="0" err="1" smtClean="0">
                <a:solidFill>
                  <a:srgbClr val="C00000"/>
                </a:solidFill>
              </a:rPr>
              <a:t>Мультстудия</a:t>
            </a:r>
            <a:r>
              <a:rPr lang="ru-RU" sz="1400" dirty="0" smtClean="0">
                <a:solidFill>
                  <a:srgbClr val="C00000"/>
                </a:solidFill>
              </a:rPr>
              <a:t/>
            </a:r>
            <a:br>
              <a:rPr lang="ru-RU" sz="1400" dirty="0" smtClean="0">
                <a:solidFill>
                  <a:srgbClr val="C00000"/>
                </a:solidFill>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Содержимое 3"/>
          <p:cNvPicPr>
            <a:picLocks noGrp="1"/>
          </p:cNvPicPr>
          <p:nvPr>
            <p:ph idx="1"/>
          </p:nvPr>
        </p:nvPicPr>
        <p:blipFill>
          <a:blip r:embed="rId2"/>
          <a:srcRect l="35756" t="44908" r="42277" b="36102"/>
          <a:stretch>
            <a:fillRect/>
          </a:stretch>
        </p:blipFill>
        <p:spPr bwMode="auto">
          <a:xfrm>
            <a:off x="428596" y="428604"/>
            <a:ext cx="1214446" cy="1143008"/>
          </a:xfrm>
          <a:prstGeom prst="rect">
            <a:avLst/>
          </a:prstGeom>
          <a:noFill/>
          <a:ln w="9525">
            <a:noFill/>
            <a:miter lim="800000"/>
            <a:headEnd/>
            <a:tailEnd/>
          </a:ln>
        </p:spPr>
      </p:pic>
      <p:pic>
        <p:nvPicPr>
          <p:cNvPr id="5" name="Рисунок 4"/>
          <p:cNvPicPr/>
          <p:nvPr/>
        </p:nvPicPr>
        <p:blipFill>
          <a:blip r:embed="rId3"/>
          <a:srcRect l="26228" t="31101" r="27963" b="45596"/>
          <a:stretch>
            <a:fillRect/>
          </a:stretch>
        </p:blipFill>
        <p:spPr bwMode="auto">
          <a:xfrm>
            <a:off x="2571736" y="1357298"/>
            <a:ext cx="5786478" cy="3929090"/>
          </a:xfrm>
          <a:prstGeom prst="rect">
            <a:avLst/>
          </a:prstGeom>
          <a:noFill/>
          <a:ln w="9525">
            <a:noFill/>
            <a:miter lim="800000"/>
            <a:headEnd/>
            <a:tailEnd/>
          </a:ln>
        </p:spPr>
      </p:pic>
      <p:sp>
        <p:nvSpPr>
          <p:cNvPr id="6" name="Прямоугольник 5"/>
          <p:cNvSpPr/>
          <p:nvPr/>
        </p:nvSpPr>
        <p:spPr>
          <a:xfrm flipV="1">
            <a:off x="428596" y="2214554"/>
            <a:ext cx="292895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4348" y="785794"/>
            <a:ext cx="8183880" cy="4187952"/>
          </a:xfrm>
        </p:spPr>
        <p:txBody>
          <a:bodyPr/>
          <a:lstStyle/>
          <a:p>
            <a:endParaRPr lang="ru-RU" dirty="0"/>
          </a:p>
        </p:txBody>
      </p:sp>
      <p:pic>
        <p:nvPicPr>
          <p:cNvPr id="1026" name="Picture 2"/>
          <p:cNvPicPr>
            <a:picLocks noChangeAspect="1" noChangeArrowheads="1"/>
          </p:cNvPicPr>
          <p:nvPr/>
        </p:nvPicPr>
        <p:blipFill>
          <a:blip r:embed="rId2"/>
          <a:srcRect t="9524"/>
          <a:stretch>
            <a:fillRect/>
          </a:stretch>
        </p:blipFill>
        <p:spPr bwMode="auto">
          <a:xfrm>
            <a:off x="357158" y="142852"/>
            <a:ext cx="8429684" cy="5429288"/>
          </a:xfrm>
          <a:prstGeom prst="rect">
            <a:avLst/>
          </a:prstGeom>
          <a:noFill/>
          <a:ln w="9525">
            <a:noFill/>
            <a:miter lim="800000"/>
            <a:headEnd/>
            <a:tailEnd/>
          </a:ln>
          <a:effectLst/>
        </p:spPr>
      </p:pic>
      <p:pic>
        <p:nvPicPr>
          <p:cNvPr id="1027" name="Picture 3" descr="C:\Users\Admin\Desktop\tIl4DODaaxA.jpg"/>
          <p:cNvPicPr>
            <a:picLocks noChangeAspect="1" noChangeArrowheads="1"/>
          </p:cNvPicPr>
          <p:nvPr/>
        </p:nvPicPr>
        <p:blipFill>
          <a:blip r:embed="rId3" cstate="print"/>
          <a:srcRect/>
          <a:stretch>
            <a:fillRect/>
          </a:stretch>
        </p:blipFill>
        <p:spPr bwMode="auto">
          <a:xfrm>
            <a:off x="428596" y="3071810"/>
            <a:ext cx="3786214" cy="3143272"/>
          </a:xfrm>
          <a:prstGeom prst="rect">
            <a:avLst/>
          </a:prstGeom>
          <a:noFill/>
        </p:spPr>
      </p:pic>
      <p:pic>
        <p:nvPicPr>
          <p:cNvPr id="1028" name="Picture 4" descr="C:\Users\Admin\Desktop\-8UBup7nvwg.jpg"/>
          <p:cNvPicPr>
            <a:picLocks noChangeAspect="1" noChangeArrowheads="1"/>
          </p:cNvPicPr>
          <p:nvPr/>
        </p:nvPicPr>
        <p:blipFill>
          <a:blip r:embed="rId4" cstate="print"/>
          <a:srcRect/>
          <a:stretch>
            <a:fillRect/>
          </a:stretch>
        </p:blipFill>
        <p:spPr bwMode="auto">
          <a:xfrm>
            <a:off x="4714876" y="3071810"/>
            <a:ext cx="3929090" cy="32274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9"/>
            <a:ext cx="7475316" cy="428628"/>
          </a:xfrm>
        </p:spPr>
        <p:txBody>
          <a:bodyPr>
            <a:normAutofit/>
          </a:bodyPr>
          <a:lstStyle/>
          <a:p>
            <a:r>
              <a:rPr lang="ru-RU" sz="1400" dirty="0" smtClean="0">
                <a:solidFill>
                  <a:srgbClr val="C00000"/>
                </a:solidFill>
              </a:rPr>
              <a:t>Родительский клуб «Мы вместе»</a:t>
            </a:r>
            <a:endParaRPr lang="ru-RU" sz="1400"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785786" y="1285860"/>
            <a:ext cx="7500990" cy="450059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876"/>
            <a:ext cx="8183880" cy="2463164"/>
          </a:xfrm>
        </p:spPr>
        <p:txBody>
          <a:bodyPr/>
          <a:lstStyle/>
          <a:p>
            <a:endParaRPr lang="ru-RU" dirty="0"/>
          </a:p>
        </p:txBody>
      </p:sp>
      <p:sp>
        <p:nvSpPr>
          <p:cNvPr id="3" name="Содержимое 2"/>
          <p:cNvSpPr>
            <a:spLocks noGrp="1"/>
          </p:cNvSpPr>
          <p:nvPr>
            <p:ph idx="1"/>
          </p:nvPr>
        </p:nvSpPr>
        <p:spPr>
          <a:xfrm>
            <a:off x="502920" y="530352"/>
            <a:ext cx="7069476" cy="3041524"/>
          </a:xfrm>
        </p:spPr>
        <p:txBody>
          <a:bodyPr>
            <a:normAutofit/>
          </a:bodyPr>
          <a:lstStyle/>
          <a:p>
            <a:r>
              <a:rPr lang="ru-RU" sz="2400" b="1" dirty="0" smtClean="0"/>
              <a:t>Телефон:</a:t>
            </a:r>
            <a:r>
              <a:rPr lang="ru-RU" sz="2400" dirty="0" smtClean="0"/>
              <a:t> + 7 (34291) 4-35-01</a:t>
            </a:r>
          </a:p>
          <a:p>
            <a:r>
              <a:rPr lang="ru-RU" sz="2400" b="1" dirty="0" smtClean="0"/>
              <a:t>Адрес: </a:t>
            </a:r>
            <a:r>
              <a:rPr lang="ru-RU" sz="2400" dirty="0" smtClean="0"/>
              <a:t>618120 Пермский край г.Оса, ул. Свердлова, 3</a:t>
            </a:r>
          </a:p>
          <a:p>
            <a:r>
              <a:rPr lang="ru-RU" sz="2400" b="1" dirty="0" err="1" smtClean="0"/>
              <a:t>E-mail</a:t>
            </a:r>
            <a:r>
              <a:rPr lang="ru-RU" sz="2400" b="1" dirty="0" smtClean="0"/>
              <a:t>: </a:t>
            </a:r>
            <a:r>
              <a:rPr lang="ru-RU" sz="2400" u="sng" dirty="0" err="1" smtClean="0">
                <a:hlinkClick r:id="rId2"/>
              </a:rPr>
              <a:t>cor-osa@yandex.ru</a:t>
            </a:r>
            <a:endParaRPr lang="ru-RU" sz="2400" dirty="0" smtClean="0"/>
          </a:p>
          <a:p>
            <a:r>
              <a:rPr lang="ru-RU" sz="2400" b="1" dirty="0" smtClean="0"/>
              <a:t>Группа в социальной сети </a:t>
            </a:r>
            <a:r>
              <a:rPr lang="ru-RU" sz="2400" b="1" dirty="0" err="1" smtClean="0"/>
              <a:t>ВКонтакте</a:t>
            </a:r>
            <a:r>
              <a:rPr lang="ru-RU" sz="2400" b="1" dirty="0" smtClean="0"/>
              <a:t>: </a:t>
            </a:r>
            <a:r>
              <a:rPr lang="ru-RU" sz="2400" u="sng" dirty="0" smtClean="0">
                <a:hlinkClick r:id="rId3"/>
              </a:rPr>
              <a:t>https://vk.com/cor_osa</a:t>
            </a:r>
            <a:endParaRPr lang="ru-RU" sz="2400" dirty="0" smtClean="0"/>
          </a:p>
          <a:p>
            <a:endParaRPr lang="ru-RU" dirty="0"/>
          </a:p>
        </p:txBody>
      </p:sp>
      <p:pic>
        <p:nvPicPr>
          <p:cNvPr id="4" name="Picture 1"/>
          <p:cNvPicPr>
            <a:picLocks noChangeAspect="1" noChangeArrowheads="1"/>
          </p:cNvPicPr>
          <p:nvPr/>
        </p:nvPicPr>
        <p:blipFill>
          <a:blip r:embed="rId4"/>
          <a:srcRect/>
          <a:stretch>
            <a:fillRect/>
          </a:stretch>
        </p:blipFill>
        <p:spPr bwMode="auto">
          <a:xfrm>
            <a:off x="4857752" y="3071810"/>
            <a:ext cx="3643338" cy="2833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7"/>
            <a:ext cx="8258204" cy="596015"/>
          </a:xfrm>
        </p:spPr>
        <p:txBody>
          <a:bodyPr>
            <a:normAutofit fontScale="90000"/>
          </a:bodyPr>
          <a:lstStyle/>
          <a:p>
            <a:r>
              <a:rPr lang="ru-RU" sz="1400" dirty="0" smtClean="0"/>
              <a:t/>
            </a:r>
            <a:br>
              <a:rPr lang="ru-RU" sz="1400" dirty="0" smtClean="0"/>
            </a:br>
            <a:r>
              <a:rPr lang="ru-RU" sz="1400" dirty="0" smtClean="0"/>
              <a:t/>
            </a:r>
            <a:br>
              <a:rPr lang="ru-RU" sz="1400" dirty="0" smtClean="0"/>
            </a:br>
            <a:r>
              <a:rPr lang="ru-RU" sz="1400" dirty="0" smtClean="0"/>
              <a:t> Педагоги – 49  чел.</a:t>
            </a:r>
            <a:br>
              <a:rPr lang="ru-RU" sz="1400" dirty="0" smtClean="0"/>
            </a:br>
            <a:r>
              <a:rPr lang="ru-RU" sz="1400" dirty="0" smtClean="0"/>
              <a:t> средний педагогический стаж 24 года</a:t>
            </a:r>
            <a:endParaRPr lang="ru-RU" sz="1400" dirty="0"/>
          </a:p>
        </p:txBody>
      </p:sp>
      <p:pic>
        <p:nvPicPr>
          <p:cNvPr id="1026" name="Picture 2"/>
          <p:cNvPicPr>
            <a:picLocks noGrp="1" noChangeAspect="1" noChangeArrowheads="1"/>
          </p:cNvPicPr>
          <p:nvPr>
            <p:ph idx="1"/>
          </p:nvPr>
        </p:nvPicPr>
        <p:blipFill>
          <a:blip r:embed="rId2"/>
          <a:srcRect/>
          <a:stretch>
            <a:fillRect/>
          </a:stretch>
        </p:blipFill>
        <p:spPr bwMode="auto">
          <a:xfrm>
            <a:off x="500034" y="928670"/>
            <a:ext cx="8143932"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228600" y="457200"/>
            <a:ext cx="8610600" cy="6096000"/>
          </a:xfrm>
          <a:prstGeom prst="rect">
            <a:avLst/>
          </a:prstGeom>
        </p:spPr>
        <p:txBody>
          <a:bodyPr>
            <a:normAutofit/>
          </a:bodyPr>
          <a:lstStyle/>
          <a:p>
            <a:r>
              <a:rPr lang="ru-RU" sz="1800" b="1" dirty="0" smtClean="0">
                <a:solidFill>
                  <a:srgbClr val="C00000"/>
                </a:solidFill>
                <a:latin typeface="Times New Roman" pitchFamily="18" charset="0"/>
                <a:cs typeface="Times New Roman" pitchFamily="18" charset="0"/>
              </a:rPr>
              <a:t>Дети с задержкой психического развития (ЗПР)</a:t>
            </a:r>
            <a:endParaRPr lang="ru-RU" sz="1800" dirty="0" smtClean="0">
              <a:solidFill>
                <a:srgbClr val="C00000"/>
              </a:solidFill>
            </a:endParaRPr>
          </a:p>
          <a:p>
            <a:pPr>
              <a:buFont typeface="Georgia" pitchFamily="18" charset="0"/>
              <a:buNone/>
            </a:pPr>
            <a:r>
              <a:rPr lang="ru-RU" sz="1800" dirty="0" smtClean="0">
                <a:solidFill>
                  <a:srgbClr val="C00000"/>
                </a:solidFill>
                <a:latin typeface="Times New Roman" pitchFamily="18" charset="0"/>
                <a:cs typeface="Times New Roman" pitchFamily="18" charset="0"/>
              </a:rPr>
              <a:t>-63 обучающихся</a:t>
            </a:r>
            <a:endParaRPr lang="ru-RU" sz="1800" dirty="0" smtClean="0">
              <a:solidFill>
                <a:srgbClr val="C00000"/>
              </a:solidFill>
            </a:endParaRPr>
          </a:p>
          <a:p>
            <a:r>
              <a:rPr lang="ru-RU" sz="1800" b="1" dirty="0" smtClean="0">
                <a:solidFill>
                  <a:srgbClr val="C00000"/>
                </a:solidFill>
                <a:latin typeface="Times New Roman" pitchFamily="18" charset="0"/>
                <a:cs typeface="Times New Roman" pitchFamily="18" charset="0"/>
              </a:rPr>
              <a:t>Дети с лёгкой, умеренной, тяжёлой и глубокой степенью умственной отсталости, ТМНР</a:t>
            </a:r>
          </a:p>
          <a:p>
            <a:pPr>
              <a:buFont typeface="Georgia" pitchFamily="18" charset="0"/>
              <a:buNone/>
            </a:pPr>
            <a:r>
              <a:rPr lang="ru-RU" sz="1800" dirty="0" smtClean="0">
                <a:solidFill>
                  <a:srgbClr val="C00000"/>
                </a:solidFill>
                <a:latin typeface="Times New Roman" pitchFamily="18" charset="0"/>
                <a:cs typeface="Times New Roman" pitchFamily="18" charset="0"/>
              </a:rPr>
              <a:t>-Лёгкая УО – 78 обучающихся;</a:t>
            </a:r>
          </a:p>
          <a:p>
            <a:pPr>
              <a:buFont typeface="Georgia" pitchFamily="18" charset="0"/>
              <a:buNone/>
            </a:pPr>
            <a:r>
              <a:rPr lang="ru-RU" sz="1800" dirty="0" smtClean="0">
                <a:solidFill>
                  <a:srgbClr val="C00000"/>
                </a:solidFill>
                <a:latin typeface="Times New Roman" pitchFamily="18" charset="0"/>
                <a:cs typeface="Times New Roman" pitchFamily="18" charset="0"/>
              </a:rPr>
              <a:t>-Умеренная, тяжёлая, глубокая, ТМНР – 136 обучающихся</a:t>
            </a:r>
          </a:p>
          <a:p>
            <a:pPr>
              <a:buNone/>
            </a:pPr>
            <a:endParaRPr lang="ru-RU" sz="1400" dirty="0" smtClean="0"/>
          </a:p>
          <a:p>
            <a:pPr>
              <a:buNone/>
            </a:pPr>
            <a:r>
              <a:rPr lang="ru-RU" sz="1400" b="1" dirty="0" smtClean="0"/>
              <a:t>     Коррекционно-развивающее направление</a:t>
            </a:r>
            <a:endParaRPr lang="ru-RU" sz="1400" b="1" dirty="0" smtClean="0">
              <a:latin typeface="Times New Roman" pitchFamily="18" charset="0"/>
              <a:cs typeface="Times New Roman" pitchFamily="18" charset="0"/>
            </a:endParaRPr>
          </a:p>
          <a:p>
            <a:pPr>
              <a:buFont typeface="Georgia" pitchFamily="18" charset="0"/>
              <a:buNone/>
            </a:pPr>
            <a:r>
              <a:rPr lang="ru-RU" sz="1400" dirty="0" smtClean="0">
                <a:latin typeface="Times New Roman" pitchFamily="18" charset="0"/>
                <a:cs typeface="Times New Roman" pitchFamily="18" charset="0"/>
              </a:rPr>
              <a:t>   </a:t>
            </a:r>
          </a:p>
          <a:p>
            <a:r>
              <a:rPr lang="ru-RU" sz="1200" b="1" dirty="0" smtClean="0">
                <a:solidFill>
                  <a:srgbClr val="C00000"/>
                </a:solidFill>
              </a:rPr>
              <a:t>Адаптированная основная общеобразовательная программа</a:t>
            </a:r>
            <a:br>
              <a:rPr lang="ru-RU" sz="1200" b="1" dirty="0" smtClean="0">
                <a:solidFill>
                  <a:srgbClr val="C00000"/>
                </a:solidFill>
              </a:rPr>
            </a:br>
            <a:r>
              <a:rPr lang="ru-RU" sz="1200" b="1" dirty="0" smtClean="0">
                <a:solidFill>
                  <a:srgbClr val="C00000"/>
                </a:solidFill>
              </a:rPr>
              <a:t>начального общего образования слепых обучающихся с умственной отсталостью      (вариант  3.4);</a:t>
            </a:r>
            <a:r>
              <a:rPr lang="ru-RU" sz="1200" dirty="0" smtClean="0">
                <a:solidFill>
                  <a:srgbClr val="C00000"/>
                </a:solidFill>
              </a:rPr>
              <a:t> </a:t>
            </a:r>
          </a:p>
          <a:p>
            <a:r>
              <a:rPr lang="ru-RU" sz="1200" b="1" dirty="0" smtClean="0">
                <a:solidFill>
                  <a:srgbClr val="C00000"/>
                </a:solidFill>
              </a:rPr>
              <a:t>Адаптированная  основная  общеобразовательная программа начального общего образования обучающихся  с нарушениями опорно-двигательного аппарата </a:t>
            </a:r>
          </a:p>
          <a:p>
            <a:pPr>
              <a:buNone/>
            </a:pPr>
            <a:r>
              <a:rPr lang="ru-RU" sz="1200" b="1" dirty="0" smtClean="0">
                <a:solidFill>
                  <a:srgbClr val="C00000"/>
                </a:solidFill>
              </a:rPr>
              <a:t>      (вариант 6.4.);</a:t>
            </a:r>
            <a:r>
              <a:rPr lang="ru-RU" sz="1200" dirty="0" smtClean="0">
                <a:solidFill>
                  <a:srgbClr val="C00000"/>
                </a:solidFill>
              </a:rPr>
              <a:t> </a:t>
            </a:r>
          </a:p>
          <a:p>
            <a:r>
              <a:rPr lang="ru-RU" sz="1200" b="1" dirty="0" smtClean="0">
                <a:solidFill>
                  <a:srgbClr val="C00000"/>
                </a:solidFill>
              </a:rPr>
              <a:t>Адаптированная основная общеобразовательная программа начального общего образования глухих обучающихся (вариант 1.4.);</a:t>
            </a:r>
          </a:p>
          <a:p>
            <a:r>
              <a:rPr lang="ru-RU" sz="1200" b="1" dirty="0" smtClean="0">
                <a:solidFill>
                  <a:srgbClr val="C00000"/>
                </a:solidFill>
              </a:rPr>
              <a:t> Адаптированная основная общеобразовательная программа начального общего образования обучающихся с расстройствами </a:t>
            </a:r>
            <a:r>
              <a:rPr lang="ru-RU" sz="1200" b="1" dirty="0" err="1" smtClean="0">
                <a:solidFill>
                  <a:srgbClr val="C00000"/>
                </a:solidFill>
              </a:rPr>
              <a:t>аутистического</a:t>
            </a:r>
            <a:r>
              <a:rPr lang="ru-RU" sz="1200" b="1" dirty="0" smtClean="0">
                <a:solidFill>
                  <a:srgbClr val="C00000"/>
                </a:solidFill>
              </a:rPr>
              <a:t> спектра (вариант  8.4.)</a:t>
            </a:r>
            <a:endParaRPr lang="ru-RU" sz="1200" dirty="0" smtClean="0">
              <a:solidFill>
                <a:srgbClr val="C00000"/>
              </a:solidFill>
            </a:endParaRPr>
          </a:p>
          <a:p>
            <a:pPr>
              <a:buNone/>
            </a:pPr>
            <a:r>
              <a:rPr lang="ru-RU" sz="1200" dirty="0" smtClean="0">
                <a:solidFill>
                  <a:srgbClr val="C00000"/>
                </a:solidFill>
              </a:rPr>
              <a:t> </a:t>
            </a:r>
          </a:p>
          <a:p>
            <a:endParaRPr lang="ru-RU" sz="1200" b="1" dirty="0" smtClean="0"/>
          </a:p>
          <a:p>
            <a:pPr>
              <a:buFont typeface="Georgia" pitchFamily="18" charset="0"/>
              <a:buNone/>
            </a:pPr>
            <a:endParaRPr lang="ru-RU" sz="1400" dirty="0" smtClean="0">
              <a:latin typeface="Times New Roman" pitchFamily="18" charset="0"/>
              <a:cs typeface="Times New Roman" pitchFamily="18" charset="0"/>
            </a:endParaRPr>
          </a:p>
        </p:txBody>
      </p:sp>
      <p:pic>
        <p:nvPicPr>
          <p:cNvPr id="6147" name="Рисунок 3"/>
          <p:cNvPicPr>
            <a:picLocks noChangeAspect="1" noChangeArrowheads="1"/>
          </p:cNvPicPr>
          <p:nvPr/>
        </p:nvPicPr>
        <p:blipFill>
          <a:blip r:embed="rId2">
            <a:lum bright="2000"/>
          </a:blip>
          <a:srcRect l="33687" t="64516" r="61388" b="27118"/>
          <a:stretch>
            <a:fillRect/>
          </a:stretch>
        </p:blipFill>
        <p:spPr bwMode="auto">
          <a:xfrm>
            <a:off x="7929586" y="5143512"/>
            <a:ext cx="785818" cy="916788"/>
          </a:xfrm>
          <a:prstGeom prst="rect">
            <a:avLst/>
          </a:prstGeom>
          <a:solidFill>
            <a:srgbClr val="00B0F0">
              <a:alpha val="16078"/>
            </a:srgbClr>
          </a:solidFill>
          <a:ln w="9525">
            <a:noFill/>
            <a:miter lim="800000"/>
            <a:headEnd/>
            <a:tailEnd/>
          </a:ln>
        </p:spPr>
      </p:pic>
      <p:pic>
        <p:nvPicPr>
          <p:cNvPr id="6148" name="Рисунок 5"/>
          <p:cNvPicPr>
            <a:picLocks noChangeAspect="1" noChangeArrowheads="1"/>
          </p:cNvPicPr>
          <p:nvPr/>
        </p:nvPicPr>
        <p:blipFill>
          <a:blip r:embed="rId2"/>
          <a:srcRect l="48705" t="63875" r="46005" b="27350"/>
          <a:stretch>
            <a:fillRect/>
          </a:stretch>
        </p:blipFill>
        <p:spPr bwMode="auto">
          <a:xfrm>
            <a:off x="8001024" y="214290"/>
            <a:ext cx="914400" cy="1066800"/>
          </a:xfrm>
          <a:prstGeom prst="rect">
            <a:avLst/>
          </a:prstGeom>
          <a:solidFill>
            <a:srgbClr val="00B0F0"/>
          </a:solidFill>
          <a:ln w="9525">
            <a:noFill/>
            <a:miter lim="800000"/>
            <a:headEnd/>
            <a:tailEnd/>
          </a:ln>
        </p:spPr>
      </p:pic>
      <p:sp>
        <p:nvSpPr>
          <p:cNvPr id="8193"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214422"/>
            <a:ext cx="8183880" cy="4820618"/>
          </a:xfrm>
        </p:spPr>
        <p:txBody>
          <a:bodyPr/>
          <a:lstStyle/>
          <a:p>
            <a:endParaRPr lang="ru-RU" dirty="0"/>
          </a:p>
        </p:txBody>
      </p:sp>
      <p:sp>
        <p:nvSpPr>
          <p:cNvPr id="3" name="Содержимое 2"/>
          <p:cNvSpPr>
            <a:spLocks noGrp="1"/>
          </p:cNvSpPr>
          <p:nvPr>
            <p:ph idx="1"/>
          </p:nvPr>
        </p:nvSpPr>
        <p:spPr>
          <a:xfrm>
            <a:off x="502920" y="530352"/>
            <a:ext cx="8183880" cy="1184136"/>
          </a:xfrm>
        </p:spPr>
        <p:txBody>
          <a:bodyPr>
            <a:normAutofit fontScale="92500" lnSpcReduction="20000"/>
          </a:bodyPr>
          <a:lstStyle/>
          <a:p>
            <a:r>
              <a:rPr lang="ru-RU" dirty="0" smtClean="0"/>
              <a:t>Коррекционно-развивающее направление</a:t>
            </a:r>
          </a:p>
          <a:p>
            <a:endParaRPr lang="ru-RU" dirty="0" smtClean="0"/>
          </a:p>
          <a:p>
            <a:r>
              <a:rPr lang="ru-RU" dirty="0" smtClean="0">
                <a:solidFill>
                  <a:srgbClr val="C00000"/>
                </a:solidFill>
              </a:rPr>
              <a:t>Учитель-дефектолог</a:t>
            </a:r>
            <a:endParaRPr lang="ru-RU"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571472" y="1857364"/>
            <a:ext cx="7572428"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42918"/>
            <a:ext cx="8183880" cy="5715040"/>
          </a:xfrm>
        </p:spPr>
        <p:txBody>
          <a:bodyPr>
            <a:noAutofit/>
          </a:bodyPr>
          <a:lstStyle/>
          <a:p>
            <a:pPr>
              <a:lnSpc>
                <a:spcPct val="170000"/>
              </a:lnSpc>
            </a:pPr>
            <a:r>
              <a:rPr lang="ru-RU" sz="1000" b="0" dirty="0" smtClean="0">
                <a:solidFill>
                  <a:schemeClr val="tx1"/>
                </a:solidFill>
                <a:effectLst/>
                <a:latin typeface="Times New Roman" pitchFamily="18" charset="0"/>
                <a:cs typeface="Times New Roman" pitchFamily="18" charset="0"/>
              </a:rPr>
              <a:t>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1. « Разработка и реализация логопедической программы  для детей с  легкой УО (вариант 1) 1-7 классы»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Некрасова Александра Васильевна, учитель-логопед</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2. «Разработка и реализация логопедической программы для детей  с ЗПР (1 дополнительный класс)               (вариант 7.2)»</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-Шилова Татьяна Николаевна, учитель-логопед</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3      «Разработка и реализация логопедической программы для обучающихся с ЗПР (2-4 классы)</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Шилова Татьяна Николаевна, учитель-логопед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4.   «  Разработка  и реализация психологической  программы по развитию эмоционального интеллекта для детей  с УО (вариант 1)»</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a:t>
            </a:r>
            <a:r>
              <a:rPr lang="ru-RU" sz="1000" b="0" dirty="0" err="1" smtClean="0">
                <a:solidFill>
                  <a:schemeClr val="tx1"/>
                </a:solidFill>
                <a:effectLst/>
                <a:latin typeface="Times New Roman" pitchFamily="18" charset="0"/>
                <a:cs typeface="Times New Roman" pitchFamily="18" charset="0"/>
              </a:rPr>
              <a:t>Жуланова</a:t>
            </a:r>
            <a:r>
              <a:rPr lang="ru-RU" sz="1000" b="0" dirty="0" smtClean="0">
                <a:solidFill>
                  <a:schemeClr val="tx1"/>
                </a:solidFill>
                <a:effectLst/>
                <a:latin typeface="Times New Roman" pitchFamily="18" charset="0"/>
                <a:cs typeface="Times New Roman" pitchFamily="18" charset="0"/>
              </a:rPr>
              <a:t> Елена Валентиновна, педагог-психолог</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5. «Разработка  и реализация психологической  программы по развитию эмоционального интеллекта для обучающихся с  УО (вариант 2)»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a:t>
            </a:r>
            <a:r>
              <a:rPr lang="ru-RU" sz="1000" b="0" dirty="0" err="1" smtClean="0">
                <a:solidFill>
                  <a:schemeClr val="tx1"/>
                </a:solidFill>
                <a:effectLst/>
                <a:latin typeface="Times New Roman" pitchFamily="18" charset="0"/>
                <a:cs typeface="Times New Roman" pitchFamily="18" charset="0"/>
              </a:rPr>
              <a:t>Жуланова</a:t>
            </a:r>
            <a:r>
              <a:rPr lang="ru-RU" sz="1000" b="0" dirty="0" smtClean="0">
                <a:solidFill>
                  <a:schemeClr val="tx1"/>
                </a:solidFill>
                <a:effectLst/>
                <a:latin typeface="Times New Roman" pitchFamily="18" charset="0"/>
                <a:cs typeface="Times New Roman" pitchFamily="18" charset="0"/>
              </a:rPr>
              <a:t> Елена Валентиновна, педагог-психолог</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6.  «Разработка  и реализация психологической программы  по профилактике деструктивных нарушений с 1-9 класс для обучающихся с  УО      (вариант 1)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a:t>
            </a:r>
            <a:r>
              <a:rPr lang="ru-RU" sz="1000" b="0" dirty="0" err="1" smtClean="0">
                <a:solidFill>
                  <a:schemeClr val="tx1"/>
                </a:solidFill>
                <a:effectLst/>
                <a:latin typeface="Times New Roman" pitchFamily="18" charset="0"/>
                <a:cs typeface="Times New Roman" pitchFamily="18" charset="0"/>
              </a:rPr>
              <a:t>Жуланова</a:t>
            </a:r>
            <a:r>
              <a:rPr lang="ru-RU" sz="1000" b="0" dirty="0" smtClean="0">
                <a:solidFill>
                  <a:schemeClr val="tx1"/>
                </a:solidFill>
                <a:effectLst/>
                <a:latin typeface="Times New Roman" pitchFamily="18" charset="0"/>
                <a:cs typeface="Times New Roman" pitchFamily="18" charset="0"/>
              </a:rPr>
              <a:t> Елена Валентиновна, педагог-психолог</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7. Консультация : «Сенсорное развитие обучающихся с УО (ИН) 1, 2 вариант»</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a:t>
            </a:r>
            <a:r>
              <a:rPr lang="ru-RU" sz="1000" b="0" dirty="0" err="1" smtClean="0">
                <a:solidFill>
                  <a:schemeClr val="tx1"/>
                </a:solidFill>
                <a:effectLst/>
                <a:latin typeface="Times New Roman" pitchFamily="18" charset="0"/>
                <a:cs typeface="Times New Roman" pitchFamily="18" charset="0"/>
              </a:rPr>
              <a:t>Жуланова</a:t>
            </a:r>
            <a:r>
              <a:rPr lang="ru-RU" sz="1000" b="0" dirty="0" smtClean="0">
                <a:solidFill>
                  <a:schemeClr val="tx1"/>
                </a:solidFill>
                <a:effectLst/>
                <a:latin typeface="Times New Roman" pitchFamily="18" charset="0"/>
                <a:cs typeface="Times New Roman" pitchFamily="18" charset="0"/>
              </a:rPr>
              <a:t> Елена Валентиновна, педагог-психолог</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8. Консультация: «Развитие познавательных способностей у  обучающихся с УО (ИН) 1, 2 вариант»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a:t>
            </a:r>
            <a:r>
              <a:rPr lang="ru-RU" sz="1000" b="0" dirty="0" err="1" smtClean="0">
                <a:solidFill>
                  <a:schemeClr val="tx1"/>
                </a:solidFill>
                <a:effectLst/>
                <a:latin typeface="Times New Roman" pitchFamily="18" charset="0"/>
                <a:cs typeface="Times New Roman" pitchFamily="18" charset="0"/>
              </a:rPr>
              <a:t>Мазунина</a:t>
            </a:r>
            <a:r>
              <a:rPr lang="ru-RU" sz="1000" b="0" dirty="0" smtClean="0">
                <a:solidFill>
                  <a:schemeClr val="tx1"/>
                </a:solidFill>
                <a:effectLst/>
                <a:latin typeface="Times New Roman" pitchFamily="18" charset="0"/>
                <a:cs typeface="Times New Roman" pitchFamily="18" charset="0"/>
              </a:rPr>
              <a:t> Ксения Викторовна, учитель-дефектолог</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9. Консультация: «Альтернативная коммуникация у обучающихся с  УО (ИН)  2 вариант»  </a:t>
            </a:r>
            <a:br>
              <a:rPr lang="ru-RU" sz="1000" b="0" dirty="0" smtClean="0">
                <a:solidFill>
                  <a:schemeClr val="tx1"/>
                </a:solidFill>
                <a:effectLst/>
                <a:latin typeface="Times New Roman" pitchFamily="18" charset="0"/>
                <a:cs typeface="Times New Roman" pitchFamily="18" charset="0"/>
              </a:rPr>
            </a:br>
            <a:r>
              <a:rPr lang="ru-RU" sz="1000" b="0" dirty="0" smtClean="0">
                <a:solidFill>
                  <a:schemeClr val="tx1"/>
                </a:solidFill>
                <a:effectLst/>
                <a:latin typeface="Times New Roman" pitchFamily="18" charset="0"/>
                <a:cs typeface="Times New Roman" pitchFamily="18" charset="0"/>
              </a:rPr>
              <a:t>                Консультант  -Некрасова Александра Васильевна, учитель-логопед</a:t>
            </a:r>
            <a:r>
              <a:rPr lang="ru-RU" sz="1000" b="0" dirty="0" smtClean="0">
                <a:solidFill>
                  <a:schemeClr val="tx1"/>
                </a:solidFill>
                <a:latin typeface="Times New Roman" pitchFamily="18" charset="0"/>
                <a:cs typeface="Times New Roman" pitchFamily="18" charset="0"/>
              </a:rPr>
              <a:t/>
            </a:r>
            <a:br>
              <a:rPr lang="ru-RU" sz="1000" b="0" dirty="0" smtClean="0">
                <a:solidFill>
                  <a:schemeClr val="tx1"/>
                </a:solidFill>
                <a:latin typeface="Times New Roman" pitchFamily="18" charset="0"/>
                <a:cs typeface="Times New Roman" pitchFamily="18" charset="0"/>
              </a:rPr>
            </a:br>
            <a:r>
              <a:rPr lang="ru-RU" sz="1000" b="0" dirty="0" smtClean="0">
                <a:solidFill>
                  <a:schemeClr val="tx1"/>
                </a:solidFill>
                <a:latin typeface="Times New Roman" pitchFamily="18" charset="0"/>
                <a:cs typeface="Times New Roman" pitchFamily="18" charset="0"/>
              </a:rPr>
              <a:t/>
            </a:r>
            <a:br>
              <a:rPr lang="ru-RU" sz="1000" b="0" dirty="0" smtClean="0">
                <a:solidFill>
                  <a:schemeClr val="tx1"/>
                </a:solidFill>
                <a:latin typeface="Times New Roman" pitchFamily="18" charset="0"/>
                <a:cs typeface="Times New Roman" pitchFamily="18" charset="0"/>
              </a:rPr>
            </a:br>
            <a:r>
              <a:rPr lang="ru-RU" sz="900" b="0" dirty="0" smtClean="0">
                <a:solidFill>
                  <a:schemeClr val="tx1"/>
                </a:solidFill>
                <a:latin typeface="Times New Roman" pitchFamily="18" charset="0"/>
                <a:cs typeface="Times New Roman" pitchFamily="18" charset="0"/>
              </a:rPr>
              <a:t/>
            </a:r>
            <a:br>
              <a:rPr lang="ru-RU" sz="900" b="0" dirty="0" smtClean="0">
                <a:solidFill>
                  <a:schemeClr val="tx1"/>
                </a:solidFill>
                <a:latin typeface="Times New Roman" pitchFamily="18" charset="0"/>
                <a:cs typeface="Times New Roman" pitchFamily="18" charset="0"/>
              </a:rPr>
            </a:br>
            <a:endParaRPr lang="ru-RU" sz="900" b="0" dirty="0">
              <a:solidFill>
                <a:schemeClr val="tx1"/>
              </a:solidFill>
            </a:endParaRPr>
          </a:p>
        </p:txBody>
      </p:sp>
      <p:sp>
        <p:nvSpPr>
          <p:cNvPr id="3" name="Содержимое 2"/>
          <p:cNvSpPr>
            <a:spLocks noGrp="1"/>
          </p:cNvSpPr>
          <p:nvPr>
            <p:ph idx="1"/>
          </p:nvPr>
        </p:nvSpPr>
        <p:spPr>
          <a:xfrm>
            <a:off x="428596" y="285728"/>
            <a:ext cx="8255318" cy="500066"/>
          </a:xfrm>
        </p:spPr>
        <p:txBody>
          <a:bodyPr>
            <a:normAutofit/>
          </a:bodyPr>
          <a:lstStyle/>
          <a:p>
            <a:pPr>
              <a:buNone/>
            </a:pPr>
            <a:r>
              <a:rPr lang="ru-RU" sz="2000" dirty="0" smtClean="0">
                <a:solidFill>
                  <a:srgbClr val="C00000"/>
                </a:solidFill>
              </a:rPr>
              <a:t>Коррекционно-развивающее направление</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3643338" cy="857256"/>
          </a:xfrm>
        </p:spPr>
        <p:txBody>
          <a:bodyPr>
            <a:normAutofit/>
          </a:bodyPr>
          <a:lstStyle/>
          <a:p>
            <a:r>
              <a:rPr lang="ru-RU" sz="2000" dirty="0" smtClean="0"/>
              <a:t>Предметная область </a:t>
            </a:r>
            <a:br>
              <a:rPr lang="ru-RU" sz="2000" dirty="0" smtClean="0"/>
            </a:br>
            <a:r>
              <a:rPr lang="ru-RU" sz="2000" dirty="0" smtClean="0"/>
              <a:t>«Технология»</a:t>
            </a:r>
            <a:endParaRPr lang="ru-RU" sz="2000" dirty="0"/>
          </a:p>
        </p:txBody>
      </p:sp>
      <p:pic>
        <p:nvPicPr>
          <p:cNvPr id="1026" name="Picture 2"/>
          <p:cNvPicPr>
            <a:picLocks noGrp="1" noChangeAspect="1" noChangeArrowheads="1"/>
          </p:cNvPicPr>
          <p:nvPr>
            <p:ph idx="1"/>
          </p:nvPr>
        </p:nvPicPr>
        <p:blipFill>
          <a:blip r:embed="rId2"/>
          <a:srcRect/>
          <a:stretch>
            <a:fillRect/>
          </a:stretch>
        </p:blipFill>
        <p:spPr bwMode="auto">
          <a:xfrm>
            <a:off x="642910" y="1000108"/>
            <a:ext cx="3571900" cy="264856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714348" y="3857628"/>
            <a:ext cx="3634421" cy="250033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4786314" y="571480"/>
            <a:ext cx="3571901" cy="2786082"/>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a:stretch>
            <a:fillRect/>
          </a:stretch>
        </p:blipFill>
        <p:spPr bwMode="auto">
          <a:xfrm>
            <a:off x="4857752" y="3429000"/>
            <a:ext cx="3571900"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928670"/>
            <a:ext cx="8183880" cy="4714908"/>
          </a:xfrm>
        </p:spPr>
        <p:txBody>
          <a:bodyPr>
            <a:normAutofit/>
          </a:bodyPr>
          <a:lstStyle/>
          <a:p>
            <a:r>
              <a:rPr lang="ru-RU" sz="1200" b="0" dirty="0" smtClean="0">
                <a:solidFill>
                  <a:schemeClr val="tx1"/>
                </a:solidFill>
                <a:effectLst/>
              </a:rPr>
              <a:t>1. Тематические тесты по образовательной области "Технология",  профиль "Столярное дело"</a:t>
            </a:r>
            <a:br>
              <a:rPr lang="ru-RU" sz="1200" b="0" dirty="0" smtClean="0">
                <a:solidFill>
                  <a:schemeClr val="tx1"/>
                </a:solidFill>
                <a:effectLst/>
              </a:rPr>
            </a:br>
            <a:r>
              <a:rPr lang="ru-RU" sz="1200" b="0" dirty="0" smtClean="0">
                <a:solidFill>
                  <a:schemeClr val="tx1"/>
                </a:solidFill>
                <a:effectLst/>
              </a:rPr>
              <a:t>2.Карта наблюдения "Формирование навыков трудовой деятельности на уроках  столярного дела у обучающихся 5-9 </a:t>
            </a:r>
            <a:r>
              <a:rPr lang="ru-RU" sz="1200" b="0" dirty="0" err="1" smtClean="0">
                <a:solidFill>
                  <a:schemeClr val="tx1"/>
                </a:solidFill>
                <a:effectLst/>
              </a:rPr>
              <a:t>кл</a:t>
            </a:r>
            <a:r>
              <a:rPr lang="ru-RU" sz="1200" b="0" dirty="0" smtClean="0">
                <a:solidFill>
                  <a:schemeClr val="tx1"/>
                </a:solidFill>
                <a:effectLst/>
              </a:rPr>
              <a:t>." </a:t>
            </a:r>
            <a:br>
              <a:rPr lang="ru-RU" sz="1200" b="0" dirty="0" smtClean="0">
                <a:solidFill>
                  <a:schemeClr val="tx1"/>
                </a:solidFill>
                <a:effectLst/>
              </a:rPr>
            </a:br>
            <a:r>
              <a:rPr lang="ru-RU" sz="1200" b="0" dirty="0" smtClean="0">
                <a:solidFill>
                  <a:schemeClr val="tx1"/>
                </a:solidFill>
                <a:effectLst/>
              </a:rPr>
              <a:t>3. Тесты по проверке знаний по столярному делу  обучающихся 5-9 классов.</a:t>
            </a:r>
            <a:br>
              <a:rPr lang="ru-RU" sz="1200" b="0" dirty="0" smtClean="0">
                <a:solidFill>
                  <a:schemeClr val="tx1"/>
                </a:solidFill>
                <a:effectLst/>
              </a:rPr>
            </a:br>
            <a:r>
              <a:rPr lang="ru-RU" sz="1200" b="0" dirty="0" smtClean="0">
                <a:solidFill>
                  <a:schemeClr val="tx1"/>
                </a:solidFill>
                <a:effectLst/>
              </a:rPr>
              <a:t>4. Тестовые  задания по образовательной области "Технология" , профиль "Столярное дело"</a:t>
            </a:r>
            <a:br>
              <a:rPr lang="ru-RU" sz="1200" b="0" dirty="0" smtClean="0">
                <a:solidFill>
                  <a:schemeClr val="tx1"/>
                </a:solidFill>
                <a:effectLst/>
              </a:rPr>
            </a:br>
            <a:r>
              <a:rPr lang="ru-RU" sz="1200" b="0" dirty="0" smtClean="0">
                <a:solidFill>
                  <a:schemeClr val="tx1"/>
                </a:solidFill>
                <a:effectLst/>
              </a:rPr>
              <a:t>5. Устное собеседование образовательной области "Швейное дело", тема "Инструменты", 5-9 </a:t>
            </a:r>
            <a:r>
              <a:rPr lang="ru-RU" sz="1200" b="0" dirty="0" err="1" smtClean="0">
                <a:solidFill>
                  <a:schemeClr val="tx1"/>
                </a:solidFill>
                <a:effectLst/>
              </a:rPr>
              <a:t>кл</a:t>
            </a:r>
            <a:r>
              <a:rPr lang="ru-RU" sz="1200" b="0" dirty="0" smtClean="0">
                <a:solidFill>
                  <a:schemeClr val="tx1"/>
                </a:solidFill>
                <a:effectLst/>
              </a:rPr>
              <a:t>.</a:t>
            </a:r>
            <a:br>
              <a:rPr lang="ru-RU" sz="1200" b="0" dirty="0" smtClean="0">
                <a:solidFill>
                  <a:schemeClr val="tx1"/>
                </a:solidFill>
                <a:effectLst/>
              </a:rPr>
            </a:br>
            <a:r>
              <a:rPr lang="ru-RU" sz="1200" b="0" dirty="0" smtClean="0">
                <a:solidFill>
                  <a:schemeClr val="tx1"/>
                </a:solidFill>
                <a:effectLst/>
              </a:rPr>
              <a:t>6. Тесты по проверке знаний умений, навыков по швейному делу (полугодовой и годовой)  , 5-9 </a:t>
            </a:r>
            <a:r>
              <a:rPr lang="ru-RU" sz="1200" b="0" dirty="0" err="1" smtClean="0">
                <a:solidFill>
                  <a:schemeClr val="tx1"/>
                </a:solidFill>
                <a:effectLst/>
              </a:rPr>
              <a:t>кл</a:t>
            </a:r>
            <a:r>
              <a:rPr lang="ru-RU" sz="1200" b="0" dirty="0" smtClean="0">
                <a:solidFill>
                  <a:schemeClr val="tx1"/>
                </a:solidFill>
                <a:effectLst/>
              </a:rPr>
              <a:t>.</a:t>
            </a:r>
            <a:br>
              <a:rPr lang="ru-RU" sz="1200" b="0" dirty="0" smtClean="0">
                <a:solidFill>
                  <a:schemeClr val="tx1"/>
                </a:solidFill>
                <a:effectLst/>
              </a:rPr>
            </a:br>
            <a:r>
              <a:rPr lang="ru-RU" sz="1200" b="0" dirty="0" smtClean="0">
                <a:solidFill>
                  <a:schemeClr val="tx1"/>
                </a:solidFill>
                <a:effectLst/>
              </a:rPr>
              <a:t>7. Практическая работа образовательной области "Швейное дело", "Изготовление узловой обработки", 5-9кл. </a:t>
            </a:r>
            <a:br>
              <a:rPr lang="ru-RU" sz="1200" b="0" dirty="0" smtClean="0">
                <a:solidFill>
                  <a:schemeClr val="tx1"/>
                </a:solidFill>
                <a:effectLst/>
              </a:rPr>
            </a:br>
            <a:r>
              <a:rPr lang="ru-RU" sz="1200" b="0" dirty="0" smtClean="0">
                <a:solidFill>
                  <a:schemeClr val="tx1"/>
                </a:solidFill>
                <a:effectLst/>
              </a:rPr>
              <a:t>8. Тематические тесты по образовательной области "Технология",  профиль "Сельскохозяйственный труд"</a:t>
            </a:r>
            <a:br>
              <a:rPr lang="ru-RU" sz="1200" b="0" dirty="0" smtClean="0">
                <a:solidFill>
                  <a:schemeClr val="tx1"/>
                </a:solidFill>
                <a:effectLst/>
              </a:rPr>
            </a:br>
            <a:r>
              <a:rPr lang="ru-RU" sz="1200" b="0" dirty="0" smtClean="0">
                <a:solidFill>
                  <a:schemeClr val="tx1"/>
                </a:solidFill>
                <a:effectLst/>
              </a:rPr>
              <a:t>9. Карта наблюдения "Формирование навыков трудовой деятельности на уроках  сельскохозяйственного труда у обучающихся 5-9 </a:t>
            </a:r>
            <a:r>
              <a:rPr lang="ru-RU" sz="1200" b="0" dirty="0" err="1" smtClean="0">
                <a:solidFill>
                  <a:schemeClr val="tx1"/>
                </a:solidFill>
                <a:effectLst/>
              </a:rPr>
              <a:t>кл</a:t>
            </a:r>
            <a:r>
              <a:rPr lang="ru-RU" sz="1200" b="0" dirty="0" smtClean="0">
                <a:solidFill>
                  <a:schemeClr val="tx1"/>
                </a:solidFill>
                <a:effectLst/>
              </a:rPr>
              <a:t>." </a:t>
            </a:r>
            <a:br>
              <a:rPr lang="ru-RU" sz="1200" b="0" dirty="0" smtClean="0">
                <a:solidFill>
                  <a:schemeClr val="tx1"/>
                </a:solidFill>
                <a:effectLst/>
              </a:rPr>
            </a:br>
            <a:r>
              <a:rPr lang="ru-RU" sz="1200" b="0" dirty="0" smtClean="0">
                <a:solidFill>
                  <a:schemeClr val="tx1"/>
                </a:solidFill>
                <a:effectLst/>
              </a:rPr>
              <a:t>10. Тесты по проверке знаний умений, навыков по сельскохозяйственному труду  (полугодовой и годовой)  , 5-9 </a:t>
            </a:r>
            <a:r>
              <a:rPr lang="ru-RU" sz="1200" b="0" dirty="0" err="1" smtClean="0">
                <a:solidFill>
                  <a:schemeClr val="tx1"/>
                </a:solidFill>
                <a:effectLst/>
              </a:rPr>
              <a:t>кл</a:t>
            </a:r>
            <a:r>
              <a:rPr lang="ru-RU" sz="1200" b="0" dirty="0" smtClean="0">
                <a:solidFill>
                  <a:schemeClr val="tx1"/>
                </a:solidFill>
                <a:effectLst/>
              </a:rPr>
              <a:t>.</a:t>
            </a:r>
            <a:br>
              <a:rPr lang="ru-RU" sz="1200" b="0" dirty="0" smtClean="0">
                <a:solidFill>
                  <a:schemeClr val="tx1"/>
                </a:solidFill>
                <a:effectLst/>
              </a:rPr>
            </a:br>
            <a:r>
              <a:rPr lang="ru-RU" sz="1200" b="0" dirty="0" smtClean="0">
                <a:solidFill>
                  <a:schemeClr val="tx1"/>
                </a:solidFill>
                <a:effectLst/>
              </a:rPr>
              <a:t>11. Устное собеседование образовательной области "Сельскохозяйственный труд", тема "Сельскохозяйственный инвентарь", 5-9 </a:t>
            </a:r>
            <a:r>
              <a:rPr lang="ru-RU" sz="1200" b="0" dirty="0" err="1" smtClean="0">
                <a:solidFill>
                  <a:schemeClr val="tx1"/>
                </a:solidFill>
                <a:effectLst/>
              </a:rPr>
              <a:t>кл</a:t>
            </a:r>
            <a:r>
              <a:rPr lang="ru-RU" sz="1200" b="0" dirty="0" smtClean="0">
                <a:solidFill>
                  <a:schemeClr val="tx1"/>
                </a:solidFill>
                <a:effectLst/>
              </a:rPr>
              <a:t>.</a:t>
            </a:r>
            <a:br>
              <a:rPr lang="ru-RU" sz="1200" b="0" dirty="0" smtClean="0">
                <a:solidFill>
                  <a:schemeClr val="tx1"/>
                </a:solidFill>
                <a:effectLst/>
              </a:rPr>
            </a:br>
            <a:r>
              <a:rPr lang="ru-RU" sz="1200" b="0" dirty="0" smtClean="0">
                <a:solidFill>
                  <a:schemeClr val="tx1"/>
                </a:solidFill>
                <a:effectLst/>
              </a:rPr>
              <a:t>12.Практическая работа образовательной области "Сельскохозяйственный труд"", "Выращивание рассады овощных и цветочных культур", "Высадка и уход  за овощными  и цветочными культурами  в огороде" 5-9кл. </a:t>
            </a:r>
            <a:br>
              <a:rPr lang="ru-RU" sz="1200" b="0" dirty="0" smtClean="0">
                <a:solidFill>
                  <a:schemeClr val="tx1"/>
                </a:solidFill>
                <a:effectLst/>
              </a:rPr>
            </a:br>
            <a:r>
              <a:rPr lang="ru-RU" sz="1200" b="0" dirty="0" smtClean="0">
                <a:solidFill>
                  <a:schemeClr val="tx1"/>
                </a:solidFill>
                <a:effectLst/>
              </a:rPr>
              <a:t>13. Итоговая аттестация  по образовательной области "Технология", профиль " Столярное дело", "Швейное дело", "Сельскохозяйственный труд".</a:t>
            </a:r>
            <a:br>
              <a:rPr lang="ru-RU" sz="1200" b="0" dirty="0" smtClean="0">
                <a:solidFill>
                  <a:schemeClr val="tx1"/>
                </a:solidFill>
                <a:effectLst/>
              </a:rPr>
            </a:br>
            <a:endParaRPr lang="ru-RU" sz="1200" b="0" dirty="0">
              <a:solidFill>
                <a:schemeClr val="tx1"/>
              </a:solidFill>
              <a:effectLst/>
            </a:endParaRPr>
          </a:p>
        </p:txBody>
      </p:sp>
      <p:sp>
        <p:nvSpPr>
          <p:cNvPr id="3" name="Содержимое 2"/>
          <p:cNvSpPr>
            <a:spLocks noGrp="1"/>
          </p:cNvSpPr>
          <p:nvPr>
            <p:ph idx="1"/>
          </p:nvPr>
        </p:nvSpPr>
        <p:spPr>
          <a:xfrm>
            <a:off x="502920" y="530352"/>
            <a:ext cx="8183880" cy="469756"/>
          </a:xfrm>
        </p:spPr>
        <p:txBody>
          <a:bodyPr>
            <a:normAutofit/>
          </a:bodyPr>
          <a:lstStyle/>
          <a:p>
            <a:r>
              <a:rPr lang="ru-RU" sz="1400" b="1" dirty="0" smtClean="0">
                <a:solidFill>
                  <a:srgbClr val="C00000"/>
                </a:solidFill>
              </a:rPr>
              <a:t>Контрольно-измерительные материалы</a:t>
            </a:r>
            <a:endParaRPr lang="ru-RU" sz="14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071546"/>
            <a:ext cx="8183880" cy="4963494"/>
          </a:xfrm>
        </p:spPr>
        <p:txBody>
          <a:bodyPr>
            <a:normAutofit fontScale="90000"/>
          </a:bodyPr>
          <a:lstStyle/>
          <a:p>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1. Конспект урока по профилю "Столярное дело",   тема: "Изготовление деталей круглого сечения" ,  6 класс</a:t>
            </a:r>
            <a:br>
              <a:rPr lang="ru-RU" sz="1100" b="0" dirty="0" smtClean="0">
                <a:solidFill>
                  <a:schemeClr val="tx1"/>
                </a:solidFill>
                <a:effectLst/>
              </a:rPr>
            </a:br>
            <a:r>
              <a:rPr lang="ru-RU" sz="1100" b="0" dirty="0" smtClean="0">
                <a:solidFill>
                  <a:schemeClr val="tx1"/>
                </a:solidFill>
                <a:effectLst/>
              </a:rPr>
              <a:t>2.Конспект урока по профилю "Столярное дело",   тема: "Токарный станок и его устройство", 8 класс</a:t>
            </a:r>
            <a:br>
              <a:rPr lang="ru-RU" sz="1100" b="0" dirty="0" smtClean="0">
                <a:solidFill>
                  <a:schemeClr val="tx1"/>
                </a:solidFill>
                <a:effectLst/>
              </a:rPr>
            </a:br>
            <a:r>
              <a:rPr lang="ru-RU" sz="1100" b="0" dirty="0" smtClean="0">
                <a:solidFill>
                  <a:schemeClr val="tx1"/>
                </a:solidFill>
                <a:effectLst/>
              </a:rPr>
              <a:t>3.Конспект урока по профилю "Столярное дело",  тема: "Изготовление изделий с использованием станочного оборудования", 9 класс</a:t>
            </a:r>
            <a:br>
              <a:rPr lang="ru-RU" sz="1100" b="0" dirty="0" smtClean="0">
                <a:solidFill>
                  <a:schemeClr val="tx1"/>
                </a:solidFill>
                <a:effectLst/>
              </a:rPr>
            </a:br>
            <a:r>
              <a:rPr lang="ru-RU" sz="1100" b="0" dirty="0" smtClean="0">
                <a:solidFill>
                  <a:schemeClr val="tx1"/>
                </a:solidFill>
                <a:effectLst/>
              </a:rPr>
              <a:t>4. Конспект урока по профилю "Столярное дело", тема:"Изготовление столярного угольника", 7 класс</a:t>
            </a:r>
            <a:br>
              <a:rPr lang="ru-RU" sz="1100" b="0" dirty="0" smtClean="0">
                <a:solidFill>
                  <a:schemeClr val="tx1"/>
                </a:solidFill>
                <a:effectLst/>
              </a:rPr>
            </a:br>
            <a:r>
              <a:rPr lang="ru-RU" sz="1100" b="0" dirty="0" smtClean="0">
                <a:solidFill>
                  <a:schemeClr val="tx1"/>
                </a:solidFill>
                <a:effectLst/>
              </a:rPr>
              <a:t>5. Конспект интегрированного урока по профилю "Столярное дело-черчение",  тема: "Построение правильного шестиугольника", 7 класс</a:t>
            </a:r>
            <a:br>
              <a:rPr lang="ru-RU" sz="1100" b="0" dirty="0" smtClean="0">
                <a:solidFill>
                  <a:schemeClr val="tx1"/>
                </a:solidFill>
                <a:effectLst/>
              </a:rPr>
            </a:br>
            <a:r>
              <a:rPr lang="ru-RU" sz="1100" b="0" dirty="0" smtClean="0">
                <a:solidFill>
                  <a:schemeClr val="tx1"/>
                </a:solidFill>
                <a:effectLst/>
              </a:rPr>
              <a:t>6. Конспект урока по профилю "Швейное дело", тема: "Изделия. Платье"</a:t>
            </a:r>
            <a:br>
              <a:rPr lang="ru-RU" sz="1100" b="0" dirty="0" smtClean="0">
                <a:solidFill>
                  <a:schemeClr val="tx1"/>
                </a:solidFill>
                <a:effectLst/>
              </a:rPr>
            </a:br>
            <a:r>
              <a:rPr lang="ru-RU" sz="1100" b="0" dirty="0" smtClean="0">
                <a:solidFill>
                  <a:schemeClr val="tx1"/>
                </a:solidFill>
                <a:effectLst/>
              </a:rPr>
              <a:t>7. Конспект урока по профилю "Швейное дело", тема: "Обработка низа прямой юбки тесьмой"</a:t>
            </a:r>
            <a:br>
              <a:rPr lang="ru-RU" sz="1100" b="0" dirty="0" smtClean="0">
                <a:solidFill>
                  <a:schemeClr val="tx1"/>
                </a:solidFill>
                <a:effectLst/>
              </a:rPr>
            </a:br>
            <a:r>
              <a:rPr lang="ru-RU" sz="1100" b="0" dirty="0" smtClean="0">
                <a:solidFill>
                  <a:schemeClr val="tx1"/>
                </a:solidFill>
                <a:effectLst/>
              </a:rPr>
              <a:t>8. Конспект урока по профилю "Сельскохозяйственный труд", тема: "Растениеводство в нашем крае"</a:t>
            </a:r>
            <a:br>
              <a:rPr lang="ru-RU" sz="1100" b="0" dirty="0" smtClean="0">
                <a:solidFill>
                  <a:schemeClr val="tx1"/>
                </a:solidFill>
                <a:effectLst/>
              </a:rPr>
            </a:br>
            <a:r>
              <a:rPr lang="ru-RU" sz="1100" b="0" dirty="0" smtClean="0">
                <a:solidFill>
                  <a:schemeClr val="tx1"/>
                </a:solidFill>
                <a:effectLst/>
              </a:rPr>
              <a:t>9. Конспект урока по профилю "Сельскохозяйственный труд", тема: "Многообразие сельскохозяйственных культур"</a:t>
            </a:r>
            <a:br>
              <a:rPr lang="ru-RU" sz="1100" b="0" dirty="0" smtClean="0">
                <a:solidFill>
                  <a:schemeClr val="tx1"/>
                </a:solidFill>
                <a:effectLst/>
              </a:rPr>
            </a:br>
            <a:r>
              <a:rPr lang="ru-RU" sz="1100" b="0" dirty="0" smtClean="0">
                <a:solidFill>
                  <a:schemeClr val="tx1"/>
                </a:solidFill>
                <a:effectLst/>
              </a:rPr>
              <a:t>10. Конспект урока по профилю "Сельскохозяйственный труд", тема: "Овощные культуры"</a:t>
            </a:r>
            <a:br>
              <a:rPr lang="ru-RU" sz="1100" b="0" dirty="0" smtClean="0">
                <a:solidFill>
                  <a:schemeClr val="tx1"/>
                </a:solidFill>
                <a:effectLst/>
              </a:rPr>
            </a:br>
            <a:r>
              <a:rPr lang="ru-RU" sz="1100" b="0" dirty="0" smtClean="0">
                <a:solidFill>
                  <a:schemeClr val="tx1"/>
                </a:solidFill>
                <a:effectLst/>
              </a:rPr>
              <a:t>11. Конспект урока по профилю "Сельскохозяйственный труд", тема: " Группы овощных культур"</a:t>
            </a:r>
            <a:br>
              <a:rPr lang="ru-RU" sz="1100" b="0" dirty="0" smtClean="0">
                <a:solidFill>
                  <a:schemeClr val="tx1"/>
                </a:solidFill>
                <a:effectLst/>
              </a:rPr>
            </a:br>
            <a:r>
              <a:rPr lang="ru-RU" sz="1100" b="0" dirty="0" smtClean="0">
                <a:solidFill>
                  <a:schemeClr val="tx1"/>
                </a:solidFill>
                <a:effectLst/>
              </a:rPr>
              <a:t>12.Конспект урока по профилю "Сельскохозяйственный труд", тема "Строение плодового дерева»</a:t>
            </a:r>
            <a:br>
              <a:rPr lang="ru-RU" sz="1100" b="0" dirty="0" smtClean="0">
                <a:solidFill>
                  <a:schemeClr val="tx1"/>
                </a:solidFill>
                <a:effectLst/>
              </a:rPr>
            </a:br>
            <a:r>
              <a:rPr lang="ru-RU" sz="1100" dirty="0" smtClean="0"/>
              <a:t/>
            </a:r>
            <a:br>
              <a:rPr lang="ru-RU" sz="1100" dirty="0" smtClean="0"/>
            </a:br>
            <a:r>
              <a:rPr lang="ru-RU" sz="1100" dirty="0" smtClean="0"/>
              <a:t/>
            </a:r>
            <a:br>
              <a:rPr lang="ru-RU" sz="1100" dirty="0" smtClean="0"/>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1. Технологические карты  по профилю "Столярное дело"</a:t>
            </a:r>
            <a:br>
              <a:rPr lang="ru-RU" sz="1100" b="0" dirty="0" smtClean="0">
                <a:solidFill>
                  <a:schemeClr val="tx1"/>
                </a:solidFill>
                <a:effectLst/>
              </a:rPr>
            </a:br>
            <a:r>
              <a:rPr lang="ru-RU" sz="1100" b="0" dirty="0" smtClean="0">
                <a:solidFill>
                  <a:schemeClr val="tx1"/>
                </a:solidFill>
                <a:effectLst/>
              </a:rPr>
              <a:t>2. Операционные карты по профилю "Столярное дело"</a:t>
            </a:r>
            <a:br>
              <a:rPr lang="ru-RU" sz="1100" b="0" dirty="0" smtClean="0">
                <a:solidFill>
                  <a:schemeClr val="tx1"/>
                </a:solidFill>
                <a:effectLst/>
              </a:rPr>
            </a:br>
            <a:r>
              <a:rPr lang="ru-RU" sz="1100" b="0" dirty="0" smtClean="0">
                <a:solidFill>
                  <a:schemeClr val="tx1"/>
                </a:solidFill>
                <a:effectLst/>
              </a:rPr>
              <a:t>3. Чертежи по профилю  "Столярное дело"</a:t>
            </a:r>
            <a:br>
              <a:rPr lang="ru-RU" sz="1100" b="0" dirty="0" smtClean="0">
                <a:solidFill>
                  <a:schemeClr val="tx1"/>
                </a:solidFill>
                <a:effectLst/>
              </a:rPr>
            </a:br>
            <a:r>
              <a:rPr lang="ru-RU" sz="1100" b="0" dirty="0" smtClean="0">
                <a:solidFill>
                  <a:schemeClr val="tx1"/>
                </a:solidFill>
                <a:effectLst/>
              </a:rPr>
              <a:t>4. Технологические карты  по профилю "Швейное дело"</a:t>
            </a:r>
            <a:br>
              <a:rPr lang="ru-RU" sz="1100" b="0" dirty="0" smtClean="0">
                <a:solidFill>
                  <a:schemeClr val="tx1"/>
                </a:solidFill>
                <a:effectLst/>
              </a:rPr>
            </a:br>
            <a:r>
              <a:rPr lang="ru-RU" sz="1100" b="0" dirty="0" smtClean="0">
                <a:solidFill>
                  <a:schemeClr val="tx1"/>
                </a:solidFill>
                <a:effectLst/>
              </a:rPr>
              <a:t>5. Операционные карты по профилю "Швейное дело"</a:t>
            </a:r>
            <a:br>
              <a:rPr lang="ru-RU" sz="1100" b="0" dirty="0" smtClean="0">
                <a:solidFill>
                  <a:schemeClr val="tx1"/>
                </a:solidFill>
                <a:effectLst/>
              </a:rPr>
            </a:br>
            <a:r>
              <a:rPr lang="ru-RU" sz="1100" b="0" dirty="0" smtClean="0">
                <a:solidFill>
                  <a:schemeClr val="tx1"/>
                </a:solidFill>
                <a:effectLst/>
              </a:rPr>
              <a:t>6. Чертежи по профилю  "Швейное  дело"</a:t>
            </a:r>
            <a:br>
              <a:rPr lang="ru-RU" sz="1100" b="0" dirty="0" smtClean="0">
                <a:solidFill>
                  <a:schemeClr val="tx1"/>
                </a:solidFill>
                <a:effectLst/>
              </a:rPr>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r>
              <a:rPr lang="ru-RU" sz="900" dirty="0" smtClean="0"/>
              <a:t/>
            </a:r>
            <a:br>
              <a:rPr lang="ru-RU" sz="900" dirty="0" smtClean="0"/>
            </a:br>
            <a:endParaRPr lang="ru-RU" sz="900" dirty="0"/>
          </a:p>
        </p:txBody>
      </p:sp>
      <p:sp>
        <p:nvSpPr>
          <p:cNvPr id="3" name="Содержимое 2"/>
          <p:cNvSpPr>
            <a:spLocks noGrp="1"/>
          </p:cNvSpPr>
          <p:nvPr>
            <p:ph idx="1"/>
          </p:nvPr>
        </p:nvSpPr>
        <p:spPr>
          <a:xfrm>
            <a:off x="502920" y="530352"/>
            <a:ext cx="8183880" cy="541194"/>
          </a:xfrm>
        </p:spPr>
        <p:txBody>
          <a:bodyPr>
            <a:normAutofit/>
          </a:bodyPr>
          <a:lstStyle/>
          <a:p>
            <a:r>
              <a:rPr lang="ru-RU" sz="1400" b="1" dirty="0" smtClean="0">
                <a:solidFill>
                  <a:srgbClr val="C00000"/>
                </a:solidFill>
              </a:rPr>
              <a:t>Конспекты занятий и дидактические пособия</a:t>
            </a:r>
            <a:endParaRPr lang="ru-RU" sz="14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42918"/>
            <a:ext cx="8212484" cy="5715040"/>
          </a:xfrm>
        </p:spPr>
        <p:txBody>
          <a:bodyPr>
            <a:normAutofit/>
          </a:bodyPr>
          <a:lstStyle/>
          <a:p>
            <a:r>
              <a:rPr lang="ru-RU" sz="1100" b="0" dirty="0" smtClean="0">
                <a:solidFill>
                  <a:schemeClr val="tx1"/>
                </a:solidFill>
                <a:effectLst/>
              </a:rPr>
              <a:t>Мониторинг здоровья обучающихся –обследование проводится на аппаратно-программных комплексах Российского производства и позволяет оценить соматическое и социальное здоровье детей.</a:t>
            </a:r>
            <a:br>
              <a:rPr lang="ru-RU" sz="1100" b="0" dirty="0" smtClean="0">
                <a:solidFill>
                  <a:schemeClr val="tx1"/>
                </a:solidFill>
                <a:effectLst/>
              </a:rPr>
            </a:br>
            <a:r>
              <a:rPr lang="ru-RU" sz="1100" b="0" dirty="0" smtClean="0">
                <a:solidFill>
                  <a:schemeClr val="tx1"/>
                </a:solidFill>
                <a:effectLst/>
              </a:rPr>
              <a:t>Мониторинг дает возможность оценить:</a:t>
            </a:r>
            <a:br>
              <a:rPr lang="ru-RU" sz="1100" b="0" dirty="0" smtClean="0">
                <a:solidFill>
                  <a:schemeClr val="tx1"/>
                </a:solidFill>
                <a:effectLst/>
              </a:rPr>
            </a:br>
            <a:r>
              <a:rPr lang="ru-RU" sz="1100" b="0" dirty="0" smtClean="0">
                <a:solidFill>
                  <a:schemeClr val="tx1"/>
                </a:solidFill>
                <a:effectLst/>
              </a:rPr>
              <a:t>-степень напряжения регуляторных систем;</a:t>
            </a:r>
            <a:br>
              <a:rPr lang="ru-RU" sz="1100" b="0" dirty="0" smtClean="0">
                <a:solidFill>
                  <a:schemeClr val="tx1"/>
                </a:solidFill>
                <a:effectLst/>
              </a:rPr>
            </a:br>
            <a:r>
              <a:rPr lang="ru-RU" sz="1100" b="0" dirty="0" smtClean="0">
                <a:solidFill>
                  <a:schemeClr val="tx1"/>
                </a:solidFill>
                <a:effectLst/>
              </a:rPr>
              <a:t>-функциональное состояние организма;</a:t>
            </a:r>
            <a:br>
              <a:rPr lang="ru-RU" sz="1100" b="0" dirty="0" smtClean="0">
                <a:solidFill>
                  <a:schemeClr val="tx1"/>
                </a:solidFill>
                <a:effectLst/>
              </a:rPr>
            </a:br>
            <a:r>
              <a:rPr lang="ru-RU" sz="1100" b="0" dirty="0" smtClean="0">
                <a:solidFill>
                  <a:schemeClr val="tx1"/>
                </a:solidFill>
                <a:effectLst/>
              </a:rPr>
              <a:t>степень адаптации к условиям окружающей среды;</a:t>
            </a:r>
            <a:br>
              <a:rPr lang="ru-RU" sz="1100" b="0" dirty="0" smtClean="0">
                <a:solidFill>
                  <a:schemeClr val="tx1"/>
                </a:solidFill>
                <a:effectLst/>
              </a:rPr>
            </a:br>
            <a:r>
              <a:rPr lang="ru-RU" sz="1100" b="0" dirty="0" smtClean="0">
                <a:solidFill>
                  <a:schemeClr val="tx1"/>
                </a:solidFill>
                <a:effectLst/>
              </a:rPr>
              <a:t>-уровень стресса и устойчивость к реакции;</a:t>
            </a:r>
            <a:br>
              <a:rPr lang="ru-RU" sz="1100" b="0" dirty="0" smtClean="0">
                <a:solidFill>
                  <a:schemeClr val="tx1"/>
                </a:solidFill>
                <a:effectLst/>
              </a:rPr>
            </a:br>
            <a:r>
              <a:rPr lang="ru-RU" sz="1100" b="0" dirty="0" smtClean="0">
                <a:solidFill>
                  <a:schemeClr val="tx1"/>
                </a:solidFill>
                <a:effectLst/>
              </a:rPr>
              <a:t>-остроту зрения;</a:t>
            </a:r>
            <a:br>
              <a:rPr lang="ru-RU" sz="1100" b="0" dirty="0" smtClean="0">
                <a:solidFill>
                  <a:schemeClr val="tx1"/>
                </a:solidFill>
                <a:effectLst/>
              </a:rPr>
            </a:br>
            <a:r>
              <a:rPr lang="ru-RU" sz="1100" b="0" dirty="0" smtClean="0">
                <a:solidFill>
                  <a:schemeClr val="tx1"/>
                </a:solidFill>
                <a:effectLst/>
              </a:rPr>
              <a:t>-гармоничность развития организма в целом</a:t>
            </a:r>
            <a:br>
              <a:rPr lang="ru-RU" sz="1100" b="0" dirty="0" smtClean="0">
                <a:solidFill>
                  <a:schemeClr val="tx1"/>
                </a:solidFill>
                <a:effectLst/>
              </a:rPr>
            </a:br>
            <a:r>
              <a:rPr lang="ru-RU" sz="1100" b="0" dirty="0" smtClean="0">
                <a:solidFill>
                  <a:schemeClr val="tx1"/>
                </a:solidFill>
                <a:effectLst/>
              </a:rPr>
              <a:t>На основании полученных данных, каждый обучающийся получает пояснения и рекомендации. Родители (законные представители) могут ознакомиться  с результатами мониторинга и получить консультацию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b="0" dirty="0" smtClean="0">
                <a:solidFill>
                  <a:schemeClr val="tx1"/>
                </a:solidFill>
                <a:effectLst/>
              </a:rPr>
              <a:t/>
            </a:r>
            <a:br>
              <a:rPr lang="ru-RU" sz="1100" b="0" dirty="0" smtClean="0">
                <a:solidFill>
                  <a:schemeClr val="tx1"/>
                </a:solidFill>
                <a:effectLst/>
              </a:rPr>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endParaRPr lang="ru-RU" sz="1100" dirty="0"/>
          </a:p>
        </p:txBody>
      </p:sp>
      <p:sp>
        <p:nvSpPr>
          <p:cNvPr id="4" name="Содержимое 3"/>
          <p:cNvSpPr>
            <a:spLocks noGrp="1"/>
          </p:cNvSpPr>
          <p:nvPr>
            <p:ph idx="1"/>
          </p:nvPr>
        </p:nvSpPr>
        <p:spPr>
          <a:xfrm>
            <a:off x="502920" y="530352"/>
            <a:ext cx="8183880" cy="326880"/>
          </a:xfrm>
        </p:spPr>
        <p:txBody>
          <a:bodyPr>
            <a:noAutofit/>
          </a:bodyPr>
          <a:lstStyle/>
          <a:p>
            <a:r>
              <a:rPr lang="ru-RU" sz="1400" b="1" dirty="0" smtClean="0">
                <a:solidFill>
                  <a:srgbClr val="C00000"/>
                </a:solidFill>
              </a:rPr>
              <a:t>Мониторинг здоровья </a:t>
            </a:r>
            <a:endParaRPr lang="ru-RU" sz="1400" b="1" dirty="0">
              <a:solidFill>
                <a:srgbClr val="C00000"/>
              </a:solidFill>
            </a:endParaRPr>
          </a:p>
        </p:txBody>
      </p:sp>
      <p:pic>
        <p:nvPicPr>
          <p:cNvPr id="5" name="Рисунок 4"/>
          <p:cNvPicPr/>
          <p:nvPr/>
        </p:nvPicPr>
        <p:blipFill>
          <a:blip r:embed="rId2"/>
          <a:srcRect l="28690" t="43769" r="39448" b="16044"/>
          <a:stretch>
            <a:fillRect/>
          </a:stretch>
        </p:blipFill>
        <p:spPr bwMode="auto">
          <a:xfrm>
            <a:off x="4643438" y="3214686"/>
            <a:ext cx="4071966" cy="2786082"/>
          </a:xfrm>
          <a:prstGeom prst="rect">
            <a:avLst/>
          </a:prstGeom>
          <a:noFill/>
          <a:ln w="9525">
            <a:noFill/>
            <a:miter lim="800000"/>
            <a:headEnd/>
            <a:tailEnd/>
          </a:ln>
        </p:spPr>
      </p:pic>
      <p:pic>
        <p:nvPicPr>
          <p:cNvPr id="6" name="Рисунок 5"/>
          <p:cNvPicPr/>
          <p:nvPr/>
        </p:nvPicPr>
        <p:blipFill>
          <a:blip r:embed="rId3"/>
          <a:stretch>
            <a:fillRect/>
          </a:stretch>
        </p:blipFill>
        <p:spPr>
          <a:xfrm>
            <a:off x="428596" y="3214686"/>
            <a:ext cx="4071966" cy="278608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762</TotalTime>
  <Words>145</Words>
  <Application>Microsoft Office PowerPoint</Application>
  <PresentationFormat>Экран (4:3)</PresentationFormat>
  <Paragraphs>45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  Национальный проект «Образование»    </vt:lpstr>
      <vt:lpstr>   Педагоги – 49  чел.  средний педагогический стаж 24 года</vt:lpstr>
      <vt:lpstr>Презентация PowerPoint</vt:lpstr>
      <vt:lpstr>Презентация PowerPoint</vt:lpstr>
      <vt:lpstr>                             1. « Разработка и реализация логопедической программы  для детей с  легкой УО (вариант 1) 1-7 классы»                      Консультант- Некрасова Александра Васильевна, учитель-логопед              2. «Разработка и реализация логопедической программы для детей  с ЗПР (1 дополнительный класс)               (вариант 7.2)»                    Консультант -Шилова Татьяна Николаевна, учитель-логопед             3      «Разработка и реализация логопедической программы для обучающихся с ЗПР (2-4 классы)                   Консультант  Шилова Татьяна Николаевна, учитель-логопед              4.   «  Разработка  и реализация психологической  программы по развитию эмоционального интеллекта для детей  с УО (вариант 1)»                   Консультант- Жуланова Елена Валентиновна, педагог-психолог            5. «Разработка  и реализация психологической  программы по развитию эмоционального интеллекта для обучающихся с  УО (вариант 2)»                   Консультант- Жуланова Елена Валентиновна, педагог-психолог             6.  «Разработка  и реализация психологической программы  по профилактике деструктивных нарушений с 1-9 класс для обучающихся с  УО      (вариант 1) »                  Консультант- Жуланова Елена Валентиновна, педагог-психолог              7. Консультация : «Сенсорное развитие обучающихся с УО (ИН) 1, 2 вариант»                  Консультант- Жуланова Елена Валентиновна, педагог-психолог              8. Консультация: «Развитие познавательных способностей у  обучающихся с УО (ИН) 1, 2 вариант»                   Консультант -Мазунина Ксения Викторовна, учитель-дефектолог               9. Консультация: «Альтернативная коммуникация у обучающихся с  УО (ИН)  2 вариант»                   Консультант  -Некрасова Александра Васильевна, учитель-логопед   </vt:lpstr>
      <vt:lpstr>Предметная область  «Технология»</vt:lpstr>
      <vt:lpstr>1. Тематические тесты по образовательной области "Технология",  профиль "Столярное дело" 2.Карта наблюдения "Формирование навыков трудовой деятельности на уроках  столярного дела у обучающихся 5-9 кл."  3. Тесты по проверке знаний по столярному делу  обучающихся 5-9 классов. 4. Тестовые  задания по образовательной области "Технология" , профиль "Столярное дело" 5. Устное собеседование образовательной области "Швейное дело", тема "Инструменты", 5-9 кл. 6. Тесты по проверке знаний умений, навыков по швейному делу (полугодовой и годовой)  , 5-9 кл. 7. Практическая работа образовательной области "Швейное дело", "Изготовление узловой обработки", 5-9кл.  8. Тематические тесты по образовательной области "Технология",  профиль "Сельскохозяйственный труд" 9. Карта наблюдения "Формирование навыков трудовой деятельности на уроках  сельскохозяйственного труда у обучающихся 5-9 кл."  10. Тесты по проверке знаний умений, навыков по сельскохозяйственному труду  (полугодовой и годовой)  , 5-9 кл. 11. Устное собеседование образовательной области "Сельскохозяйственный труд", тема "Сельскохозяйственный инвентарь", 5-9 кл. 12.Практическая работа образовательной области "Сельскохозяйственный труд"", "Выращивание рассады овощных и цветочных культур", "Высадка и уход  за овощными  и цветочными культурами  в огороде" 5-9кл.  13. Итоговая аттестация  по образовательной области "Технология", профиль " Столярное дело", "Швейное дело", "Сельскохозяйственный труд". </vt:lpstr>
      <vt:lpstr>  1. Конспект урока по профилю "Столярное дело",   тема: "Изготовление деталей круглого сечения" ,  6 класс 2.Конспект урока по профилю "Столярное дело",   тема: "Токарный станок и его устройство", 8 класс 3.Конспект урока по профилю "Столярное дело",  тема: "Изготовление изделий с использованием станочного оборудования", 9 класс 4. Конспект урока по профилю "Столярное дело", тема:"Изготовление столярного угольника", 7 класс 5. Конспект интегрированного урока по профилю "Столярное дело-черчение",  тема: "Построение правильного шестиугольника", 7 класс 6. Конспект урока по профилю "Швейное дело", тема: "Изделия. Платье" 7. Конспект урока по профилю "Швейное дело", тема: "Обработка низа прямой юбки тесьмой" 8. Конспект урока по профилю "Сельскохозяйственный труд", тема: "Растениеводство в нашем крае" 9. Конспект урока по профилю "Сельскохозяйственный труд", тема: "Многообразие сельскохозяйственных культур" 10. Конспект урока по профилю "Сельскохозяйственный труд", тема: "Овощные культуры" 11. Конспект урока по профилю "Сельскохозяйственный труд", тема: " Группы овощных культур" 12.Конспект урока по профилю "Сельскохозяйственный труд", тема "Строение плодового дерева»    1. Технологические карты  по профилю "Столярное дело" 2. Операционные карты по профилю "Столярное дело" 3. Чертежи по профилю  "Столярное дело" 4. Технологические карты  по профилю "Швейное дело" 5. Операционные карты по профилю "Швейное дело" 6. Чертежи по профилю  "Швейное  дело"          </vt:lpstr>
      <vt:lpstr>Мониторинг здоровья обучающихся –обследование проводится на аппаратно-программных комплексах Российского производства и позволяет оценить соматическое и социальное здоровье детей. Мониторинг дает возможность оценить: -степень напряжения регуляторных систем; -функциональное состояние организма; степень адаптации к условиям окружающей среды; -уровень стресса и устойчивость к реакции; -остроту зрения; -гармоничность развития организма в целом На основании полученных данных, каждый обучающийся получает пояснения и рекомендации. Родители (законные представители) могут ознакомиться  с результатами мониторинга и получить консультацию                        </vt:lpstr>
      <vt:lpstr> </vt:lpstr>
      <vt:lpstr> </vt:lpstr>
      <vt:lpstr>Сельскохозяйственный труд </vt:lpstr>
      <vt:lpstr>Ло</vt:lpstr>
      <vt:lpstr>Мультстудия                  </vt:lpstr>
      <vt:lpstr>Презентация PowerPoint</vt:lpstr>
      <vt:lpstr>Родительский клуб «Мы вместе»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162</cp:revision>
  <dcterms:created xsi:type="dcterms:W3CDTF">2022-08-16T05:12:42Z</dcterms:created>
  <dcterms:modified xsi:type="dcterms:W3CDTF">2022-08-24T05:54:25Z</dcterms:modified>
</cp:coreProperties>
</file>