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4F242-A9A7-4F45-B2F8-DD9753E78AD0}" type="datetimeFigureOut">
              <a:rPr lang="ru-RU" smtClean="0"/>
              <a:t>13.10.2022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E2556-E20A-4031-9A1A-DA0DC069058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772400" cy="417646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Verdana" pitchFamily="34" charset="0"/>
                <a:ea typeface="Verdana" pitchFamily="34" charset="0"/>
              </a:rPr>
              <a:t>   </a:t>
            </a:r>
            <a:br>
              <a:rPr lang="ru-RU" b="1" dirty="0" smtClean="0">
                <a:latin typeface="Verdana" pitchFamily="34" charset="0"/>
                <a:ea typeface="Verdana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СДВГ </a:t>
            </a:r>
            <a:r>
              <a:rPr lang="ru-RU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у ребенка: что нужно знать 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учителю </a:t>
            </a:r>
            <a:r>
              <a:rPr lang="ru-RU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и </a:t>
            </a:r>
            <a:r>
              <a:rPr lang="ru-RU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родителям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002060"/>
                </a:solidFill>
              </a:rPr>
              <a:t>                          </a:t>
            </a: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Подготовила И.В. Плотникова,</a:t>
            </a:r>
            <a:b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                                учитель начальных классов, </a:t>
            </a:r>
            <a:b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                                      методист МБОУ «ВСШИ»</a:t>
            </a:r>
            <a: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04664"/>
            <a:ext cx="6400800" cy="1152128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Помощь классному руководителю в психолого</a:t>
            </a:r>
            <a:r>
              <a:rPr lang="ru-RU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-</a:t>
            </a:r>
            <a:r>
              <a:rPr lang="ru-RU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педагогическом просвещении родителей</a:t>
            </a:r>
            <a:endParaRPr lang="ru-RU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64" y="4293096"/>
            <a:ext cx="2483768" cy="23706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872" y="88604"/>
            <a:ext cx="5688632" cy="101954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31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Как вести себя с ребенком с СДВГ</a:t>
            </a:r>
            <a:endParaRPr lang="ru-RU" sz="3100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744" y="1340768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Помните, ребенок не виноват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Правильно организуйте </a:t>
            </a:r>
            <a:endParaRPr lang="ru-RU" sz="3000" dirty="0" smtClean="0">
              <a:solidFill>
                <a:srgbClr val="002060"/>
              </a:solidFill>
              <a:ea typeface="Verdana" pitchFamily="34" charset="0"/>
            </a:endParaRPr>
          </a:p>
          <a:p>
            <a:pPr marL="0" indent="0">
              <a:buNone/>
            </a:pPr>
            <a:r>
              <a:rPr lang="ru-RU" sz="3000" dirty="0" smtClean="0">
                <a:solidFill>
                  <a:srgbClr val="002060"/>
                </a:solidFill>
                <a:ea typeface="Verdana" pitchFamily="34" charset="0"/>
              </a:rPr>
              <a:t>режим дня </a:t>
            </a:r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ребенка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Корректируйте свои ожидания к ребенку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Давайте короткие понятные задания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Помните, что ребенку с СДВГ нужны «внешние помощники</a:t>
            </a:r>
            <a:r>
              <a:rPr lang="ru-RU" sz="3000" dirty="0" smtClean="0">
                <a:solidFill>
                  <a:srgbClr val="002060"/>
                </a:solidFill>
                <a:ea typeface="Verdana" pitchFamily="34" charset="0"/>
              </a:rPr>
              <a:t>»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Играйте с ребенком в игры, которые требуют внимания и </a:t>
            </a:r>
            <a:r>
              <a:rPr lang="ru-RU" sz="3000" dirty="0" smtClean="0">
                <a:solidFill>
                  <a:srgbClr val="002060"/>
                </a:solidFill>
                <a:ea typeface="Verdana" pitchFamily="34" charset="0"/>
              </a:rPr>
              <a:t>усидчивости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Опирайтесь на сильные стороны </a:t>
            </a:r>
            <a:r>
              <a:rPr lang="ru-RU" sz="3000" dirty="0" smtClean="0">
                <a:solidFill>
                  <a:srgbClr val="002060"/>
                </a:solidFill>
                <a:ea typeface="Verdana" pitchFamily="34" charset="0"/>
              </a:rPr>
              <a:t>ребенка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Давайте ребенку возможность сбросить двигательное </a:t>
            </a:r>
            <a:r>
              <a:rPr lang="ru-RU" sz="3000" dirty="0" smtClean="0">
                <a:solidFill>
                  <a:srgbClr val="002060"/>
                </a:solidFill>
                <a:ea typeface="Verdana" pitchFamily="34" charset="0"/>
              </a:rPr>
              <a:t>напряжение</a:t>
            </a:r>
          </a:p>
          <a:p>
            <a:r>
              <a:rPr lang="ru-RU" sz="3000" dirty="0">
                <a:solidFill>
                  <a:srgbClr val="002060"/>
                </a:solidFill>
                <a:ea typeface="Verdana" pitchFamily="34" charset="0"/>
              </a:rPr>
              <a:t>Проконсультируйтесь с педагогом-психологом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182" y="0"/>
            <a:ext cx="3893818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Стоп-игры</a:t>
            </a:r>
            <a:r>
              <a:rPr lang="ru-RU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sz="32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endParaRPr lang="ru-RU" sz="3200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ea typeface="Verdana" pitchFamily="34" charset="0"/>
              </a:rPr>
              <a:t>Дайте </a:t>
            </a:r>
            <a:r>
              <a:rPr lang="ru-RU" sz="2800" dirty="0">
                <a:solidFill>
                  <a:srgbClr val="002060"/>
                </a:solidFill>
                <a:ea typeface="Verdana" pitchFamily="34" charset="0"/>
              </a:rPr>
              <a:t>задание выполнять некие действия до сигнала «стоп». </a:t>
            </a:r>
            <a:endParaRPr lang="ru-RU" sz="2800" dirty="0" smtClean="0">
              <a:solidFill>
                <a:srgbClr val="002060"/>
              </a:solidFill>
              <a:ea typeface="Verdana" pitchFamily="34" charset="0"/>
            </a:endParaRPr>
          </a:p>
          <a:p>
            <a:pPr algn="just">
              <a:buNone/>
            </a:pP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Например</a:t>
            </a:r>
            <a:r>
              <a:rPr lang="ru-RU" sz="2800" dirty="0">
                <a:solidFill>
                  <a:srgbClr val="002060"/>
                </a:solidFill>
                <a:ea typeface="Verdana" pitchFamily="34" charset="0"/>
              </a:rPr>
              <a:t>: </a:t>
            </a:r>
            <a:r>
              <a:rPr lang="ru-RU" sz="2800" i="1" dirty="0">
                <a:solidFill>
                  <a:srgbClr val="002060"/>
                </a:solidFill>
                <a:ea typeface="Verdana" pitchFamily="34" charset="0"/>
              </a:rPr>
              <a:t>прыгать на гимнастическом мяче, пока вы не скажете «стоп</a:t>
            </a: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»; изображать </a:t>
            </a:r>
            <a:r>
              <a:rPr lang="ru-RU" sz="2800" i="1" dirty="0">
                <a:solidFill>
                  <a:srgbClr val="002060"/>
                </a:solidFill>
                <a:ea typeface="Verdana" pitchFamily="34" charset="0"/>
              </a:rPr>
              <a:t>диких животных, пока звучит </a:t>
            </a: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музыка; рисовать </a:t>
            </a:r>
            <a:r>
              <a:rPr lang="ru-RU" sz="2800" i="1" dirty="0">
                <a:solidFill>
                  <a:srgbClr val="002060"/>
                </a:solidFill>
                <a:ea typeface="Verdana" pitchFamily="34" charset="0"/>
              </a:rPr>
              <a:t>толстыми мелками или фломастерами на листе огромные линии, пока вы трижды не хлопните в </a:t>
            </a: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ладоши и др.</a:t>
            </a:r>
            <a:endParaRPr lang="ru-RU" sz="2800" i="1" dirty="0">
              <a:solidFill>
                <a:srgbClr val="002060"/>
              </a:solidFill>
              <a:ea typeface="Verdana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Игры </a:t>
            </a:r>
            <a: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 копированием образца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517632" cy="5328592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300" dirty="0">
                <a:solidFill>
                  <a:srgbClr val="002060"/>
                </a:solidFill>
                <a:ea typeface="Verdana" pitchFamily="34" charset="0"/>
              </a:rPr>
              <a:t>Используйте игры по типу нейропсихологических проб: «зеркало» – повтори мои движения так, будто ты зеркало, я подниму вот эту руку, а ты…; «повторяй за мной»: взрослый показывает движение, дети повторяют; «повтори ритм»: взрослый хлопает в ладоши (! !! !; !!! !), ребенок повторяет в том же ритме; «сделай как я»: разложи цветные фишки или любые другие мелкие предметы так же, как я. Предлагайте скопировать простой рисунок на листе в клеточку, дорисовать симметричную половинку простого рисунка, продолжить «заборчик» (геометрический ритмичный рисунок на листе в клетку), выполнить графический диктант. Особенно хорошо использовать диктанты, в результате которых получается не просто узор, а животное, предмет обихода или транспорт.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Игры-поиски</a:t>
            </a:r>
            <a:r>
              <a:rPr lang="ru-RU" sz="36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sz="3600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endParaRPr lang="ru-RU" sz="3600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/>
          <a:lstStyle/>
          <a:p>
            <a:pPr algn="just">
              <a:buNone/>
            </a:pPr>
            <a:r>
              <a:rPr lang="ru-RU" sz="2800" dirty="0">
                <a:solidFill>
                  <a:srgbClr val="002060"/>
                </a:solidFill>
              </a:rPr>
              <a:t>Взрослый дает задание отыскать предметы, которые соответствуют определенному признаку. Ребенок ищет как можно больше таких предметов либо перечисляет их. 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r>
              <a:rPr lang="ru-RU" sz="2800" i="1" dirty="0" smtClean="0">
                <a:solidFill>
                  <a:srgbClr val="002060"/>
                </a:solidFill>
              </a:rPr>
              <a:t>Например</a:t>
            </a:r>
            <a:r>
              <a:rPr lang="ru-RU" sz="2800" i="1" dirty="0">
                <a:solidFill>
                  <a:srgbClr val="002060"/>
                </a:solidFill>
              </a:rPr>
              <a:t>: найди все деревянное в кабинете, дотронься до чего-то красного, стеклянного, живого, круглого, больше тебя, металлического; перечисли всех животных, которые могут поместиться в ведро.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Игры, чтобы снять двигательное напряжение</a:t>
            </a:r>
            <a:endParaRPr lang="ru-RU" sz="3000" b="1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ea typeface="Verdana" pitchFamily="34" charset="0"/>
              </a:rPr>
              <a:t>Игра «Меняются местами </a:t>
            </a: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(подпрыгивают, хлопают, приседают и т.п.</a:t>
            </a:r>
            <a:r>
              <a:rPr lang="ru-RU" sz="2800" dirty="0" smtClean="0">
                <a:solidFill>
                  <a:srgbClr val="002060"/>
                </a:solidFill>
                <a:ea typeface="Verdana" pitchFamily="34" charset="0"/>
              </a:rPr>
              <a:t>) те, кто …» </a:t>
            </a:r>
          </a:p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ea typeface="Verdana" pitchFamily="34" charset="0"/>
              </a:rPr>
              <a:t>(</a:t>
            </a: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сегодня завтракал, кто любит играть в зомби, у кого </a:t>
            </a:r>
            <a:r>
              <a:rPr lang="ru-RU" sz="2800" i="1" dirty="0" err="1" smtClean="0">
                <a:solidFill>
                  <a:srgbClr val="002060"/>
                </a:solidFill>
                <a:ea typeface="Verdana" pitchFamily="34" charset="0"/>
              </a:rPr>
              <a:t>ущи</a:t>
            </a:r>
            <a:r>
              <a:rPr lang="ru-RU" sz="2800" i="1" dirty="0" smtClean="0">
                <a:solidFill>
                  <a:srgbClr val="002060"/>
                </a:solidFill>
                <a:ea typeface="Verdana" pitchFamily="34" charset="0"/>
              </a:rPr>
              <a:t> на … спине, мальчики, у кого есть домашний питомец и т.п.)</a:t>
            </a:r>
            <a:endParaRPr lang="ru-RU" sz="2800" i="1" dirty="0">
              <a:solidFill>
                <a:srgbClr val="002060"/>
              </a:solidFill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Игры </a:t>
            </a:r>
            <a: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 правилами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17632" cy="612068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sz="3100" dirty="0">
                <a:solidFill>
                  <a:srgbClr val="002060"/>
                </a:solidFill>
                <a:ea typeface="Verdana" pitchFamily="34" charset="0"/>
              </a:rPr>
              <a:t>Любые игры с правилами будут способствовать произвольному управлению поведением. Настольные игры - </a:t>
            </a:r>
            <a:r>
              <a:rPr lang="ru-RU" sz="3100" dirty="0" err="1">
                <a:solidFill>
                  <a:srgbClr val="002060"/>
                </a:solidFill>
                <a:ea typeface="Verdana" pitchFamily="34" charset="0"/>
              </a:rPr>
              <a:t>бродилки</a:t>
            </a:r>
            <a:r>
              <a:rPr lang="ru-RU" sz="3100" dirty="0">
                <a:solidFill>
                  <a:srgbClr val="002060"/>
                </a:solidFill>
                <a:ea typeface="Verdana" pitchFamily="34" charset="0"/>
              </a:rPr>
              <a:t> с коротким маршрутом: до 40 пунктов в начальной </a:t>
            </a:r>
            <a:r>
              <a:rPr lang="ru-RU" sz="3100" dirty="0" smtClean="0">
                <a:solidFill>
                  <a:srgbClr val="002060"/>
                </a:solidFill>
                <a:ea typeface="Verdana" pitchFamily="34" charset="0"/>
              </a:rPr>
              <a:t>школе. </a:t>
            </a:r>
            <a:r>
              <a:rPr lang="ru-RU" sz="3100" dirty="0">
                <a:solidFill>
                  <a:srgbClr val="002060"/>
                </a:solidFill>
                <a:ea typeface="Verdana" pitchFamily="34" charset="0"/>
              </a:rPr>
              <a:t>Если используете готовые настольные игры, выбирайте простые быстрые версии. Игра «Да – нет не говорить, черное – белое не надевать»: в ответ на вопросы взрослого ребенок должен говорить любые слова, кроме «да», «нет», «черное», «белое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». </a:t>
            </a:r>
            <a:r>
              <a:rPr lang="ru-RU" sz="2600" i="1" dirty="0">
                <a:solidFill>
                  <a:srgbClr val="002060"/>
                </a:solidFill>
                <a:ea typeface="Verdana" pitchFamily="34" charset="0"/>
              </a:rPr>
              <a:t>Среди вопросов должны быть провоцирующие на запрещенный правилом ответ: Ты мальчик? Ты знаешь, как зовут твоего классного руководителя? Любишь собак? Тебе нравится спать? Какого цвета снег? </a:t>
            </a:r>
            <a:endParaRPr lang="ru-RU" sz="2600" i="1" dirty="0" smtClean="0">
              <a:solidFill>
                <a:srgbClr val="002060"/>
              </a:solidFill>
              <a:ea typeface="Verdana" pitchFamily="34" charset="0"/>
            </a:endParaRPr>
          </a:p>
          <a:p>
            <a:pPr algn="just">
              <a:buNone/>
            </a:pPr>
            <a:r>
              <a:rPr lang="ru-RU" sz="2800" dirty="0" smtClean="0">
                <a:solidFill>
                  <a:srgbClr val="002060"/>
                </a:solidFill>
                <a:ea typeface="Verdana" pitchFamily="34" charset="0"/>
              </a:rPr>
              <a:t>Игра </a:t>
            </a:r>
            <a:r>
              <a:rPr lang="ru-RU" sz="2800" dirty="0">
                <a:solidFill>
                  <a:srgbClr val="002060"/>
                </a:solidFill>
                <a:ea typeface="Verdana" pitchFamily="34" charset="0"/>
              </a:rPr>
              <a:t>«Капитаны» не только формирует произвольность, но и дает двигательную разрядку: ребенок или группа детей должны выполнять только те задания взрослого, которые он начал со слова </a:t>
            </a:r>
            <a:r>
              <a:rPr lang="ru-RU" sz="2800" dirty="0" smtClean="0">
                <a:solidFill>
                  <a:srgbClr val="002060"/>
                </a:solidFill>
                <a:ea typeface="Verdana" pitchFamily="34" charset="0"/>
              </a:rPr>
              <a:t>«Капитаны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»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(</a:t>
            </a:r>
            <a:r>
              <a:rPr lang="ru-RU" sz="2600" i="1" dirty="0" smtClean="0">
                <a:solidFill>
                  <a:srgbClr val="002060"/>
                </a:solidFill>
                <a:ea typeface="Verdana" pitchFamily="34" charset="0"/>
              </a:rPr>
              <a:t>Капитаны</a:t>
            </a:r>
            <a:r>
              <a:rPr lang="ru-RU" sz="2600" i="1" dirty="0">
                <a:solidFill>
                  <a:srgbClr val="002060"/>
                </a:solidFill>
                <a:ea typeface="Verdana" pitchFamily="34" charset="0"/>
              </a:rPr>
              <a:t>, подпрыгните; капитаны, шаг вперед; капитаны, поднимите правую руку; поднимите левую руку</a:t>
            </a: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Источник:</a:t>
            </a:r>
            <a:endParaRPr lang="ru-RU" sz="3200" b="1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</a:rPr>
              <a:t>Материал для консультации основан на статье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Александра Фокина,</a:t>
            </a:r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практического психолога, члена Федерации психологов-консультантов России, к. психол. н., г. Москва «</a:t>
            </a:r>
            <a:r>
              <a:rPr lang="ru-RU" sz="2800" b="1" dirty="0">
                <a:solidFill>
                  <a:srgbClr val="002060"/>
                </a:solidFill>
              </a:rPr>
              <a:t>СДВГ у ребенка: что нужно знать учителю и родителям.» (</a:t>
            </a:r>
            <a:r>
              <a:rPr lang="ru-RU" sz="2800" i="1" dirty="0">
                <a:solidFill>
                  <a:srgbClr val="002060"/>
                </a:solidFill>
              </a:rPr>
              <a:t>Электронный журнал «Управление начальной школой» №7, 2021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536" y="443468"/>
            <a:ext cx="6588224" cy="126876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Синдром дефицита внимания с </a:t>
            </a:r>
            <a:r>
              <a:rPr lang="ru-RU" sz="32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гиперактивностью</a:t>
            </a:r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 (СДВГ) - </a:t>
            </a:r>
            <a:endParaRPr lang="ru-RU" sz="3200" b="1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это психоневрологическое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расстройство, характеризующееся несоответствующими 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возрасту </a:t>
            </a:r>
            <a:r>
              <a:rPr lang="ru-RU" dirty="0" err="1">
                <a:solidFill>
                  <a:srgbClr val="002060"/>
                </a:solidFill>
                <a:ea typeface="Verdana" pitchFamily="34" charset="0"/>
              </a:rPr>
              <a:t>гиперактивностью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, дефицитом внимания, импульсивностью и отсутствием устойчивой мотивации к деятельности, требующей волевых усилий и 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сопровождающихся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 нарушением 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адаптации 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в различных сферах 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жизнедеятельности.</a:t>
            </a:r>
            <a:r>
              <a:rPr lang="ru-RU" dirty="0">
                <a:solidFill>
                  <a:srgbClr val="002060"/>
                </a:solidFill>
              </a:rPr>
              <a:t> 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856" y="0"/>
            <a:ext cx="2457496" cy="2457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Проявления СДВГ</a:t>
            </a:r>
            <a:endParaRPr lang="ru-RU" sz="3200" b="1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импульсивность, 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частое </a:t>
            </a:r>
            <a:r>
              <a:rPr lang="ru-RU" dirty="0" err="1">
                <a:solidFill>
                  <a:srgbClr val="002060"/>
                </a:solidFill>
                <a:ea typeface="Verdana" pitchFamily="34" charset="0"/>
              </a:rPr>
              <a:t>травмирование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;</a:t>
            </a:r>
          </a:p>
          <a:p>
            <a:pPr lvl="0"/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подверженность дисциплинарным взысканиям;</a:t>
            </a:r>
          </a:p>
          <a:p>
            <a:pPr lvl="0"/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необдуманность поступков;</a:t>
            </a:r>
          </a:p>
          <a:p>
            <a:pPr lvl="0"/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социальная расторможенность;</a:t>
            </a:r>
          </a:p>
          <a:p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нехватка предусмотрительности и сдержанности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7452" y="4581128"/>
            <a:ext cx="3456547" cy="227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Следствия СДВГ</a:t>
            </a:r>
            <a:endParaRPr lang="ru-RU" sz="3200" b="1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хроническая школьная </a:t>
            </a:r>
            <a:r>
              <a:rPr lang="ru-RU" dirty="0" err="1" smtClean="0">
                <a:solidFill>
                  <a:srgbClr val="002060"/>
                </a:solidFill>
                <a:ea typeface="Verdana" pitchFamily="34" charset="0"/>
              </a:rPr>
              <a:t>неуспешность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,</a:t>
            </a:r>
          </a:p>
          <a:p>
            <a:r>
              <a:rPr lang="ru-RU" dirty="0" err="1" smtClean="0">
                <a:solidFill>
                  <a:srgbClr val="002060"/>
                </a:solidFill>
                <a:ea typeface="Verdana" pitchFamily="34" charset="0"/>
              </a:rPr>
              <a:t>дезадаптация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ребенка, </a:t>
            </a:r>
            <a:endParaRPr lang="ru-RU" dirty="0" smtClean="0">
              <a:solidFill>
                <a:srgbClr val="002060"/>
              </a:solidFill>
              <a:ea typeface="Verdana" pitchFamily="34" charset="0"/>
            </a:endParaRPr>
          </a:p>
          <a:p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снижение школьной мотивации,</a:t>
            </a:r>
          </a:p>
          <a:p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формирование убежденности 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в неизбежном неуспехе 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на любом уроке или деле</a:t>
            </a:r>
            <a:endParaRPr lang="ru-RU" dirty="0">
              <a:solidFill>
                <a:srgbClr val="002060"/>
              </a:solidFill>
              <a:ea typeface="Verdana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020" y="4503384"/>
            <a:ext cx="2067980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183" y="-16186"/>
            <a:ext cx="2375817" cy="169645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51995"/>
            <a:ext cx="3816424" cy="1143000"/>
          </a:xfrm>
        </p:spPr>
        <p:txBody>
          <a:bodyPr>
            <a:normAutofit/>
          </a:bodyPr>
          <a:lstStyle/>
          <a:p>
            <a:pPr algn="just"/>
            <a:r>
              <a:rPr lang="ru-RU" sz="32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Причины СДВГ</a:t>
            </a:r>
            <a:endParaRPr lang="ru-RU" sz="3200" b="1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63112"/>
            <a:ext cx="8892480" cy="6192688"/>
          </a:xfrm>
        </p:spPr>
        <p:txBody>
          <a:bodyPr>
            <a:normAutofit fontScale="85000" lnSpcReduction="10000"/>
          </a:bodyPr>
          <a:lstStyle/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легкая дисфункция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центральной нервной системы, </a:t>
            </a:r>
            <a:endParaRPr lang="ru-RU" sz="3300" dirty="0" smtClean="0">
              <a:solidFill>
                <a:srgbClr val="002060"/>
              </a:solidFill>
              <a:ea typeface="Verdana" pitchFamily="34" charset="0"/>
            </a:endParaRP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минимальная мозговая дисфункция,</a:t>
            </a: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функциональная незрелость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мозга, </a:t>
            </a:r>
            <a:endParaRPr lang="ru-RU" sz="3300" dirty="0" smtClean="0">
              <a:solidFill>
                <a:srgbClr val="002060"/>
              </a:solidFill>
              <a:ea typeface="Verdana" pitchFamily="34" charset="0"/>
            </a:endParaRP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осложнения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в течение беременности и родов, </a:t>
            </a:r>
            <a:endParaRPr lang="ru-RU" sz="3300" dirty="0" smtClean="0">
              <a:solidFill>
                <a:srgbClr val="002060"/>
              </a:solidFill>
              <a:ea typeface="Verdana" pitchFamily="34" charset="0"/>
            </a:endParaRP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резус-конфликт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ребенка и матери, </a:t>
            </a:r>
            <a:endParaRPr lang="ru-RU" sz="3300" dirty="0" smtClean="0">
              <a:solidFill>
                <a:srgbClr val="002060"/>
              </a:solidFill>
              <a:ea typeface="Verdana" pitchFamily="34" charset="0"/>
            </a:endParaRP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недоношенность/</a:t>
            </a:r>
            <a:r>
              <a:rPr lang="ru-RU" sz="3300" dirty="0" err="1" smtClean="0">
                <a:solidFill>
                  <a:srgbClr val="002060"/>
                </a:solidFill>
                <a:ea typeface="Verdana" pitchFamily="34" charset="0"/>
              </a:rPr>
              <a:t>переношенность</a:t>
            </a:r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, </a:t>
            </a: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рано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(</a:t>
            </a:r>
            <a:r>
              <a:rPr lang="ru-RU" sz="3300" i="1" dirty="0">
                <a:solidFill>
                  <a:srgbClr val="002060"/>
                </a:solidFill>
                <a:ea typeface="Verdana" pitchFamily="34" charset="0"/>
              </a:rPr>
              <a:t>до трех лет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) </a:t>
            </a:r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перенесенные тяжелые инфекционные заболевания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и </a:t>
            </a:r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травмы </a:t>
            </a:r>
            <a:r>
              <a:rPr lang="ru-RU" sz="3300" dirty="0">
                <a:solidFill>
                  <a:srgbClr val="002060"/>
                </a:solidFill>
                <a:ea typeface="Verdana" pitchFamily="34" charset="0"/>
              </a:rPr>
              <a:t>головного мозга</a:t>
            </a:r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,</a:t>
            </a:r>
          </a:p>
          <a:p>
            <a:r>
              <a:rPr lang="ru-RU" sz="3300" dirty="0" smtClean="0">
                <a:solidFill>
                  <a:srgbClr val="002060"/>
                </a:solidFill>
                <a:ea typeface="Verdana" pitchFamily="34" charset="0"/>
              </a:rPr>
              <a:t> возраст родителей </a:t>
            </a:r>
            <a:r>
              <a:rPr lang="ru-RU" sz="2400" dirty="0" smtClean="0">
                <a:solidFill>
                  <a:srgbClr val="002060"/>
                </a:solidFill>
                <a:ea typeface="Verdana" pitchFamily="34" charset="0"/>
              </a:rPr>
              <a:t>(</a:t>
            </a:r>
            <a:r>
              <a:rPr lang="ru-RU" sz="2400" i="1" dirty="0" smtClean="0">
                <a:solidFill>
                  <a:srgbClr val="002060"/>
                </a:solidFill>
                <a:ea typeface="Verdana" pitchFamily="34" charset="0"/>
              </a:rPr>
              <a:t>возраст </a:t>
            </a:r>
            <a:r>
              <a:rPr lang="ru-RU" sz="2400" i="1" dirty="0">
                <a:solidFill>
                  <a:srgbClr val="002060"/>
                </a:solidFill>
                <a:ea typeface="Verdana" pitchFamily="34" charset="0"/>
              </a:rPr>
              <a:t>матери менее </a:t>
            </a:r>
            <a:r>
              <a:rPr lang="ru-RU" sz="2400" i="1" dirty="0" smtClean="0">
                <a:solidFill>
                  <a:srgbClr val="002060"/>
                </a:solidFill>
                <a:ea typeface="Verdana" pitchFamily="34" charset="0"/>
              </a:rPr>
              <a:t>19 </a:t>
            </a:r>
            <a:r>
              <a:rPr lang="ru-RU" sz="2400" i="1" dirty="0">
                <a:solidFill>
                  <a:srgbClr val="002060"/>
                </a:solidFill>
                <a:ea typeface="Verdana" pitchFamily="34" charset="0"/>
              </a:rPr>
              <a:t>или более 35 лет, возраст отца более 39 </a:t>
            </a:r>
            <a:r>
              <a:rPr lang="ru-RU" sz="2400" i="1" dirty="0" smtClean="0">
                <a:solidFill>
                  <a:srgbClr val="002060"/>
                </a:solidFill>
                <a:ea typeface="Verdana" pitchFamily="34" charset="0"/>
              </a:rPr>
              <a:t>лет</a:t>
            </a:r>
            <a:r>
              <a:rPr lang="ru-RU" sz="3300" i="1" dirty="0" smtClean="0">
                <a:solidFill>
                  <a:srgbClr val="002060"/>
                </a:solidFill>
                <a:ea typeface="Verdana" pitchFamily="34" charset="0"/>
              </a:rPr>
              <a:t>)</a:t>
            </a:r>
            <a:endParaRPr lang="ru-RU" i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  <a:p>
            <a:pPr algn="ctr">
              <a:buNone/>
            </a:pPr>
            <a:r>
              <a:rPr lang="ru-RU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                                    </a:t>
            </a:r>
            <a:r>
              <a:rPr lang="ru-RU" sz="2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СЕМЬЯ НЕ ВИНОВАТА!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</a:rPr>
              <a:t> </a:t>
            </a:r>
            <a:endParaRPr lang="ru-RU" b="1" dirty="0">
              <a:solidFill>
                <a:srgbClr val="FF000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573016"/>
            <a:ext cx="3658608" cy="32849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359024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Какие </a:t>
            </a:r>
            <a: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симптомы указывают на СДВГ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348880"/>
            <a:ext cx="8568952" cy="3921299"/>
          </a:xfrm>
        </p:spPr>
        <p:txBody>
          <a:bodyPr/>
          <a:lstStyle/>
          <a:p>
            <a:pPr lvl="0"/>
            <a:r>
              <a:rPr lang="ru-RU" b="1" dirty="0" smtClean="0">
                <a:solidFill>
                  <a:srgbClr val="002060"/>
                </a:solidFill>
                <a:ea typeface="Verdana" pitchFamily="34" charset="0"/>
              </a:rPr>
              <a:t>6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и более симптомов невнимательности (А);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ea typeface="Verdana" pitchFamily="34" charset="0"/>
              </a:rPr>
              <a:t>3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 и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 более симптомов </a:t>
            </a:r>
            <a:r>
              <a:rPr lang="ru-RU" dirty="0" err="1">
                <a:solidFill>
                  <a:srgbClr val="002060"/>
                </a:solidFill>
                <a:ea typeface="Verdana" pitchFamily="34" charset="0"/>
              </a:rPr>
              <a:t>гиперактивности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 (Б);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  <a:ea typeface="Verdana" pitchFamily="34" charset="0"/>
              </a:rPr>
              <a:t>1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 симптом </a:t>
            </a:r>
            <a:r>
              <a:rPr lang="ru-RU" dirty="0">
                <a:solidFill>
                  <a:srgbClr val="002060"/>
                </a:solidFill>
                <a:ea typeface="Verdana" pitchFamily="34" charset="0"/>
              </a:rPr>
              <a:t>импульсивности (В</a:t>
            </a:r>
            <a:r>
              <a:rPr lang="ru-RU" dirty="0" smtClean="0">
                <a:solidFill>
                  <a:srgbClr val="002060"/>
                </a:solidFill>
                <a:ea typeface="Verdana" pitchFamily="34" charset="0"/>
              </a:rPr>
              <a:t>)</a:t>
            </a:r>
            <a:endParaRPr lang="ru-RU" dirty="0">
              <a:solidFill>
                <a:srgbClr val="002060"/>
              </a:solidFill>
              <a:ea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(А) Невнимательность:</a:t>
            </a:r>
            <a:br>
              <a:rPr lang="ru-RU" sz="32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endParaRPr lang="ru-RU" sz="3200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6192688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Часто неспособен удержать внимание на деталях, из-за небрежности допускает ошибки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С трудом сохраняет внимание во время игр и в учебе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Часто создается впечатление, что не слушает обращенную к нему речь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Часто не в состоянии придерживаться инструкций и довести дело до конца, что не связано с непониманием задания и протестным поведением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Испытывает сложности в самостоятельной деятельности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Избегает заданий, которые требуют длительной умственной сосредоточенности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Часто теряет вещи, необходимые в школе и дома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Легко отвлекается на посторонние стимулы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dirty="0">
                <a:solidFill>
                  <a:srgbClr val="002060"/>
                </a:solidFill>
                <a:ea typeface="Verdana" pitchFamily="34" charset="0"/>
              </a:rPr>
              <a:t>Забывчив в повседневных ситуациях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(</a:t>
            </a:r>
            <a: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Б) </a:t>
            </a:r>
            <a:r>
              <a:rPr lang="ru-RU" sz="3600" b="1" dirty="0" err="1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Гиперактивность</a:t>
            </a:r>
            <a: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:</a:t>
            </a:r>
            <a:b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endParaRPr lang="ru-RU" sz="3600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41376"/>
            <a:ext cx="8229600" cy="5616624"/>
          </a:xfrm>
        </p:spPr>
        <p:txBody>
          <a:bodyPr>
            <a:normAutofit/>
          </a:bodyPr>
          <a:lstStyle/>
          <a:p>
            <a:pPr lvl="0" algn="just">
              <a:buFont typeface="Wingdings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Постоянно находится в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движении.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Часто крутится на месте, не может длительно удержать позу, типичны лишние движения в области рук и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кистей.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Часто встает со своего места и передвигается, когда нужно оставаться на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месте.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С трудом занимается чем-то тихо и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самостоятельно.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Испытывает заметные трудности с выполнением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заданий.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Характерна бесцельная двигательная активность без учета контекста ситуации и требований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окружающих.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(</a:t>
            </a:r>
            <a: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  <a:t>В) Импульсивность:</a:t>
            </a:r>
            <a:br>
              <a:rPr lang="ru-RU" sz="3600" b="1" dirty="0">
                <a:solidFill>
                  <a:srgbClr val="C00000"/>
                </a:solidFill>
                <a:latin typeface="Verdana" pitchFamily="34" charset="0"/>
                <a:ea typeface="Verdana" pitchFamily="34" charset="0"/>
              </a:rPr>
            </a:br>
            <a:endParaRPr lang="ru-RU" sz="3600" dirty="0">
              <a:solidFill>
                <a:srgbClr val="C0000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lvl="0" algn="just"/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Действует и говорит, не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подумав.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/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Отвечает на вопросы и высказывания, не дослушивая их до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конца.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/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С трудом дожидается своей очереди в игре, в интересном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задании.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/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Вмешивается в деятельность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других.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lvl="0" algn="just"/>
            <a:r>
              <a:rPr lang="ru-RU" sz="2600" dirty="0">
                <a:solidFill>
                  <a:srgbClr val="002060"/>
                </a:solidFill>
                <a:ea typeface="Verdana" pitchFamily="34" charset="0"/>
              </a:rPr>
              <a:t>Болтлив, не сдержан в </a:t>
            </a:r>
            <a:r>
              <a:rPr lang="ru-RU" sz="2600" dirty="0" smtClean="0">
                <a:solidFill>
                  <a:srgbClr val="002060"/>
                </a:solidFill>
                <a:ea typeface="Verdana" pitchFamily="34" charset="0"/>
              </a:rPr>
              <a:t>речи.</a:t>
            </a:r>
            <a:endParaRPr lang="ru-RU" sz="2600" dirty="0">
              <a:solidFill>
                <a:srgbClr val="002060"/>
              </a:solidFill>
              <a:ea typeface="Verdana" pitchFamily="34" charset="0"/>
            </a:endParaRPr>
          </a:p>
          <a:p>
            <a:pPr algn="just">
              <a:buNone/>
            </a:pPr>
            <a:r>
              <a:rPr lang="ru-RU" sz="2000" i="1" dirty="0">
                <a:solidFill>
                  <a:srgbClr val="002060"/>
                </a:solidFill>
                <a:ea typeface="Verdana" pitchFamily="34" charset="0"/>
              </a:rPr>
              <a:t>Дополнительные признаки:</a:t>
            </a:r>
          </a:p>
          <a:p>
            <a:pPr lvl="0" algn="just"/>
            <a:r>
              <a:rPr lang="ru-RU" sz="2000" i="1" dirty="0">
                <a:solidFill>
                  <a:srgbClr val="002060"/>
                </a:solidFill>
                <a:ea typeface="Verdana" pitchFamily="34" charset="0"/>
              </a:rPr>
              <a:t>Некоторые симптомы начинают вызывать беспокойство взрослых в возрасте до семи лет</a:t>
            </a:r>
          </a:p>
          <a:p>
            <a:pPr lvl="0" algn="just"/>
            <a:r>
              <a:rPr lang="ru-RU" sz="2000" i="1" dirty="0">
                <a:solidFill>
                  <a:srgbClr val="002060"/>
                </a:solidFill>
                <a:ea typeface="Verdana" pitchFamily="34" charset="0"/>
              </a:rPr>
              <a:t>Перечисленные проблемы возникают в двух и более видах </a:t>
            </a:r>
            <a:r>
              <a:rPr lang="ru-RU" sz="2000" i="1" dirty="0" smtClean="0">
                <a:solidFill>
                  <a:srgbClr val="002060"/>
                </a:solidFill>
                <a:ea typeface="Verdana" pitchFamily="34" charset="0"/>
              </a:rPr>
              <a:t>обстановки.</a:t>
            </a:r>
            <a:endParaRPr lang="ru-RU" sz="2000" i="1" dirty="0">
              <a:solidFill>
                <a:srgbClr val="002060"/>
              </a:solidFill>
              <a:ea typeface="Verdana" pitchFamily="34" charset="0"/>
            </a:endParaRPr>
          </a:p>
          <a:p>
            <a:pPr algn="just"/>
            <a:r>
              <a:rPr lang="ru-RU" sz="2000" i="1" dirty="0">
                <a:solidFill>
                  <a:srgbClr val="002060"/>
                </a:solidFill>
                <a:ea typeface="Verdana" pitchFamily="34" charset="0"/>
              </a:rPr>
              <a:t>Имеются убедительные сведения о клинически значимых нарушениях в контактах или </a:t>
            </a:r>
            <a:r>
              <a:rPr lang="ru-RU" sz="2000" i="1" dirty="0" smtClean="0">
                <a:solidFill>
                  <a:srgbClr val="002060"/>
                </a:solidFill>
                <a:ea typeface="Verdana" pitchFamily="34" charset="0"/>
              </a:rPr>
              <a:t>обучении</a:t>
            </a:r>
            <a:r>
              <a:rPr lang="ru-RU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.</a:t>
            </a:r>
            <a:endParaRPr lang="ru-RU" sz="20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866</Words>
  <Application>Microsoft Office PowerPoint</Application>
  <PresentationFormat>Экран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    СДВГ у ребенка: что нужно знать  учителю и родителям                              Подготовила И.В. Плотникова,                                  учитель начальных классов,                                        методист МБОУ «ВСШИ»  </vt:lpstr>
      <vt:lpstr>Синдром дефицита внимания с гиперактивностью (СДВГ) - </vt:lpstr>
      <vt:lpstr>Проявления СДВГ</vt:lpstr>
      <vt:lpstr>Следствия СДВГ</vt:lpstr>
      <vt:lpstr>Причины СДВГ</vt:lpstr>
      <vt:lpstr> Какие симптомы указывают на СДВГ </vt:lpstr>
      <vt:lpstr>(А) Невнимательность: </vt:lpstr>
      <vt:lpstr> (Б) Гиперактивность: </vt:lpstr>
      <vt:lpstr> (В) Импульсивность: </vt:lpstr>
      <vt:lpstr> Как вести себя с ребенком с СДВГ</vt:lpstr>
      <vt:lpstr>Стоп-игры </vt:lpstr>
      <vt:lpstr> Игры с копированием образца </vt:lpstr>
      <vt:lpstr> Игры-поиски </vt:lpstr>
      <vt:lpstr>Игры, чтобы снять двигательное напряжение</vt:lpstr>
      <vt:lpstr> Игры с правилами </vt:lpstr>
      <vt:lpstr>Источник: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«СДВГ у ребенка: что нужно знать  учителю и родителям»                              Подготовила И.В. Плотникова,                                  учитель начальных классов,                                        методист МБОУ «ВСШИ»</dc:title>
  <dc:creator>Дом</dc:creator>
  <cp:lastModifiedBy>Admin</cp:lastModifiedBy>
  <cp:revision>24</cp:revision>
  <dcterms:created xsi:type="dcterms:W3CDTF">2022-10-08T13:24:46Z</dcterms:created>
  <dcterms:modified xsi:type="dcterms:W3CDTF">2022-10-13T05:20:00Z</dcterms:modified>
</cp:coreProperties>
</file>