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871" r:id="rId2"/>
    <p:sldId id="257" r:id="rId3"/>
    <p:sldId id="392" r:id="rId4"/>
    <p:sldId id="513" r:id="rId5"/>
    <p:sldId id="269" r:id="rId6"/>
    <p:sldId id="866" r:id="rId7"/>
    <p:sldId id="516" r:id="rId8"/>
    <p:sldId id="832" r:id="rId9"/>
    <p:sldId id="805" r:id="rId10"/>
    <p:sldId id="807" r:id="rId11"/>
    <p:sldId id="806" r:id="rId12"/>
    <p:sldId id="867" r:id="rId13"/>
    <p:sldId id="843" r:id="rId14"/>
    <p:sldId id="845" r:id="rId15"/>
    <p:sldId id="859" r:id="rId16"/>
    <p:sldId id="520" r:id="rId17"/>
    <p:sldId id="490" r:id="rId18"/>
    <p:sldId id="870" r:id="rId19"/>
    <p:sldId id="824" r:id="rId2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00"/>
    <a:srgbClr val="3366CC"/>
    <a:srgbClr val="9900CC"/>
    <a:srgbClr val="800080"/>
    <a:srgbClr val="990099"/>
    <a:srgbClr val="623C5D"/>
    <a:srgbClr val="FF99CC"/>
    <a:srgbClr val="F9B277"/>
    <a:srgbClr val="015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59" autoAdjust="0"/>
    <p:restoredTop sz="91511" autoAdjust="0"/>
  </p:normalViewPr>
  <p:slideViewPr>
    <p:cSldViewPr>
      <p:cViewPr varScale="1">
        <p:scale>
          <a:sx n="75" d="100"/>
          <a:sy n="75" d="100"/>
        </p:scale>
        <p:origin x="173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3414" y="-9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7D2A2-CF5F-4E2F-A2C7-75108D42F18C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F0915-2E87-4BCC-9E57-DAF740CD5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40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PR\Bb\Файлы в Векторе\Презентации\ПРЕЗЕНТАЦИЯ веселая5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1"/>
            <a:ext cx="9180512" cy="6865215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467544" y="2141984"/>
            <a:ext cx="8208912" cy="157504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2" name="Дата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C5F37FA-8518-4AE6-B463-18B8F8B8392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3"/>
            <a:ext cx="8208912" cy="1152128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9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16836"/>
            <a:ext cx="4038600" cy="4209331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16836"/>
            <a:ext cx="4038600" cy="4209331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7"/>
            <a:ext cx="8280920" cy="1070992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6" y="1916833"/>
            <a:ext cx="4040188" cy="56775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564905"/>
            <a:ext cx="4040188" cy="356125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15" y="1916833"/>
            <a:ext cx="4041775" cy="56775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564905"/>
            <a:ext cx="4041775" cy="356125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5"/>
            <a:ext cx="7920880" cy="946027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5" y="1844825"/>
            <a:ext cx="5111751" cy="4281339"/>
          </a:xfrm>
        </p:spPr>
        <p:txBody>
          <a:bodyPr/>
          <a:lstStyle>
            <a:lvl1pPr>
              <a:defRPr sz="32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916836"/>
            <a:ext cx="3008313" cy="4209331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6" descr="C:\Users\днс\Documents\PR\Семинар по медиаплану\Рисунок2.jpg"/>
          <p:cNvPicPr>
            <a:picLocks noChangeAspect="1" noChangeArrowheads="1"/>
          </p:cNvPicPr>
          <p:nvPr userDrawn="1"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 flipV="1">
            <a:off x="0" y="908721"/>
            <a:ext cx="9144000" cy="1008112"/>
          </a:xfrm>
          <a:prstGeom prst="rect">
            <a:avLst/>
          </a:prstGeom>
          <a:noFill/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1052738"/>
            <a:ext cx="5486400" cy="36748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днс\Documents\PR\Семинар по медиаплану\Рисунок2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916832"/>
            <a:ext cx="9144000" cy="49411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9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916836"/>
            <a:ext cx="8229600" cy="4209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DE7C0-4C83-4F55-B80D-765FCA0C860E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F37FA-8518-4AE6-B463-18B8F8B8392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051" name="Picture 3" descr="D:\PR\Bb\Файлы в Векторе\Презентации\ПРЕЗЕНТАЦИЯ веселая6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5835" y="0"/>
            <a:ext cx="9159835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EDEDD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4D485B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4D485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85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D485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4D48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fppkdo.ru/course/view.php?id=321" TargetMode="External"/><Relationship Id="rId2" Type="http://schemas.openxmlformats.org/officeDocument/2006/relationships/hyperlink" Target="http://educomm.iro.perm.r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ppkdo.ru/course/view.php?id=1266" TargetMode="External"/><Relationship Id="rId2" Type="http://schemas.openxmlformats.org/officeDocument/2006/relationships/hyperlink" Target="http://fppkdo.ru/course/view.php?id=32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kuvardina_olga@mail.ru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voroshnina@pspu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voroshnina@pspu.r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ppkdo.ru/course/view.php?id=321" TargetMode="External"/><Relationship Id="rId2" Type="http://schemas.openxmlformats.org/officeDocument/2006/relationships/hyperlink" Target="http://fppkdo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872208"/>
          </a:xfrm>
        </p:spPr>
        <p:txBody>
          <a:bodyPr>
            <a:normAutofit/>
          </a:bodyPr>
          <a:lstStyle/>
          <a:p>
            <a:pPr algn="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Краевой практический семинар</a:t>
            </a:r>
          </a:p>
          <a:p>
            <a:pPr algn="r"/>
            <a:r>
              <a:rPr lang="ru-RU" dirty="0"/>
              <a:t>14 апреля 2022г.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Содержание и технологии психолого-педагогического сопровождения и коррекционной работы с обучающимися с ОВЗ и инвалидностью, в том числе находящимися на длительном лечении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526797441"/>
      </p:ext>
    </p:extLst>
  </p:cSld>
  <p:clrMapOvr>
    <a:masterClrMapping/>
  </p:clrMapOvr>
  <p:transition spd="med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0886F5F-E691-4197-8789-61DBD28E75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76" t="14824" r="2127" b="4903"/>
          <a:stretch/>
        </p:blipFill>
        <p:spPr bwMode="auto">
          <a:xfrm>
            <a:off x="395536" y="188640"/>
            <a:ext cx="8496944" cy="6552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1404931"/>
      </p:ext>
    </p:extLst>
  </p:cSld>
  <p:clrMapOvr>
    <a:masterClrMapping/>
  </p:clrMapOvr>
  <p:transition spd="med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E1628F-3F43-402A-BDE3-8550E4EDDF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99" t="16142" r="3410" b="5131"/>
          <a:stretch/>
        </p:blipFill>
        <p:spPr bwMode="auto">
          <a:xfrm>
            <a:off x="395536" y="476672"/>
            <a:ext cx="8352928" cy="6192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2052676"/>
      </p:ext>
    </p:extLst>
  </p:cSld>
  <p:clrMapOvr>
    <a:masterClrMapping/>
  </p:clrMapOvr>
  <p:transition spd="med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D41B91AE-8A7B-4FF1-B7C4-D2820CED2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07375" cy="1069975"/>
          </a:xfrm>
        </p:spPr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</a:rPr>
              <a:t>Мероприятия </a:t>
            </a:r>
            <a:r>
              <a:rPr lang="en-US" altLang="ru-RU" dirty="0">
                <a:solidFill>
                  <a:schemeClr val="tx1"/>
                </a:solidFill>
              </a:rPr>
              <a:t>II</a:t>
            </a:r>
            <a:r>
              <a:rPr lang="ru-RU" altLang="ru-RU" dirty="0">
                <a:solidFill>
                  <a:schemeClr val="tx1"/>
                </a:solidFill>
              </a:rPr>
              <a:t> этапа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C306A4-5302-489B-85EE-94A6B74B9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07000"/>
              </a:lnSpc>
              <a:defRPr/>
            </a:pPr>
            <a:r>
              <a:rPr lang="ru-RU" altLang="ru-RU" sz="2900" dirty="0">
                <a:solidFill>
                  <a:schemeClr val="tx1"/>
                </a:solidFill>
              </a:rPr>
              <a:t>Мониторинг. Процедуры</a:t>
            </a:r>
            <a:endParaRPr lang="ru-RU" sz="2900" spc="5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r>
              <a:rPr lang="ru-RU" sz="2900" spc="5" dirty="0">
                <a:solidFill>
                  <a:schemeClr val="tx1"/>
                </a:solidFill>
                <a:ea typeface="Calibri" panose="020F0502020204030204" pitchFamily="34" charset="0"/>
              </a:rPr>
              <a:t>Самообследование</a:t>
            </a: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r>
              <a:rPr lang="ru-RU" sz="2900" spc="5" dirty="0">
                <a:solidFill>
                  <a:schemeClr val="tx1"/>
                </a:solidFill>
                <a:ea typeface="Calibri" panose="020F0502020204030204" pitchFamily="34" charset="0"/>
              </a:rPr>
              <a:t>Презентация и публичная защита модели(ей) ресурсного обеспечения школы (РЦ / опорная площадка)</a:t>
            </a: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r>
              <a:rPr lang="ru-RU" sz="2900" dirty="0">
                <a:solidFill>
                  <a:schemeClr val="tx1"/>
                </a:solidFill>
                <a:ea typeface="Calibri" panose="020F0502020204030204" pitchFamily="34" charset="0"/>
              </a:rPr>
              <a:t>Экспертиза ресурсов и деятельности РЦ и опорных площадок</a:t>
            </a:r>
          </a:p>
          <a:p>
            <a:pPr algn="just">
              <a:lnSpc>
                <a:spcPct val="107000"/>
              </a:lnSpc>
              <a:defRPr/>
            </a:pPr>
            <a:r>
              <a:rPr lang="ru-RU" altLang="ru-RU" sz="2900" dirty="0">
                <a:solidFill>
                  <a:schemeClr val="tx1"/>
                </a:solidFill>
              </a:rPr>
              <a:t>Размещение </a:t>
            </a:r>
            <a:r>
              <a:rPr lang="ru-RU" altLang="ru-RU" sz="2900" dirty="0">
                <a:solidFill>
                  <a:schemeClr val="tx1"/>
                </a:solidFill>
                <a:cs typeface="Times New Roman" panose="02020603050405020304" pitchFamily="18" charset="0"/>
              </a:rPr>
              <a:t>лучших моделей ресурсного обеспечения образования обучающихся с особыми образовательными потребностями, в том числе находящихся на длительном лечении на электронных информационных ресурсах: </a:t>
            </a:r>
          </a:p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ru-RU" altLang="ru-RU" sz="2800" dirty="0">
                <a:solidFill>
                  <a:srgbClr val="0563C1"/>
                </a:solidFill>
                <a:cs typeface="Times New Roman" panose="02020603050405020304" pitchFamily="18" charset="0"/>
                <a:hlinkClick r:id="rId2"/>
              </a:rPr>
              <a:t>http://educomm.iro.perm.ru</a:t>
            </a:r>
            <a:endParaRPr lang="ru-RU" altLang="ru-RU" sz="2800" dirty="0">
              <a:solidFill>
                <a:srgbClr val="0563C1"/>
              </a:solidFill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ru-RU" altLang="ru-RU" sz="2800" u="sng" dirty="0">
                <a:hlinkClick r:id="rId3"/>
              </a:rPr>
              <a:t>http://fppkdo.ru/course/view.php?id=321</a:t>
            </a:r>
            <a:r>
              <a:rPr lang="ru-RU" altLang="ru-RU" sz="2800" u="sng" dirty="0"/>
              <a:t>  </a:t>
            </a:r>
          </a:p>
          <a:p>
            <a:pPr>
              <a:spcAft>
                <a:spcPts val="800"/>
              </a:spcAft>
            </a:pPr>
            <a:r>
              <a:rPr lang="ru-RU" altLang="ru-RU" sz="2800" dirty="0">
                <a:solidFill>
                  <a:schemeClr val="tx1"/>
                </a:solidFill>
                <a:cs typeface="Times New Roman" panose="02020603050405020304" pitchFamily="18" charset="0"/>
              </a:rPr>
              <a:t>Отбор и перевод </a:t>
            </a:r>
            <a:r>
              <a:rPr lang="ru-RU" alt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r>
              <a:rPr lang="ru-RU" altLang="ru-RU" sz="2800" b="1" dirty="0">
                <a:solidFill>
                  <a:schemeClr val="tx1"/>
                </a:solidFill>
              </a:rPr>
              <a:t> школ в статус Ресурсных центров или </a:t>
            </a:r>
            <a:r>
              <a:rPr lang="ru-RU" alt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опорных образовательных центров</a:t>
            </a:r>
            <a:r>
              <a:rPr lang="ru-RU" altLang="ru-RU" sz="2800" dirty="0">
                <a:solidFill>
                  <a:schemeClr val="tx1"/>
                </a:solidFill>
                <a:cs typeface="Times New Roman" panose="02020603050405020304" pitchFamily="18" charset="0"/>
              </a:rPr>
              <a:t>, обеспечивающих работу с детьми, имеющими нарушения в развитии, в том числе находящимся на длительном лечении</a:t>
            </a: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endParaRPr lang="ru-RU" sz="28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endParaRPr lang="ru-RU" sz="2800" dirty="0">
              <a:solidFill>
                <a:schemeClr val="tx1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263815"/>
      </p:ext>
    </p:extLst>
  </p:cSld>
  <p:clrMapOvr>
    <a:masterClrMapping/>
  </p:clrMapOvr>
  <p:transition spd="med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D41B91AE-8A7B-4FF1-B7C4-D2820CED2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07375" cy="1069975"/>
          </a:xfrm>
        </p:spPr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</a:rPr>
              <a:t>Мероприятия </a:t>
            </a:r>
            <a:r>
              <a:rPr lang="en-US" altLang="ru-RU" dirty="0">
                <a:solidFill>
                  <a:schemeClr val="tx1"/>
                </a:solidFill>
              </a:rPr>
              <a:t>II</a:t>
            </a:r>
            <a:r>
              <a:rPr lang="ru-RU" altLang="ru-RU" dirty="0">
                <a:solidFill>
                  <a:schemeClr val="tx1"/>
                </a:solidFill>
              </a:rPr>
              <a:t> этапа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C306A4-5302-489B-85EE-94A6B74B9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7000"/>
              </a:lnSpc>
              <a:buNone/>
              <a:defRPr/>
            </a:pPr>
            <a:r>
              <a:rPr lang="ru-RU" sz="2000" dirty="0">
                <a:solidFill>
                  <a:schemeClr val="tx1"/>
                </a:solidFill>
                <a:ea typeface="Calibri" panose="020F0502020204030204" pitchFamily="34" charset="0"/>
              </a:rPr>
              <a:t>Практические семинары для педагогов Пермского края</a:t>
            </a:r>
          </a:p>
          <a:p>
            <a:pPr indent="-1270" algn="just"/>
            <a:r>
              <a:rPr lang="ru-RU" sz="20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Семинар 1 </a:t>
            </a:r>
            <a:r>
              <a:rPr lang="ru-RU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«Презентация и публичная защита модели(ей) ресурсного обеспечения по направлениям: обеспечение коррекционной работы с обучающимися с ОВЗ и инвалидностью, </a:t>
            </a:r>
            <a:r>
              <a:rPr lang="ru-RU" sz="2000" spc="5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психолого-педагогическое сопровождение обучающихся, находящихся на длительном лечении</a:t>
            </a:r>
            <a:r>
              <a:rPr lang="ru-RU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», </a:t>
            </a:r>
            <a:r>
              <a:rPr lang="ru-RU" sz="20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24 марта 2022г.</a:t>
            </a:r>
            <a:endParaRPr lang="ru-RU" sz="200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indent="-1270" algn="just"/>
            <a:r>
              <a:rPr lang="ru-RU" sz="20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семинар 2</a:t>
            </a:r>
            <a:r>
              <a:rPr lang="ru-RU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«Презентация и публичная защита модели(ей) ресурсного обеспечения школы по направлению «Реализация образовательной программы предметной области «Технология»», </a:t>
            </a:r>
            <a:r>
              <a:rPr lang="ru-RU" sz="20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31 марта 2022г.</a:t>
            </a:r>
          </a:p>
          <a:p>
            <a:pPr indent="-1270" algn="just"/>
            <a:r>
              <a:rPr lang="ru-RU" sz="2000" b="1" dirty="0">
                <a:solidFill>
                  <a:schemeClr val="tx1"/>
                </a:solidFill>
                <a:ea typeface="Times New Roman" panose="02020603050405020304" pitchFamily="18" charset="0"/>
              </a:rPr>
              <a:t>В рамках семинара участники будут выступать в качестве экспертов моделей ресурсного обеспечения разных направлений образования и сопровождения детей с ОВЗ. По итогам – сертификат эксперта!</a:t>
            </a:r>
            <a:endParaRPr lang="ru-RU" sz="20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endParaRPr lang="ru-RU" sz="28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endParaRPr lang="ru-RU" sz="2800" dirty="0">
              <a:solidFill>
                <a:schemeClr val="tx1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043784"/>
      </p:ext>
    </p:extLst>
  </p:cSld>
  <p:clrMapOvr>
    <a:masterClrMapping/>
  </p:clrMapOvr>
  <p:transition spd="med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D41B91AE-8A7B-4FF1-B7C4-D2820CED2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07375" cy="1069975"/>
          </a:xfrm>
        </p:spPr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</a:rPr>
              <a:t>Мероприятия </a:t>
            </a:r>
            <a:r>
              <a:rPr lang="en-US" altLang="ru-RU" dirty="0">
                <a:solidFill>
                  <a:schemeClr val="tx1"/>
                </a:solidFill>
              </a:rPr>
              <a:t>II</a:t>
            </a:r>
            <a:r>
              <a:rPr lang="ru-RU" altLang="ru-RU" dirty="0">
                <a:solidFill>
                  <a:schemeClr val="tx1"/>
                </a:solidFill>
              </a:rPr>
              <a:t> этапа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C306A4-5302-489B-85EE-94A6B74B9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buNone/>
              <a:defRPr/>
            </a:pPr>
            <a:r>
              <a:rPr lang="ru-RU" sz="2200" dirty="0">
                <a:solidFill>
                  <a:schemeClr val="tx1"/>
                </a:solidFill>
                <a:ea typeface="Calibri" panose="020F0502020204030204" pitchFamily="34" charset="0"/>
              </a:rPr>
              <a:t>Практические семинары для педагогов Пермского края</a:t>
            </a:r>
          </a:p>
          <a:p>
            <a:pPr indent="-1270" algn="just"/>
            <a:r>
              <a:rPr lang="ru-RU" sz="22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Семинар 3 </a:t>
            </a:r>
            <a:r>
              <a:rPr lang="ru-RU" sz="22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«Содержание и технологии психолого-педагогического сопровождения и коррекционной работы с обучающимися с ОВЗ и инвалидностью», </a:t>
            </a:r>
            <a:r>
              <a:rPr lang="ru-RU" sz="22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14 апреля 2022г.</a:t>
            </a:r>
            <a:endParaRPr lang="ru-RU" sz="220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indent="-1270" algn="just"/>
            <a:r>
              <a:rPr lang="ru-RU" sz="22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семинар 4</a:t>
            </a:r>
            <a:r>
              <a:rPr lang="ru-RU" sz="22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«Современные подходы к реализации предметной области «Технология» для разных категорий обучающихся с ограниченными возможностями здоровья в соответствии с требованиями ФГОС ОВЗ и ФГОС УО», </a:t>
            </a:r>
            <a:r>
              <a:rPr lang="ru-RU" sz="22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20 апреля 2022г.</a:t>
            </a:r>
          </a:p>
          <a:p>
            <a:pPr indent="-1270" algn="just"/>
            <a:r>
              <a:rPr lang="ru-RU" sz="2200" b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с</a:t>
            </a:r>
            <a:r>
              <a:rPr lang="ru-RU" sz="22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тажировочная</a:t>
            </a:r>
            <a:r>
              <a:rPr lang="ru-RU" sz="2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площадка</a:t>
            </a:r>
            <a:r>
              <a:rPr lang="ru-RU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«Деятельность психолого-педагогического консилиума образовательной организации», </a:t>
            </a:r>
            <a:r>
              <a:rPr lang="ru-RU" sz="2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12 мая 2022г.</a:t>
            </a:r>
            <a:endParaRPr lang="ru-RU" sz="2200" b="1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endParaRPr lang="ru-RU" sz="28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endParaRPr lang="ru-RU" sz="2800" dirty="0">
              <a:solidFill>
                <a:schemeClr val="tx1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520413"/>
      </p:ext>
    </p:extLst>
  </p:cSld>
  <p:clrMapOvr>
    <a:masterClrMapping/>
  </p:clrMapOvr>
  <p:transition spd="med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>
            <a:extLst>
              <a:ext uri="{FF2B5EF4-FFF2-40B4-BE49-F238E27FC236}">
                <a16:creationId xmlns:a16="http://schemas.microsoft.com/office/drawing/2014/main" id="{72679680-48BF-42D4-A40D-D695D3915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07375" cy="1069975"/>
          </a:xfrm>
        </p:spPr>
        <p:txBody>
          <a:bodyPr/>
          <a:lstStyle/>
          <a:p>
            <a:r>
              <a:rPr lang="ru-RU" altLang="ru-RU" sz="2800" dirty="0">
                <a:solidFill>
                  <a:schemeClr val="tx1"/>
                </a:solidFill>
              </a:rPr>
              <a:t>Подведение итогов мониторинга Ресурсных центров и опорных площадок (школ)</a:t>
            </a:r>
          </a:p>
        </p:txBody>
      </p:sp>
      <p:sp>
        <p:nvSpPr>
          <p:cNvPr id="31747" name="Объект 2">
            <a:extLst>
              <a:ext uri="{FF2B5EF4-FFF2-40B4-BE49-F238E27FC236}">
                <a16:creationId xmlns:a16="http://schemas.microsoft.com/office/drawing/2014/main" id="{2BD85BD5-B5CC-4B72-8952-00EDA3E9D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3"/>
          </a:xfrm>
        </p:spPr>
        <p:txBody>
          <a:bodyPr/>
          <a:lstStyle/>
          <a:p>
            <a:r>
              <a:rPr lang="ru-RU" altLang="ru-RU" sz="2800" dirty="0">
                <a:solidFill>
                  <a:schemeClr val="tx1"/>
                </a:solidFill>
              </a:rPr>
              <a:t>27 апреля 2022 г. в 14.00</a:t>
            </a:r>
          </a:p>
          <a:p>
            <a:r>
              <a:rPr lang="ru-RU" altLang="ru-RU" sz="2800" dirty="0">
                <a:solidFill>
                  <a:schemeClr val="tx1"/>
                </a:solidFill>
              </a:rPr>
              <a:t>Информация о месте мероприятия будет размещена на странице сайта: «Сопровождение введения ФГОС ОВЗ и ФГОС УО в Пермском крае»</a:t>
            </a:r>
            <a:r>
              <a:rPr lang="ru-RU" altLang="ru-RU" sz="2800" u="sng" dirty="0">
                <a:solidFill>
                  <a:schemeClr val="tx1"/>
                </a:solidFill>
                <a:hlinkClick r:id="rId2"/>
              </a:rPr>
              <a:t> </a:t>
            </a:r>
            <a:r>
              <a:rPr lang="ru-RU" altLang="ru-RU" sz="2800" u="sng" dirty="0">
                <a:solidFill>
                  <a:srgbClr val="0000FF"/>
                </a:solidFill>
                <a:hlinkClick r:id="rId2"/>
              </a:rPr>
              <a:t>http://fppkdo.ru/course/view.php?id=321</a:t>
            </a:r>
            <a:endParaRPr lang="ru-RU" altLang="ru-RU" sz="2800" dirty="0"/>
          </a:p>
          <a:p>
            <a:r>
              <a:rPr lang="ru-RU" altLang="ru-RU" sz="2800" dirty="0"/>
              <a:t> </a:t>
            </a:r>
            <a:r>
              <a:rPr lang="ru-RU" altLang="ru-RU" sz="2800" dirty="0">
                <a:solidFill>
                  <a:schemeClr val="tx1"/>
                </a:solidFill>
              </a:rPr>
              <a:t>на сайте конкурса по ссылке </a:t>
            </a:r>
            <a:r>
              <a:rPr lang="en-US" altLang="ru-RU" sz="2800" u="sng" dirty="0">
                <a:hlinkClick r:id="rId3"/>
              </a:rPr>
              <a:t>https://fppkdo.ru/course/view.php?id=1266</a:t>
            </a:r>
            <a:r>
              <a:rPr lang="ru-RU" altLang="ru-RU" sz="2800" u="sng" dirty="0"/>
              <a:t> </a:t>
            </a:r>
            <a:endParaRPr lang="ru-RU" altLang="ru-RU" sz="2800" dirty="0"/>
          </a:p>
          <a:p>
            <a:endParaRPr lang="ru-RU" altLang="ru-RU" dirty="0"/>
          </a:p>
        </p:txBody>
      </p:sp>
    </p:spTree>
  </p:cSld>
  <p:clrMapOvr>
    <a:masterClrMapping/>
  </p:clrMapOvr>
  <p:transition spd="med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FB66F8AE-B80A-43CB-9D8B-9BCD6A7BF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76250"/>
            <a:ext cx="8207375" cy="865188"/>
          </a:xfrm>
        </p:spPr>
        <p:txBody>
          <a:bodyPr/>
          <a:lstStyle/>
          <a:p>
            <a:r>
              <a:rPr lang="en-US" altLang="ru-RU" sz="2800" b="1" dirty="0">
                <a:solidFill>
                  <a:schemeClr val="tx1"/>
                </a:solidFill>
              </a:rPr>
              <a:t>III</a:t>
            </a:r>
            <a:r>
              <a:rPr lang="ru-RU" altLang="ru-RU" sz="2800" b="1" dirty="0">
                <a:solidFill>
                  <a:schemeClr val="tx1"/>
                </a:solidFill>
              </a:rPr>
              <a:t> этап, мероприятия</a:t>
            </a:r>
            <a:br>
              <a:rPr lang="en-US" altLang="ru-RU" sz="2800" b="1" dirty="0">
                <a:solidFill>
                  <a:schemeClr val="tx1"/>
                </a:solidFill>
              </a:rPr>
            </a:br>
            <a:r>
              <a:rPr lang="ru-RU" alt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с 1 июля 2022 года по 1 декабря 2022 года</a:t>
            </a:r>
            <a:endParaRPr lang="ru-RU" altLang="ru-RU" sz="2800" dirty="0">
              <a:solidFill>
                <a:schemeClr val="tx1"/>
              </a:solidFill>
            </a:endParaRPr>
          </a:p>
        </p:txBody>
      </p:sp>
      <p:sp>
        <p:nvSpPr>
          <p:cNvPr id="16387" name="Объект 2">
            <a:extLst>
              <a:ext uri="{FF2B5EF4-FFF2-40B4-BE49-F238E27FC236}">
                <a16:creationId xmlns:a16="http://schemas.microsoft.com/office/drawing/2014/main" id="{F2C711B3-B37B-43F7-A8A2-23EA7A2A7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989138"/>
            <a:ext cx="8713787" cy="4679950"/>
          </a:xfrm>
        </p:spPr>
        <p:txBody>
          <a:bodyPr/>
          <a:lstStyle/>
          <a:p>
            <a:r>
              <a:rPr lang="ru-RU" altLang="ru-RU" sz="2300">
                <a:solidFill>
                  <a:schemeClr val="tx1"/>
                </a:solidFill>
              </a:rPr>
              <a:t>Научно-методическое и педагогическое сопровождение деятельности ресурсных центров, опорных образовательных центров, опорных площадок (школ) – консультирование по запросу педагогических коллективов – научные руководители</a:t>
            </a:r>
          </a:p>
          <a:p>
            <a:r>
              <a:rPr lang="en-US" altLang="ru-RU" sz="2300">
                <a:solidFill>
                  <a:schemeClr val="tx1"/>
                </a:solidFill>
              </a:rPr>
              <a:t>V</a:t>
            </a:r>
            <a:r>
              <a:rPr lang="ru-RU" altLang="ru-RU" sz="2300">
                <a:solidFill>
                  <a:schemeClr val="tx1"/>
                </a:solidFill>
              </a:rPr>
              <a:t> Краевая </a:t>
            </a:r>
            <a:r>
              <a:rPr lang="ru-RU" altLang="ru-RU" sz="2300" b="1">
                <a:solidFill>
                  <a:schemeClr val="tx1"/>
                </a:solidFill>
              </a:rPr>
              <a:t>Олимпиада</a:t>
            </a:r>
            <a:r>
              <a:rPr lang="ru-RU" altLang="ru-RU" sz="2300">
                <a:solidFill>
                  <a:schemeClr val="tx1"/>
                </a:solidFill>
              </a:rPr>
              <a:t> для </a:t>
            </a:r>
            <a:r>
              <a:rPr lang="ru-RU" altLang="ru-RU" sz="2300">
                <a:solidFill>
                  <a:schemeClr val="tx1"/>
                </a:solidFill>
                <a:ea typeface="Times New Roman" panose="02020603050405020304" pitchFamily="18" charset="0"/>
              </a:rPr>
              <a:t>педагогов, специалистов образовательных учреждений Пермского края, работающих с детьми с ОВЗ и инвалидностью, октябрь-ноябрь 2022г.</a:t>
            </a:r>
            <a:endParaRPr lang="en-US" altLang="ru-RU" sz="2300">
              <a:solidFill>
                <a:schemeClr val="tx1"/>
              </a:solidFill>
            </a:endParaRPr>
          </a:p>
          <a:p>
            <a:r>
              <a:rPr lang="en-US" altLang="ru-RU" sz="2300">
                <a:solidFill>
                  <a:schemeClr val="tx1"/>
                </a:solidFill>
              </a:rPr>
              <a:t>VI </a:t>
            </a:r>
            <a:r>
              <a:rPr lang="ru-RU" altLang="ru-RU" sz="2300">
                <a:solidFill>
                  <a:schemeClr val="tx1"/>
                </a:solidFill>
              </a:rPr>
              <a:t>Всероссийская научно-практическая </a:t>
            </a:r>
            <a:r>
              <a:rPr lang="ru-RU" altLang="ru-RU" sz="2300" b="1">
                <a:solidFill>
                  <a:schemeClr val="tx1"/>
                </a:solidFill>
              </a:rPr>
              <a:t>конференция</a:t>
            </a:r>
            <a:r>
              <a:rPr lang="ru-RU" altLang="ru-RU" sz="2300">
                <a:solidFill>
                  <a:schemeClr val="tx1"/>
                </a:solidFill>
              </a:rPr>
              <a:t> «Открытый мир: объединяем усилия» - презентационные площадки на базе Ресурсных центров, опорных образовательных центров, опорных школ, ноябрь 2022г.</a:t>
            </a:r>
          </a:p>
        </p:txBody>
      </p:sp>
    </p:spTree>
  </p:cSld>
  <p:clrMapOvr>
    <a:masterClrMapping/>
  </p:clrMapOvr>
  <p:transition spd="med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9A749A0F-6D4E-44BB-A24B-13B368E38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07375" cy="1069975"/>
          </a:xfrm>
        </p:spPr>
        <p:txBody>
          <a:bodyPr/>
          <a:lstStyle/>
          <a:p>
            <a:r>
              <a:rPr lang="ru-RU" altLang="ru-RU" sz="3200" dirty="0">
                <a:solidFill>
                  <a:schemeClr val="tx1"/>
                </a:solidFill>
              </a:rPr>
              <a:t>Задать вопросы по участию в мероприятиях проекта Вы можете:</a:t>
            </a:r>
          </a:p>
        </p:txBody>
      </p:sp>
      <p:sp>
        <p:nvSpPr>
          <p:cNvPr id="17411" name="Объект 2">
            <a:extLst>
              <a:ext uri="{FF2B5EF4-FFF2-40B4-BE49-F238E27FC236}">
                <a16:creationId xmlns:a16="http://schemas.microsoft.com/office/drawing/2014/main" id="{CF8BC698-F16C-43DA-8E4F-42D26DFAC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4000" dirty="0" err="1">
                <a:solidFill>
                  <a:schemeClr val="tx1"/>
                </a:solidFill>
              </a:rPr>
              <a:t>Кувардина</a:t>
            </a:r>
            <a:r>
              <a:rPr lang="ru-RU" altLang="ru-RU" sz="4000" dirty="0">
                <a:solidFill>
                  <a:schemeClr val="tx1"/>
                </a:solidFill>
              </a:rPr>
              <a:t> Ольга Валерьевна, начальник Учебно-методического информационного центра факультета педагогики и психологии ПГГПУ, контакты: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4000" dirty="0">
                <a:solidFill>
                  <a:schemeClr val="tx1"/>
                </a:solidFill>
              </a:rPr>
              <a:t>Тел.: 8 902 832 95 79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ru-RU" sz="4000" dirty="0">
                <a:solidFill>
                  <a:schemeClr val="tx1"/>
                </a:solidFill>
              </a:rPr>
              <a:t>E-mail</a:t>
            </a:r>
            <a:r>
              <a:rPr lang="ru-RU" altLang="ru-RU" sz="4000" dirty="0">
                <a:solidFill>
                  <a:schemeClr val="tx1"/>
                </a:solidFill>
              </a:rPr>
              <a:t>:</a:t>
            </a:r>
            <a:r>
              <a:rPr lang="ru-RU" altLang="ru-RU" sz="4000" dirty="0"/>
              <a:t> </a:t>
            </a:r>
            <a:r>
              <a:rPr lang="en-US" altLang="ru-RU" sz="4000" dirty="0">
                <a:hlinkClick r:id="rId2"/>
              </a:rPr>
              <a:t>kuvardina_olga@mail.ru</a:t>
            </a:r>
            <a:r>
              <a:rPr lang="ru-RU" altLang="ru-RU" sz="4000" dirty="0"/>
              <a:t> </a:t>
            </a:r>
          </a:p>
        </p:txBody>
      </p:sp>
    </p:spTree>
  </p:cSld>
  <p:clrMapOvr>
    <a:masterClrMapping/>
  </p:clrMapOvr>
  <p:transition spd="med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8A6C6-3250-47E5-8580-C72C14F8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76673"/>
            <a:ext cx="8208912" cy="936103"/>
          </a:xfrm>
        </p:spPr>
        <p:txBody>
          <a:bodyPr/>
          <a:lstStyle/>
          <a:p>
            <a:r>
              <a:rPr lang="ru-RU" sz="3200" dirty="0">
                <a:solidFill>
                  <a:schemeClr val="tx1"/>
                </a:solidFill>
              </a:rPr>
              <a:t>Экспертиза материалов Ресурсных центров и опорных площадок (школ)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8C6B5F-B1AE-48DE-896D-9D86A53B0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6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актуальность, </a:t>
            </a:r>
          </a:p>
          <a:p>
            <a:r>
              <a:rPr lang="ru-RU" sz="24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значимость, </a:t>
            </a:r>
          </a:p>
          <a:p>
            <a:r>
              <a:rPr lang="ru-RU" sz="24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инновационность, </a:t>
            </a:r>
          </a:p>
          <a:p>
            <a:r>
              <a:rPr lang="ru-RU" sz="24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приоритетность </a:t>
            </a:r>
          </a:p>
          <a:p>
            <a:r>
              <a:rPr lang="ru-RU" sz="2400" dirty="0">
                <a:solidFill>
                  <a:schemeClr val="tx1"/>
                </a:solidFill>
                <a:ea typeface="Calibri" panose="020F0502020204030204" pitchFamily="34" charset="0"/>
              </a:rPr>
              <a:t>дополнительный балл (по желанию)</a:t>
            </a:r>
            <a:endParaRPr lang="ru-RU" sz="2400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endParaRPr lang="ru-RU" sz="24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r>
              <a:rPr lang="ru-RU" sz="2400" dirty="0">
                <a:solidFill>
                  <a:schemeClr val="tx1"/>
                </a:solidFill>
                <a:ea typeface="Calibri" panose="020F0502020204030204" pitchFamily="34" charset="0"/>
              </a:rPr>
              <a:t>Все представляемые модели оцениваются с позиций </a:t>
            </a:r>
            <a:r>
              <a:rPr lang="ru-RU" sz="24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Вашей профессиональной деятельности и деятельности Вашей образовательной организации!!!</a:t>
            </a:r>
          </a:p>
          <a:p>
            <a:r>
              <a:rPr lang="ru-RU" sz="2400" b="1" dirty="0">
                <a:solidFill>
                  <a:schemeClr val="tx1"/>
                </a:solidFill>
                <a:ea typeface="Calibri" panose="020F0502020204030204" pitchFamily="34" charset="0"/>
              </a:rPr>
              <a:t>МЫ НЕ ОЦЕНИВАЕМ ШКОЛЫ!!! </a:t>
            </a:r>
          </a:p>
          <a:p>
            <a:r>
              <a:rPr lang="ru-RU" sz="2400" b="1" dirty="0">
                <a:solidFill>
                  <a:schemeClr val="tx1"/>
                </a:solidFill>
                <a:ea typeface="Calibri" panose="020F0502020204030204" pitchFamily="34" charset="0"/>
              </a:rPr>
              <a:t>МЫ ОЦЕНИВАЕМ РЕСУРСНОЕ ОБЕСПЕЧЕНИЕ!!!</a:t>
            </a:r>
            <a:endParaRPr lang="ru-RU" sz="2400" b="1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8049899"/>
      </p:ext>
    </p:extLst>
  </p:cSld>
  <p:clrMapOvr>
    <a:masterClrMapping/>
  </p:clrMapOvr>
  <p:transition spd="med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324D711-FCAF-46A6-B032-92E4BD614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46" y="1196752"/>
            <a:ext cx="8395855" cy="680040"/>
          </a:xfrm>
        </p:spPr>
        <p:txBody>
          <a:bodyPr>
            <a:noAutofit/>
          </a:bodyPr>
          <a:lstStyle/>
          <a:p>
            <a:r>
              <a:rPr lang="ru-RU" altLang="ru-RU" sz="3600" b="1" dirty="0">
                <a:solidFill>
                  <a:schemeClr val="tx1"/>
                </a:solidFill>
              </a:rPr>
              <a:t>Благодарю за внимание!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1FE928-63BA-410D-AB60-27BF83379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" y="2025617"/>
            <a:ext cx="9103994" cy="342625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Приглашаем к сотрудничеству!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voroshnina@pspu.ru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D70E60EC-D0EF-4B0D-9376-6BC08B2AD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368" y="2538703"/>
            <a:ext cx="3495802" cy="306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527189"/>
      </p:ext>
    </p:extLst>
  </p:cSld>
  <p:clrMapOvr>
    <a:masterClrMapping/>
  </p:clrMapOvr>
  <p:transition spd="med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872208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Ворошнина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Ольга </a:t>
            </a:r>
            <a:r>
              <a:rPr lang="ru-RU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Руховна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заведующий кафедрой специальной педагогики и психологии ФГБОУ ВО «Пермский государственный гуманитарно-педагогический университет»</a:t>
            </a:r>
          </a:p>
          <a:p>
            <a:pPr algn="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voroshnina@pspu.ru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effectLst/>
                <a:ea typeface="Calibri" panose="020F0502020204030204" pitchFamily="34" charset="0"/>
              </a:rPr>
              <a:t>О мероприятиях по научно-методическому и педагогическому сопровождению деятельности ресурсных центров и опорных площадок (школ) для работы с обучающимися с ОВЗ в Пермском крае</a:t>
            </a:r>
            <a:endParaRPr lang="ru-RU" sz="2800" b="1" dirty="0"/>
          </a:p>
        </p:txBody>
      </p:sp>
    </p:spTree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4FBC456-CA64-4174-9451-724C7618C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49275"/>
            <a:ext cx="8207375" cy="1143000"/>
          </a:xfrm>
        </p:spPr>
        <p:txBody>
          <a:bodyPr/>
          <a:lstStyle/>
          <a:p>
            <a:r>
              <a:rPr lang="ru-RU" altLang="ru-RU" sz="4400" dirty="0">
                <a:solidFill>
                  <a:schemeClr val="tx1"/>
                </a:solidFill>
              </a:rPr>
              <a:t>Цель мероприятий проекта -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0ECB9DA-EF16-4EEE-BB20-9712511A6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50" y="1692275"/>
            <a:ext cx="8569325" cy="497681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SzPts val="1200"/>
              <a:buFont typeface="Arial" panose="020B0604020202020204" pitchFamily="34" charset="0"/>
              <a:buNone/>
              <a:tabLst>
                <a:tab pos="498475" algn="l"/>
              </a:tabLst>
            </a:pPr>
            <a:r>
              <a:rPr lang="ru-RU" altLang="ru-RU" sz="2500" b="1" dirty="0">
                <a:solidFill>
                  <a:schemeClr val="tx1"/>
                </a:solidFill>
                <a:ea typeface="Times New Roman" panose="02020603050405020304" pitchFamily="18" charset="0"/>
              </a:rPr>
              <a:t>создание и функционирование</a:t>
            </a:r>
            <a:r>
              <a:rPr lang="ru-RU" altLang="ru-RU" sz="2500" dirty="0">
                <a:solidFill>
                  <a:schemeClr val="tx1"/>
                </a:solidFill>
                <a:ea typeface="Times New Roman" panose="02020603050405020304" pitchFamily="18" charset="0"/>
              </a:rPr>
              <a:t> сети ресурсных центров по поддержке образования обучающихся с ограниченными возможностями здоровья в рамках реализации </a:t>
            </a:r>
            <a:r>
              <a:rPr lang="ru-RU" altLang="ru-RU" sz="2500" b="1" dirty="0">
                <a:solidFill>
                  <a:schemeClr val="tx1"/>
                </a:solidFill>
                <a:ea typeface="Times New Roman" panose="02020603050405020304" pitchFamily="18" charset="0"/>
              </a:rPr>
              <a:t>федерального проекта «Современная школа» национального проекта «Образование»</a:t>
            </a:r>
            <a:r>
              <a:rPr lang="ru-RU" altLang="ru-RU" sz="2500" dirty="0">
                <a:solidFill>
                  <a:schemeClr val="tx1"/>
                </a:solidFill>
                <a:ea typeface="Times New Roman" panose="02020603050405020304" pitchFamily="18" charset="0"/>
              </a:rPr>
              <a:t>, реализующегося в Пермском крае, и регионального Ресурсного центра по психолого-педагогическому сопровождению и обучению детей, нуждающихся в длительном лечении, обучение которых организуется в медицинских организациях и/или на дому.</a:t>
            </a:r>
          </a:p>
        </p:txBody>
      </p:sp>
    </p:spTree>
  </p:cSld>
  <p:clrMapOvr>
    <a:masterClrMapping/>
  </p:clrMapOvr>
  <p:transition spd="med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43AF107F-DF1B-4793-981A-424436F53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07375" cy="359569"/>
          </a:xfrm>
        </p:spPr>
        <p:txBody>
          <a:bodyPr/>
          <a:lstStyle/>
          <a:p>
            <a:endParaRPr lang="ru-RU" alt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F4C0D604-21E0-41C0-A5C0-00ECA487EA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3453518"/>
              </p:ext>
            </p:extLst>
          </p:nvPr>
        </p:nvGraphicFramePr>
        <p:xfrm>
          <a:off x="107504" y="476673"/>
          <a:ext cx="8928992" cy="6285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0195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Направления деятельности Ресурсных центров</a:t>
                      </a:r>
                    </a:p>
                  </a:txBody>
                  <a:tcPr marL="91437" marR="91437"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1742"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Реализация образовательной программы предметной области     «Технология»     для     разных	категорий обучающихся с ограниченными возможностями здоровья в соответствии с требованиями ФГОС ОВЗ и ФГОС УО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9015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Обеспечение психолого-педагогического сопровождения и коррекционной      работы с обучающимися с ОВЗ, в том числе  с инвалидностью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287"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Организация качественного доступного общего и дополнительного образования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53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Осуществление занятий в учебных кабинетах и помещениях с использованием оборудования в рамках реализации федерального проекта «Современная школа» национального   проекта «Образование», реализующегося в Пермском крае.</a:t>
                      </a:r>
                    </a:p>
                  </a:txBody>
                  <a:tcPr marL="91437" marR="91437" marT="45727" marB="457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21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Организация деятельности по сопровождению обучающихся, находящихся на длительном лечении</a:t>
                      </a:r>
                    </a:p>
                  </a:txBody>
                  <a:tcPr marL="91437" marR="91437" marT="45727" marB="457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4" t="2096" r="23790" b="1553"/>
          <a:stretch/>
        </p:blipFill>
        <p:spPr>
          <a:xfrm>
            <a:off x="127185" y="836712"/>
            <a:ext cx="3981450" cy="5619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648072" cy="6480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32970" y="362119"/>
            <a:ext cx="213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CC"/>
                </a:solidFill>
              </a:rPr>
              <a:t>Ресурсные центры: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39070" y="751716"/>
            <a:ext cx="2207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CC"/>
                </a:solidFill>
              </a:rPr>
              <a:t>ГКБОУ «Общеобразовательная школа-интернат Пермского края»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36419" y="1818790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CC"/>
                </a:solidFill>
              </a:rPr>
              <a:t>МАОУ «Школа № 7» </a:t>
            </a:r>
            <a:r>
              <a:rPr lang="ru-RU" sz="1400" dirty="0" err="1">
                <a:solidFill>
                  <a:srgbClr val="0000CC"/>
                </a:solidFill>
              </a:rPr>
              <a:t>г.Березники</a:t>
            </a:r>
            <a:endParaRPr lang="ru-RU" sz="1400" dirty="0">
              <a:solidFill>
                <a:srgbClr val="0000C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96833" y="157281"/>
            <a:ext cx="2440767" cy="28015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405980" y="190381"/>
            <a:ext cx="2594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CC"/>
                </a:solidFill>
              </a:rPr>
              <a:t>Опорные площадки </a:t>
            </a:r>
            <a:r>
              <a:rPr lang="ru-RU" b="1" dirty="0" err="1">
                <a:solidFill>
                  <a:srgbClr val="0000CC"/>
                </a:solidFill>
              </a:rPr>
              <a:t>г.Перми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41581" y="840443"/>
            <a:ext cx="26567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CC"/>
                </a:solidFill>
              </a:rPr>
              <a:t>МАОУ "Адаптивная школа-интернат "Ступени"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27968" y="1361775"/>
            <a:ext cx="27408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CC"/>
                </a:solidFill>
              </a:rPr>
              <a:t>МБОУ "Школа №154 для обучающихся с ОВЗ"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458253" y="1882900"/>
            <a:ext cx="2480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CC"/>
                </a:solidFill>
              </a:rPr>
              <a:t>МАОУ «Школа-интернат №4 для обучающихся с ОВЗ»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470483" y="2435650"/>
            <a:ext cx="2480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CC"/>
                </a:solidFill>
              </a:rPr>
              <a:t>МБОУ «Школа №18 для обучающихся с ОВЗ»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108635" y="2343176"/>
            <a:ext cx="2297345" cy="43981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00CC"/>
                </a:solidFill>
              </a:rPr>
              <a:t>Опорные площадки Пермского края: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МБОУ «СКОШ для учащихся с ОВЗ» </a:t>
            </a:r>
            <a:r>
              <a:rPr lang="ru-RU" sz="1300" dirty="0" err="1">
                <a:solidFill>
                  <a:srgbClr val="0000CC"/>
                </a:solidFill>
              </a:rPr>
              <a:t>г.Кунгур</a:t>
            </a:r>
            <a:endParaRPr lang="ru-RU" sz="1300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МБОУ С(К)ОШ </a:t>
            </a:r>
            <a:r>
              <a:rPr lang="ru-RU" sz="1300" dirty="0" err="1">
                <a:solidFill>
                  <a:srgbClr val="0000CC"/>
                </a:solidFill>
              </a:rPr>
              <a:t>г.Нытва</a:t>
            </a:r>
            <a:endParaRPr lang="ru-RU" sz="1300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МОУ «Киселевская ОШИ»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МБОУ"С(К)СОШИ" </a:t>
            </a:r>
            <a:r>
              <a:rPr lang="ru-RU" sz="1300" dirty="0" err="1">
                <a:solidFill>
                  <a:srgbClr val="0000CC"/>
                </a:solidFill>
              </a:rPr>
              <a:t>г.Чусовой</a:t>
            </a:r>
            <a:endParaRPr lang="ru-RU" sz="1300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МБОУ "</a:t>
            </a:r>
            <a:r>
              <a:rPr lang="ru-RU" sz="1300" dirty="0" err="1">
                <a:solidFill>
                  <a:srgbClr val="0000CC"/>
                </a:solidFill>
              </a:rPr>
              <a:t>Краснокамская</a:t>
            </a:r>
            <a:r>
              <a:rPr lang="ru-RU" sz="1300" dirty="0">
                <a:solidFill>
                  <a:srgbClr val="0000CC"/>
                </a:solidFill>
              </a:rPr>
              <a:t> адаптивная школа-интернат«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МКОУ "С(К)ОШ-И для учащихся с ОВЗ" </a:t>
            </a:r>
            <a:r>
              <a:rPr lang="ru-RU" sz="1300" dirty="0" err="1">
                <a:solidFill>
                  <a:srgbClr val="0000CC"/>
                </a:solidFill>
              </a:rPr>
              <a:t>с.Сарс</a:t>
            </a:r>
            <a:endParaRPr lang="ru-RU" sz="1300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МБОУ «СОШИ» </a:t>
            </a:r>
            <a:r>
              <a:rPr lang="ru-RU" sz="1300" dirty="0" err="1">
                <a:solidFill>
                  <a:srgbClr val="0000CC"/>
                </a:solidFill>
              </a:rPr>
              <a:t>г.Губаха</a:t>
            </a:r>
            <a:endParaRPr lang="ru-RU" sz="1300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МБОУ "Школа для детей с ОВЗ" </a:t>
            </a:r>
            <a:r>
              <a:rPr lang="ru-RU" sz="1300" dirty="0" err="1">
                <a:solidFill>
                  <a:srgbClr val="0000CC"/>
                </a:solidFill>
              </a:rPr>
              <a:t>г.Лысьва</a:t>
            </a:r>
            <a:endParaRPr lang="ru-RU" sz="1300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МБОУ «Школа-интернат» </a:t>
            </a:r>
            <a:r>
              <a:rPr lang="ru-RU" sz="1300" dirty="0" err="1">
                <a:solidFill>
                  <a:srgbClr val="0000CC"/>
                </a:solidFill>
              </a:rPr>
              <a:t>г.Оса</a:t>
            </a:r>
            <a:endParaRPr lang="ru-RU" sz="1300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МБОУ СОШИ </a:t>
            </a:r>
            <a:r>
              <a:rPr lang="ru-RU" sz="1300" dirty="0" err="1">
                <a:solidFill>
                  <a:srgbClr val="0000CC"/>
                </a:solidFill>
              </a:rPr>
              <a:t>г.Кизел</a:t>
            </a:r>
            <a:endParaRPr lang="ru-RU" sz="1300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МАОУ «Школа №4 для обучающихся с ОВЗ» </a:t>
            </a:r>
            <a:r>
              <a:rPr lang="ru-RU" sz="1300" dirty="0" err="1">
                <a:solidFill>
                  <a:srgbClr val="0000CC"/>
                </a:solidFill>
              </a:rPr>
              <a:t>г.Березники</a:t>
            </a:r>
            <a:endParaRPr lang="ru-RU" sz="1300" dirty="0">
              <a:solidFill>
                <a:srgbClr val="0000CC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28009" y="158326"/>
            <a:ext cx="2019673" cy="21052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228009" y="166714"/>
            <a:ext cx="213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CC"/>
                </a:solidFill>
              </a:rPr>
              <a:t>Ресурсные центры: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134109" y="556311"/>
            <a:ext cx="2207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CC"/>
                </a:solidFill>
              </a:rPr>
              <a:t>ГКБОУ «Общеобразовательная школа-интернат Пермского края»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231458" y="1623385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CC"/>
                </a:solidFill>
              </a:rPr>
              <a:t>МАОУ «Школа № 7» </a:t>
            </a:r>
            <a:r>
              <a:rPr lang="ru-RU" sz="1400" dirty="0" err="1">
                <a:solidFill>
                  <a:srgbClr val="0000CC"/>
                </a:solidFill>
              </a:rPr>
              <a:t>г.Березники</a:t>
            </a:r>
            <a:endParaRPr lang="ru-RU" sz="1400" dirty="0">
              <a:solidFill>
                <a:srgbClr val="0000CC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53436" y="3142531"/>
            <a:ext cx="1944216" cy="10081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009900"/>
              </a:solidFill>
            </a:endParaRPr>
          </a:p>
          <a:p>
            <a:pPr algn="ctr"/>
            <a:r>
              <a:rPr lang="ru-RU" sz="1400" dirty="0">
                <a:solidFill>
                  <a:srgbClr val="009900"/>
                </a:solidFill>
              </a:rPr>
              <a:t>МАОУ «СОШ № 132» </a:t>
            </a:r>
            <a:r>
              <a:rPr lang="ru-RU" sz="1400" dirty="0" err="1">
                <a:solidFill>
                  <a:srgbClr val="009900"/>
                </a:solidFill>
              </a:rPr>
              <a:t>г.Пермь</a:t>
            </a:r>
            <a:endParaRPr lang="ru-RU" sz="1400" dirty="0">
              <a:solidFill>
                <a:srgbClr val="0099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89060" y="3142531"/>
            <a:ext cx="213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9900"/>
                </a:solidFill>
              </a:rPr>
              <a:t>Ресурсный центр: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588224" y="4293096"/>
            <a:ext cx="2327683" cy="2376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9900"/>
                </a:solidFill>
              </a:rPr>
              <a:t>Опорные площадки:</a:t>
            </a:r>
          </a:p>
          <a:p>
            <a:pPr algn="ctr"/>
            <a:endParaRPr lang="ru-RU" sz="1050" b="1" dirty="0">
              <a:solidFill>
                <a:srgbClr val="009900"/>
              </a:solidFill>
            </a:endParaRPr>
          </a:p>
          <a:p>
            <a:pPr algn="ctr"/>
            <a:r>
              <a:rPr lang="ru-RU" sz="1400" dirty="0">
                <a:solidFill>
                  <a:srgbClr val="009900"/>
                </a:solidFill>
              </a:rPr>
              <a:t>МОБУ  «Гимназия №3» </a:t>
            </a:r>
            <a:r>
              <a:rPr lang="ru-RU" sz="1400" dirty="0" err="1">
                <a:solidFill>
                  <a:srgbClr val="009900"/>
                </a:solidFill>
              </a:rPr>
              <a:t>г.Кудымкар</a:t>
            </a:r>
            <a:endParaRPr lang="ru-RU" sz="1400" dirty="0">
              <a:solidFill>
                <a:srgbClr val="009900"/>
              </a:solidFill>
            </a:endParaRPr>
          </a:p>
          <a:p>
            <a:pPr algn="ctr"/>
            <a:r>
              <a:rPr lang="ru-RU" sz="1400" dirty="0">
                <a:solidFill>
                  <a:srgbClr val="009900"/>
                </a:solidFill>
              </a:rPr>
              <a:t>МАОУ «СОШ «Петролеум+» </a:t>
            </a:r>
            <a:r>
              <a:rPr lang="ru-RU" sz="1400" dirty="0" err="1">
                <a:solidFill>
                  <a:srgbClr val="009900"/>
                </a:solidFill>
              </a:rPr>
              <a:t>г.Перми</a:t>
            </a:r>
            <a:endParaRPr lang="ru-RU" sz="1400" dirty="0">
              <a:solidFill>
                <a:srgbClr val="009900"/>
              </a:solidFill>
            </a:endParaRPr>
          </a:p>
          <a:p>
            <a:pPr algn="ctr"/>
            <a:r>
              <a:rPr lang="ru-RU" sz="1400" dirty="0">
                <a:solidFill>
                  <a:srgbClr val="009900"/>
                </a:solidFill>
              </a:rPr>
              <a:t>МБОУ «ВСШИ»</a:t>
            </a:r>
          </a:p>
          <a:p>
            <a:pPr algn="ctr"/>
            <a:r>
              <a:rPr lang="ru-RU" sz="1400" dirty="0">
                <a:solidFill>
                  <a:srgbClr val="009900"/>
                </a:solidFill>
              </a:rPr>
              <a:t>МАООУ "Ленинская санаторная школа-интернат"</a:t>
            </a:r>
          </a:p>
        </p:txBody>
      </p:sp>
    </p:spTree>
    <p:extLst>
      <p:ext uri="{BB962C8B-B14F-4D97-AF65-F5344CB8AC3E}">
        <p14:creationId xmlns:p14="http://schemas.microsoft.com/office/powerpoint/2010/main" val="877524512"/>
      </p:ext>
    </p:extLst>
  </p:cSld>
  <p:clrMapOvr>
    <a:masterClrMapping/>
  </p:clrMapOvr>
  <p:transition spd="med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81537-F5A0-4369-B34E-68850EFEF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Направления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7DF96A-D9CD-42D2-9CD8-F87F2DD44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200" kern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Обеспечение психолого-педагогического сопровождения и коррекционной      работы с обучающимися с ОВЗ, в том числе  с инвалидностью</a:t>
            </a:r>
          </a:p>
          <a:p>
            <a:r>
              <a:rPr lang="ru-RU" sz="3200" kern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Реализация образовательной программы предметной области     «Технология»     для     разных	категорий обучающихся с ограниченными возможностями здоровья в соответствии с требованиями ФГОС ОВЗ и ФГОС УО</a:t>
            </a:r>
          </a:p>
          <a:p>
            <a:r>
              <a:rPr lang="ru-RU" sz="3200" kern="1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Организация деятельности по сопровождению обучающихся, находящихся на длительном лечении</a:t>
            </a: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781352"/>
      </p:ext>
    </p:extLst>
  </p:cSld>
  <p:clrMapOvr>
    <a:masterClrMapping/>
  </p:clrMapOvr>
  <p:transition spd="med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B251979C-F159-4D38-9AFC-935281CC5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07375" cy="1069975"/>
          </a:xfrm>
        </p:spPr>
        <p:txBody>
          <a:bodyPr/>
          <a:lstStyle/>
          <a:p>
            <a:r>
              <a:rPr lang="ru-RU" altLang="ru-RU" b="1" dirty="0">
                <a:solidFill>
                  <a:schemeClr val="tx1"/>
                </a:solidFill>
              </a:rPr>
              <a:t>Этапы проекта</a:t>
            </a:r>
          </a:p>
        </p:txBody>
      </p:sp>
      <p:sp>
        <p:nvSpPr>
          <p:cNvPr id="6147" name="Объект 2">
            <a:extLst>
              <a:ext uri="{FF2B5EF4-FFF2-40B4-BE49-F238E27FC236}">
                <a16:creationId xmlns:a16="http://schemas.microsoft.com/office/drawing/2014/main" id="{61C97E7A-4DDE-4E24-ACD2-30E891D3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ru-RU" altLang="ru-RU" b="1" dirty="0">
                <a:solidFill>
                  <a:schemeClr val="tx1"/>
                </a:solidFill>
              </a:rPr>
              <a:t>Срок реализации проекта:</a:t>
            </a:r>
            <a:r>
              <a:rPr lang="ru-RU" altLang="ru-RU" dirty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ru-RU" altLang="ru-RU" dirty="0">
                <a:solidFill>
                  <a:schemeClr val="tx1"/>
                </a:solidFill>
              </a:rPr>
              <a:t>06.09.2021.- 01.12.2022.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AutoNum type="romanUcPeriod"/>
              <a:defRPr/>
            </a:pPr>
            <a:r>
              <a:rPr lang="ru-RU" altLang="ru-RU" dirty="0">
                <a:solidFill>
                  <a:schemeClr val="tx1"/>
                </a:solidFill>
                <a:ea typeface="Times New Roman" panose="02020603050405020304" pitchFamily="18" charset="0"/>
              </a:rPr>
              <a:t>06 сентября - 1 декабря 2021 года. </a:t>
            </a:r>
            <a:r>
              <a:rPr lang="ru-RU" altLang="ru-RU" i="1" dirty="0">
                <a:solidFill>
                  <a:schemeClr val="tx1"/>
                </a:solidFill>
                <a:cs typeface="Times New Roman" panose="02020603050405020304" pitchFamily="18" charset="0"/>
              </a:rPr>
              <a:t>	</a:t>
            </a:r>
            <a:endParaRPr lang="ru-RU" altLang="ru-RU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ru-RU" dirty="0">
                <a:solidFill>
                  <a:schemeClr val="tx1"/>
                </a:solidFill>
              </a:rPr>
              <a:t>II. </a:t>
            </a:r>
            <a:r>
              <a:rPr lang="ru-RU" alt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1 декабря 2021 года - 1 июля 2022 года.</a:t>
            </a:r>
            <a:r>
              <a:rPr lang="en-US" alt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endParaRPr lang="ru-RU" altLang="ru-RU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ru-RU" dirty="0">
                <a:solidFill>
                  <a:schemeClr val="tx1"/>
                </a:solidFill>
              </a:rPr>
              <a:t>III. </a:t>
            </a:r>
            <a:r>
              <a:rPr lang="ru-RU" alt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1 июля - 1 декабря 2022 года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ru-RU" altLang="ru-RU" sz="2000" b="1" i="1" dirty="0">
                <a:cs typeface="Times New Roman" panose="02020603050405020304" pitchFamily="18" charset="0"/>
              </a:rPr>
              <a:t>	</a:t>
            </a:r>
            <a:endParaRPr lang="ru-RU" altLang="ru-RU" sz="2000" b="1" dirty="0"/>
          </a:p>
          <a:p>
            <a:pPr>
              <a:buFont typeface="Arial" panose="020B0604020202020204" pitchFamily="34" charset="0"/>
              <a:buAutoNum type="romanUcPeriod"/>
              <a:defRPr/>
            </a:pPr>
            <a:endParaRPr lang="ru-RU" altLang="ru-RU" dirty="0"/>
          </a:p>
        </p:txBody>
      </p:sp>
    </p:spTree>
  </p:cSld>
  <p:clrMapOvr>
    <a:masterClrMapping/>
  </p:clrMapOvr>
  <p:transition spd="med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6A8E203-21E3-4004-8B83-833D440F8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13" y="404813"/>
            <a:ext cx="8396287" cy="1079500"/>
          </a:xfrm>
        </p:spPr>
        <p:txBody>
          <a:bodyPr/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Результаты реализации проекта по научно-методическому и педагогическому сопровождению сети Ресурсных центров отражены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CDB7CB-E459-4E60-9120-9AA90756F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5113337"/>
          </a:xfrm>
        </p:spPr>
        <p:txBody>
          <a:bodyPr>
            <a:normAutofit lnSpcReduction="1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300" b="1" dirty="0">
                <a:solidFill>
                  <a:schemeClr val="tx1"/>
                </a:solidFill>
              </a:rPr>
              <a:t>Открытый информационный ресурс</a:t>
            </a:r>
            <a:endParaRPr lang="ru-RU" sz="23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Данный информационный ресурс создан и функционирует на площадке «Система дистанционного обучения ФППК ПГГПУ» по адресу </a:t>
            </a:r>
            <a:r>
              <a:rPr lang="ru-RU" sz="2400" u="sng" dirty="0">
                <a:hlinkClick r:id="rId2"/>
              </a:rPr>
              <a:t>http://fppkdo.ru/</a:t>
            </a:r>
            <a:r>
              <a:rPr lang="ru-RU" sz="2400" dirty="0"/>
              <a:t>. 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На сайте создан специальный раздел-курс «Сопровождение введения ФГОС ОВЗ и ФГОС УО в Пермском крае»</a:t>
            </a:r>
            <a:r>
              <a:rPr lang="ru-RU" sz="2400" dirty="0">
                <a:solidFill>
                  <a:schemeClr val="tx1"/>
                </a:solidFill>
              </a:rPr>
              <a:t> по ссылке </a:t>
            </a:r>
            <a:r>
              <a:rPr lang="ru-RU" sz="2400" u="sng" dirty="0">
                <a:hlinkClick r:id="rId3"/>
              </a:rPr>
              <a:t>http://fppkdo.ru/course/view.php?id=321</a:t>
            </a:r>
            <a:endParaRPr lang="ru-RU" sz="2400" dirty="0"/>
          </a:p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Отражена деятельность Рабочей группы министерства образования и науки Пермского края с 2016 по 2022 </a:t>
            </a:r>
            <a:r>
              <a:rPr lang="ru-RU" sz="2400" dirty="0" err="1">
                <a:solidFill>
                  <a:schemeClr val="tx1"/>
                </a:solidFill>
              </a:rPr>
              <a:t>г.г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Наполнение ресурса продолжается… </a:t>
            </a:r>
          </a:p>
        </p:txBody>
      </p:sp>
    </p:spTree>
  </p:cSld>
  <p:clrMapOvr>
    <a:masterClrMapping/>
  </p:clrMapOvr>
  <p:transition spd="med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F327DE-5D44-4F06-9671-01C51CD82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876BDD3-C989-4B02-BEED-859801E30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652" t="5930" r="972" b="5359"/>
          <a:stretch/>
        </p:blipFill>
        <p:spPr bwMode="auto">
          <a:xfrm>
            <a:off x="107504" y="404664"/>
            <a:ext cx="8856984" cy="6192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5652777"/>
      </p:ext>
    </p:extLst>
  </p:cSld>
  <p:clrMapOvr>
    <a:masterClrMapping/>
  </p:clrMapOvr>
  <p:transition spd="med">
    <p:wipe dir="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4097</TotalTime>
  <Words>1218</Words>
  <Application>Microsoft Office PowerPoint</Application>
  <PresentationFormat>Экран (4:3)</PresentationFormat>
  <Paragraphs>111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Содержание и технологии психолого-педагогического сопровождения и коррекционной работы с обучающимися с ОВЗ и инвалидностью, в том числе находящимися на длительном лечении</vt:lpstr>
      <vt:lpstr>О мероприятиях по научно-методическому и педагогическому сопровождению деятельности ресурсных центров и опорных площадок (школ) для работы с обучающимися с ОВЗ в Пермском крае</vt:lpstr>
      <vt:lpstr>Цель мероприятий проекта -</vt:lpstr>
      <vt:lpstr>Презентация PowerPoint</vt:lpstr>
      <vt:lpstr>Презентация PowerPoint</vt:lpstr>
      <vt:lpstr>Направления деятельности</vt:lpstr>
      <vt:lpstr>Этапы проекта</vt:lpstr>
      <vt:lpstr>Результаты реализации проекта по научно-методическому и педагогическому сопровождению сети Ресурсных центров отражены </vt:lpstr>
      <vt:lpstr>Презентация PowerPoint</vt:lpstr>
      <vt:lpstr>Презентация PowerPoint</vt:lpstr>
      <vt:lpstr>Презентация PowerPoint</vt:lpstr>
      <vt:lpstr>Мероприятия II этапа</vt:lpstr>
      <vt:lpstr>Мероприятия II этапа</vt:lpstr>
      <vt:lpstr>Мероприятия II этапа</vt:lpstr>
      <vt:lpstr>Подведение итогов мониторинга Ресурсных центров и опорных площадок (школ)</vt:lpstr>
      <vt:lpstr>III этап, мероприятия с 1 июля 2022 года по 1 декабря 2022 года</vt:lpstr>
      <vt:lpstr>Задать вопросы по участию в мероприятиях проекта Вы можете:</vt:lpstr>
      <vt:lpstr>Экспертиза материалов Ресурсных центров и опорных площадок (школ)</vt:lpstr>
      <vt:lpstr>Благодарю за внимание! </vt:lpstr>
    </vt:vector>
  </TitlesOfParts>
  <Company>DG Win&amp;Soft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Ворошнина Ольга Руховна</cp:lastModifiedBy>
  <cp:revision>692</cp:revision>
  <dcterms:created xsi:type="dcterms:W3CDTF">2013-10-16T06:54:36Z</dcterms:created>
  <dcterms:modified xsi:type="dcterms:W3CDTF">2022-04-14T08:19:53Z</dcterms:modified>
</cp:coreProperties>
</file>