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63" r:id="rId7"/>
    <p:sldId id="259" r:id="rId8"/>
    <p:sldId id="260" r:id="rId9"/>
    <p:sldId id="268" r:id="rId10"/>
    <p:sldId id="262" r:id="rId11"/>
    <p:sldId id="269" r:id="rId12"/>
    <p:sldId id="267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hyperlink" Target="https://dacha.help/wp-content/uploads/2018/03/cissus-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«Адаптивная школа-интернат «Ступени» г. Перми»</a:t>
            </a:r>
            <a:r>
              <a:rPr lang="ru-RU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768752" cy="41044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«Использование приемов «мнемотехники»  при подготовке к итоговой аттестации обучающихся с умственной отсталостью».</a:t>
            </a:r>
          </a:p>
          <a:p>
            <a:pPr algn="r"/>
            <a:endParaRPr lang="ru-RU" sz="2800" dirty="0" smtClean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учитель: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Светлана Викторовна Субботина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5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127621"/>
              </p:ext>
            </p:extLst>
          </p:nvPr>
        </p:nvGraphicFramePr>
        <p:xfrm>
          <a:off x="755576" y="788086"/>
          <a:ext cx="3322710" cy="456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3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72">
                <a:tc>
                  <a:txBody>
                    <a:bodyPr/>
                    <a:lstStyle/>
                    <a:p>
                      <a:r>
                        <a:rPr lang="ru-RU" dirty="0" smtClean="0"/>
                        <a:t>Катя 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650">
                <a:tc>
                  <a:txBody>
                    <a:bodyPr/>
                    <a:lstStyle/>
                    <a:p>
                      <a:r>
                        <a:rPr lang="ru-RU" dirty="0" smtClean="0"/>
                        <a:t>Лейла 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Катя 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650">
                <a:tc>
                  <a:txBody>
                    <a:bodyPr/>
                    <a:lstStyle/>
                    <a:p>
                      <a:r>
                        <a:rPr lang="ru-RU" dirty="0" smtClean="0"/>
                        <a:t>Вова</a:t>
                      </a:r>
                      <a:r>
                        <a:rPr lang="ru-RU" baseline="0" dirty="0" smtClean="0"/>
                        <a:t> Ш.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650">
                <a:tc>
                  <a:txBody>
                    <a:bodyPr/>
                    <a:lstStyle/>
                    <a:p>
                      <a:r>
                        <a:rPr lang="ru-RU" dirty="0" smtClean="0"/>
                        <a:t>Карина 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650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Сережа 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472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Слава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6650">
                <a:tc>
                  <a:txBody>
                    <a:bodyPr/>
                    <a:lstStyle/>
                    <a:p>
                      <a:r>
                        <a:rPr lang="ru-RU" dirty="0" smtClean="0"/>
                        <a:t>Данил Ш.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7624" y="11663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Количественный результаты:</a:t>
            </a:r>
            <a:endParaRPr lang="ru-RU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66681"/>
              </p:ext>
            </p:extLst>
          </p:nvPr>
        </p:nvGraphicFramePr>
        <p:xfrm>
          <a:off x="4499992" y="1412776"/>
          <a:ext cx="424847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">
                  <a:extLst>
                    <a:ext uri="{9D8B030D-6E8A-4147-A177-3AD203B41FA5}">
                      <a16:colId xmlns:a16="http://schemas.microsoft.com/office/drawing/2014/main" val="1281093547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val="1752485507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val="246613609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val="2139847116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val="3794368699"/>
                    </a:ext>
                  </a:extLst>
                </a:gridCol>
              </a:tblGrid>
              <a:tr h="3503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19054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r>
                        <a:rPr lang="ru-RU" dirty="0" smtClean="0"/>
                        <a:t>Катя 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513259"/>
                  </a:ext>
                </a:extLst>
              </a:tr>
              <a:tr h="613046">
                <a:tc>
                  <a:txBody>
                    <a:bodyPr/>
                    <a:lstStyle/>
                    <a:p>
                      <a:r>
                        <a:rPr lang="ru-RU" dirty="0" smtClean="0"/>
                        <a:t>Лейла 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6568"/>
                  </a:ext>
                </a:extLst>
              </a:tr>
              <a:tr h="350312">
                <a:tc>
                  <a:txBody>
                    <a:bodyPr/>
                    <a:lstStyle/>
                    <a:p>
                      <a:r>
                        <a:rPr lang="ru-RU" dirty="0" smtClean="0"/>
                        <a:t>Катя 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58791"/>
                  </a:ext>
                </a:extLst>
              </a:tr>
              <a:tr h="613046">
                <a:tc>
                  <a:txBody>
                    <a:bodyPr/>
                    <a:lstStyle/>
                    <a:p>
                      <a:r>
                        <a:rPr lang="ru-RU" dirty="0" smtClean="0"/>
                        <a:t>Вова</a:t>
                      </a:r>
                      <a:r>
                        <a:rPr lang="ru-RU" baseline="0" dirty="0" smtClean="0"/>
                        <a:t> Ш.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437427"/>
                  </a:ext>
                </a:extLst>
              </a:tr>
              <a:tr h="613046">
                <a:tc>
                  <a:txBody>
                    <a:bodyPr/>
                    <a:lstStyle/>
                    <a:p>
                      <a:r>
                        <a:rPr lang="ru-RU" dirty="0" smtClean="0"/>
                        <a:t>Карина 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752176"/>
                  </a:ext>
                </a:extLst>
              </a:tr>
              <a:tr h="613046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Сережа 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366839"/>
                  </a:ext>
                </a:extLst>
              </a:tr>
              <a:tr h="613046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Слава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82739"/>
                  </a:ext>
                </a:extLst>
              </a:tr>
              <a:tr h="613046">
                <a:tc>
                  <a:txBody>
                    <a:bodyPr/>
                    <a:lstStyle/>
                    <a:p>
                      <a:r>
                        <a:rPr lang="ru-RU" dirty="0" smtClean="0"/>
                        <a:t>Данил Ш.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51078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600" y="5513775"/>
            <a:ext cx="2107308" cy="768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- 3,1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639852"/>
            <a:ext cx="2140971" cy="768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– 4,4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1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Качественный результат: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Мнемотехника позволяет сделать урок более плотным, повышает работоспособность детей 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мнемотехникой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развивают у детей: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 и внимательность, творческие способности,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связную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расширяют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кругозор обучающихся с ОВЗ.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Повышается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на успешную сдачу экзамена.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Вносит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урок занимательный момент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делает уроки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нестандартными.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40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Небольшая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подборка полезных книг по теме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Борис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Николай Конрад “Как запомнить все! Секреты чемпиона мира по мнемотехнике”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 Могучий “Самая полная книга-тренажер для развития мозга! Новые тренинги для ума”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Илья Мельников “Лучшие способы запомнить”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Антон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Могучий “Используй свой мозг на 100 %! Книга-тренажер для развития ума и памяти”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78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394300"/>
            <a:ext cx="8147248" cy="488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МНЕМОТЕХНИКА-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совокупность </a:t>
            </a:r>
            <a:r>
              <a:rPr lang="ru-RU" dirty="0">
                <a:solidFill>
                  <a:srgbClr val="002060"/>
                </a:solidFill>
              </a:rPr>
              <a:t>специальных приёмов и способов, облегчающих запоминание нужной информации и увеличивающих объём памяти путём образования </a:t>
            </a:r>
            <a:r>
              <a:rPr lang="ru-RU" dirty="0" smtClean="0">
                <a:solidFill>
                  <a:srgbClr val="002060"/>
                </a:solidFill>
              </a:rPr>
              <a:t>ассоциаций: </a:t>
            </a:r>
            <a:r>
              <a:rPr lang="ru-RU" dirty="0">
                <a:solidFill>
                  <a:srgbClr val="002060"/>
                </a:solidFill>
              </a:rPr>
              <a:t>замена абстрактных объектов и фактов на понятия и представления, имеющие визуальное, аудиальное или кинестетическое представление, связывание объектов с уже имеющейся в памяти информацией, различные модификации для упрощения запоминания.</a:t>
            </a:r>
          </a:p>
        </p:txBody>
      </p:sp>
    </p:spTree>
    <p:extLst>
      <p:ext uri="{BB962C8B-B14F-4D97-AF65-F5344CB8AC3E}">
        <p14:creationId xmlns:p14="http://schemas.microsoft.com/office/powerpoint/2010/main" val="48358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Мнемоническое запоминание состоит из четырёх этапов: </a:t>
            </a:r>
            <a:endParaRPr lang="ru-RU" dirty="0" smtClean="0"/>
          </a:p>
          <a:p>
            <a:r>
              <a:rPr lang="ru-RU" dirty="0" smtClean="0"/>
              <a:t>кодирование </a:t>
            </a:r>
            <a:r>
              <a:rPr lang="ru-RU" dirty="0"/>
              <a:t>в образы, </a:t>
            </a:r>
            <a:endParaRPr lang="ru-RU" dirty="0" smtClean="0"/>
          </a:p>
          <a:p>
            <a:r>
              <a:rPr lang="ru-RU" dirty="0" smtClean="0"/>
              <a:t>запоминание </a:t>
            </a:r>
            <a:r>
              <a:rPr lang="ru-RU" dirty="0"/>
              <a:t>(соединение двух образов), </a:t>
            </a:r>
            <a:endParaRPr lang="ru-RU" dirty="0" smtClean="0"/>
          </a:p>
          <a:p>
            <a:r>
              <a:rPr lang="ru-RU" dirty="0" smtClean="0"/>
              <a:t>запоминание последовательности, </a:t>
            </a:r>
          </a:p>
          <a:p>
            <a:r>
              <a:rPr lang="ru-RU" dirty="0" smtClean="0"/>
              <a:t> </a:t>
            </a:r>
            <a:r>
              <a:rPr lang="ru-RU" dirty="0"/>
              <a:t>закрепление в памяти.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365104"/>
            <a:ext cx="385681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1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Приемы мнемотехники: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Буквенный код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(А-Ф-К- Удобрения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М-мульчирование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Ассоциации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Рифмы 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созвучия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изучении названий растений: настурция- нас любит Т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урция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плющ-прыщ, монстера-монстр)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римской комнаты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историй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«Цепочки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«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ещалка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Цицерона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Мнемотаблицы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Мнемосхемы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0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Условные обозначения - значки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09" y="828493"/>
            <a:ext cx="5749279" cy="576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4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2775"/>
            <a:ext cx="8229600" cy="1066130"/>
          </a:xfrm>
        </p:spPr>
        <p:txBody>
          <a:bodyPr>
            <a:noAutofit/>
          </a:bodyPr>
          <a:lstStyle/>
          <a:p>
            <a:pPr fontAlgn="base">
              <a:lnSpc>
                <a:spcPct val="115000"/>
              </a:lnSpc>
              <a:spcAft>
                <a:spcPts val="1800"/>
              </a:spcAft>
            </a:pPr>
            <a:r>
              <a:rPr lang="ru-RU" sz="2800" b="1" dirty="0" smtClean="0">
                <a:solidFill>
                  <a:srgbClr val="5A5A5A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Комнатные растения.</a:t>
            </a:r>
            <a:br>
              <a:rPr lang="ru-RU" sz="2800" b="1" dirty="0" smtClean="0">
                <a:solidFill>
                  <a:srgbClr val="5A5A5A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solidFill>
                  <a:srgbClr val="5A5A5A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Циссус</a:t>
            </a:r>
            <a:r>
              <a:rPr lang="ru-RU" sz="2800" b="1" dirty="0" smtClean="0">
                <a:solidFill>
                  <a:srgbClr val="5A5A5A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 Описание. Уход.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Объект 3" descr="Циссус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180020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солнцу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25" y="2794146"/>
            <a:ext cx="967611" cy="9361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843808" y="2776645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 flipH="1">
            <a:off x="2385432" y="2564904"/>
            <a:ext cx="1034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40 см</a:t>
            </a:r>
            <a:endParaRPr lang="ru-RU" sz="2400" dirty="0"/>
          </a:p>
        </p:txBody>
      </p:sp>
      <p:pic>
        <p:nvPicPr>
          <p:cNvPr id="10" name="Рисунок 9" descr="Капля воды – Бесплатные иконки: природ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27" y="2794145"/>
            <a:ext cx="1045462" cy="1018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51" y="2855868"/>
            <a:ext cx="955358" cy="955358"/>
          </a:xfrm>
          <a:prstGeom prst="rect">
            <a:avLst/>
          </a:prstGeom>
        </p:spPr>
      </p:pic>
      <p:pic>
        <p:nvPicPr>
          <p:cNvPr id="12" name="Рисунок 11" descr="C:\Users\Admin\Desktop\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02" y="2820725"/>
            <a:ext cx="1054832" cy="99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Admin\Desktop\квадр черн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80" y="2776644"/>
            <a:ext cx="1043350" cy="10358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2472049" y="2984647"/>
            <a:ext cx="423246" cy="879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843808" y="3036093"/>
            <a:ext cx="288032" cy="787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Набор гибких металлических спиральных линий | Премиум векторы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7" t="28060" r="6040" b="48851"/>
          <a:stretch/>
        </p:blipFill>
        <p:spPr bwMode="auto">
          <a:xfrm>
            <a:off x="1871428" y="2855868"/>
            <a:ext cx="504601" cy="967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4348516"/>
            <a:ext cx="4572000" cy="183960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многолетняя вьющаяся лиана, высота побегов достигает 40 см, теплолюбивое растение, мирится с затемнением, влаголюбивое, растению необходима плодородная почва и подкормки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0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048672"/>
          </a:xfrm>
        </p:spPr>
        <p:txBody>
          <a:bodyPr>
            <a:normAutofit fontScale="25000" lnSpcReduction="20000"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БИЛЕТ № 4</a:t>
            </a:r>
            <a:endParaRPr lang="ru-RU" sz="6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  Рассказать о классификации декоративных растений по продолжительности жизни.</a:t>
            </a:r>
            <a:endParaRPr lang="ru-RU" sz="6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продолжительности жизни декоративные растения делят на 3 группы: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однолетники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двулетники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многолетники</a:t>
            </a:r>
            <a:endParaRPr lang="ru-RU" sz="6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62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Однолетники (летники) </a:t>
            </a:r>
            <a:r>
              <a:rPr lang="ru-RU" sz="6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развиваются быстро и за один сезон (весна-лето) успевают вырасти, зацвести, образовать плоды с семенами. Летники размножаются семенами. К этой же группе относятся многолетние растения, которые в наших условиях не могут зимовать из-за низких температур. К летникам относятся  астры,  бархатцы, </a:t>
            </a:r>
            <a:r>
              <a:rPr lang="ru-RU" sz="6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сальвия</a:t>
            </a:r>
            <a:r>
              <a:rPr lang="ru-RU" sz="6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львиный  зев, </a:t>
            </a:r>
            <a:r>
              <a:rPr lang="ru-RU" sz="6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кадендула</a:t>
            </a:r>
            <a:r>
              <a:rPr lang="ru-RU" sz="6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6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космея</a:t>
            </a:r>
            <a:r>
              <a:rPr lang="ru-RU" sz="6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др. 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62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Двулетники </a:t>
            </a:r>
            <a:r>
              <a:rPr lang="ru-RU" sz="6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первый год формируют розетку листьев, на второй год – цветы и плоды  с семенами. После сбора семян осенью второго года двулетники, как правило, убирают с участка. Примеры двулетников: мальвы, маргаритки, виола, незабудки и др.</a:t>
            </a: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62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Многолетники, </a:t>
            </a:r>
            <a:r>
              <a:rPr lang="ru-RU" sz="6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зимующие в грунте, могут расти на одном месте до 20 лет  и более (пион, ирис, дельфиниум и др.) </a:t>
            </a:r>
            <a:r>
              <a:rPr lang="ru-RU" sz="8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Незимующ</a:t>
            </a:r>
            <a:r>
              <a:rPr lang="ru-RU" sz="8000" dirty="0" err="1">
                <a:latin typeface="Times New Roman"/>
                <a:ea typeface="Calibri"/>
                <a:cs typeface="Times New Roman"/>
              </a:rPr>
              <a:t>ие</a:t>
            </a:r>
            <a:r>
              <a:rPr lang="ru-RU" sz="8000" dirty="0">
                <a:latin typeface="Times New Roman"/>
                <a:ea typeface="Calibri"/>
                <a:cs typeface="Times New Roman"/>
              </a:rPr>
              <a:t> многолетники (георгин, гладиолус) осенью выкапывают. Подземные органы хранят в прохладном месте, и весной высаживают в грунт. </a:t>
            </a:r>
            <a:endParaRPr lang="ru-RU" sz="8000" dirty="0">
              <a:ea typeface="Calibri"/>
              <a:cs typeface="Times New Roman"/>
            </a:endParaRPr>
          </a:p>
          <a:p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99480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71" y="3109291"/>
            <a:ext cx="611596" cy="8957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8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Билет </a:t>
            </a:r>
            <a:r>
              <a:rPr lang="ru-RU" sz="3100" dirty="0" smtClean="0"/>
              <a:t>№</a:t>
            </a:r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05" y="1602208"/>
            <a:ext cx="872863" cy="108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www.select-light.com/5886-tm_thickbox_default/reflector-e14-18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956005" cy="100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19792" r="20833" b="18750"/>
          <a:stretch/>
        </p:blipFill>
        <p:spPr bwMode="auto">
          <a:xfrm>
            <a:off x="619998" y="3144792"/>
            <a:ext cx="783649" cy="860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978422" y="3526544"/>
            <a:ext cx="745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Выгнутая вниз стрелка 12"/>
          <p:cNvSpPr/>
          <p:nvPr/>
        </p:nvSpPr>
        <p:spPr>
          <a:xfrm>
            <a:off x="3424407" y="3273544"/>
            <a:ext cx="1216025" cy="731520"/>
          </a:xfrm>
          <a:prstGeom prst="curved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 descr="C:\Users\Admin\Desktop\yupiter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1" y="4581128"/>
            <a:ext cx="999193" cy="1154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pbs.twimg.com/media/EYExYx8XgAY3zGu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46506"/>
            <a:ext cx="265430" cy="26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Рисунок 16" descr="https://ds05.infourok.ru/uploads/ex/128a/000d8009-5b8673f7/img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 t="15752" r="14259" b="9070"/>
          <a:stretch>
            <a:fillRect/>
          </a:stretch>
        </p:blipFill>
        <p:spPr bwMode="auto">
          <a:xfrm>
            <a:off x="3411105" y="4710336"/>
            <a:ext cx="11144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2730" y="495605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</a:t>
            </a: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00938" y="5381434"/>
            <a:ext cx="6462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60" y="1026333"/>
            <a:ext cx="2688299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0142" y="3658802"/>
            <a:ext cx="3459342" cy="2594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891" y="1655622"/>
            <a:ext cx="625036" cy="9154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7346" y="1891330"/>
            <a:ext cx="164606" cy="164606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 flipH="1">
            <a:off x="2467312" y="1945168"/>
            <a:ext cx="125360" cy="178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3218" y="3273544"/>
            <a:ext cx="151500" cy="151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01890" y="3422690"/>
            <a:ext cx="74645" cy="103854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>
            <a:endCxn id="21" idx="1"/>
          </p:cNvCxnSpPr>
          <p:nvPr/>
        </p:nvCxnSpPr>
        <p:spPr>
          <a:xfrm flipV="1">
            <a:off x="2581952" y="3349294"/>
            <a:ext cx="241266" cy="152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01890" y="3331455"/>
            <a:ext cx="140220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6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991" y="1222014"/>
            <a:ext cx="6807821" cy="46085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797952"/>
          </a:xfrm>
        </p:spPr>
        <p:txBody>
          <a:bodyPr>
            <a:normAutofit fontScale="90000"/>
          </a:bodyPr>
          <a:lstStyle/>
          <a:p>
            <a:r>
              <a:rPr lang="ru-RU" dirty="0"/>
              <a:t>м</a:t>
            </a:r>
            <a:r>
              <a:rPr lang="ru-RU" dirty="0" smtClean="0"/>
              <a:t>немосхемы билетов</a:t>
            </a:r>
            <a:br>
              <a:rPr lang="ru-RU" dirty="0" smtClean="0"/>
            </a:br>
            <a:r>
              <a:rPr lang="ru-RU" dirty="0" smtClean="0"/>
              <a:t>билет №2           билет №3</a:t>
            </a:r>
            <a:endParaRPr lang="ru-RU" dirty="0"/>
          </a:p>
        </p:txBody>
      </p:sp>
      <p:sp>
        <p:nvSpPr>
          <p:cNvPr id="59" name="Rectangle 104"/>
          <p:cNvSpPr>
            <a:spLocks noChangeArrowheads="1"/>
          </p:cNvSpPr>
          <p:nvPr/>
        </p:nvSpPr>
        <p:spPr bwMode="auto">
          <a:xfrm>
            <a:off x="0" y="0"/>
            <a:ext cx="2915816" cy="6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" name="Рисунок 11" descr="солнц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38" y="1836887"/>
            <a:ext cx="901171" cy="9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105"/>
          <p:cNvSpPr>
            <a:spLocks noChangeArrowheads="1"/>
          </p:cNvSpPr>
          <p:nvPr/>
        </p:nvSpPr>
        <p:spPr bwMode="auto">
          <a:xfrm>
            <a:off x="4716016" y="791707"/>
            <a:ext cx="291581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3" name="Рисунок 112" descr="C:\Users\Admin\Desktop\Новая папка (3)\капля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1080120" cy="73398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Прямоугольник 63"/>
          <p:cNvSpPr/>
          <p:nvPr/>
        </p:nvSpPr>
        <p:spPr>
          <a:xfrm>
            <a:off x="5289216" y="4604934"/>
            <a:ext cx="1443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              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6732240" y="2026194"/>
            <a:ext cx="504056" cy="261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V="1">
            <a:off x="6785012" y="3264992"/>
            <a:ext cx="504056" cy="261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V="1">
            <a:off x="6928865" y="4797152"/>
            <a:ext cx="504056" cy="261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6928865" y="5301126"/>
            <a:ext cx="504056" cy="144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6777706" y="2405245"/>
            <a:ext cx="478124" cy="183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>
            <a:off x="6837784" y="3688993"/>
            <a:ext cx="504056" cy="114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7416670" y="1836887"/>
            <a:ext cx="41549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394612" y="3045443"/>
            <a:ext cx="445839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 </a:t>
            </a:r>
            <a:r>
              <a:rPr lang="ru-RU" dirty="0"/>
              <a:t>1.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475823" y="4604934"/>
            <a:ext cx="41549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498009" y="3649721"/>
            <a:ext cx="35779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392465" y="2441165"/>
            <a:ext cx="35779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536750" y="5238359"/>
            <a:ext cx="35779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48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568</Words>
  <Application>Microsoft Office PowerPoint</Application>
  <PresentationFormat>Экран (4:3)</PresentationFormat>
  <Paragraphs>147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inherit</vt:lpstr>
      <vt:lpstr>Symbol</vt:lpstr>
      <vt:lpstr>Times New Roman</vt:lpstr>
      <vt:lpstr>Wingdings</vt:lpstr>
      <vt:lpstr>Тема Office</vt:lpstr>
      <vt:lpstr>муниципальное автономное общеобразовательное учреждение «Адаптивная школа-интернат «Ступени» г. Перми»  </vt:lpstr>
      <vt:lpstr>МНЕМОТЕХНИКА-</vt:lpstr>
      <vt:lpstr>Презентация PowerPoint</vt:lpstr>
      <vt:lpstr>Приемы мнемотехники: </vt:lpstr>
      <vt:lpstr>Условные обозначения - значки</vt:lpstr>
      <vt:lpstr> Комнатные растения. Циссус. Описание. Уход. </vt:lpstr>
      <vt:lpstr>Презентация PowerPoint</vt:lpstr>
      <vt:lpstr>Билет №4</vt:lpstr>
      <vt:lpstr>мнемосхемы билетов билет №2           билет №3</vt:lpstr>
      <vt:lpstr>Презентация PowerPoint</vt:lpstr>
      <vt:lpstr>Качественный результат: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Acer</dc:creator>
  <cp:lastModifiedBy>Елена Геева</cp:lastModifiedBy>
  <cp:revision>27</cp:revision>
  <dcterms:created xsi:type="dcterms:W3CDTF">2022-01-09T13:26:10Z</dcterms:created>
  <dcterms:modified xsi:type="dcterms:W3CDTF">2022-04-20T12:14:37Z</dcterms:modified>
</cp:coreProperties>
</file>