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2" r:id="rId3"/>
    <p:sldId id="277" r:id="rId4"/>
    <p:sldId id="276" r:id="rId5"/>
    <p:sldId id="295" r:id="rId6"/>
    <p:sldId id="279" r:id="rId7"/>
    <p:sldId id="289" r:id="rId8"/>
    <p:sldId id="284" r:id="rId9"/>
    <p:sldId id="290" r:id="rId10"/>
    <p:sldId id="291" r:id="rId11"/>
    <p:sldId id="292" r:id="rId12"/>
    <p:sldId id="293" r:id="rId13"/>
    <p:sldId id="286" r:id="rId14"/>
    <p:sldId id="287" r:id="rId15"/>
    <p:sldId id="296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19946-A2F2-4AFF-A7DD-A250976F9A0E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10B59-BBAE-4D8D-8318-FB263556B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59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A873C-F473-497D-BEF0-66931D9A6187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609EF-4A90-4543-A8E4-0D0400739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321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609EF-4A90-4543-A8E4-0D040073948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44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609EF-4A90-4543-A8E4-0D040073948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227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609EF-4A90-4543-A8E4-0D040073948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706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609EF-4A90-4543-A8E4-0D040073948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726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609EF-4A90-4543-A8E4-0D040073948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312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609EF-4A90-4543-A8E4-0D040073948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728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609EF-4A90-4543-A8E4-0D040073948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078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609EF-4A90-4543-A8E4-0D040073948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842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609EF-4A90-4543-A8E4-0D040073948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581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609EF-4A90-4543-A8E4-0D04007394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827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609EF-4A90-4543-A8E4-0D040073948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52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609EF-4A90-4543-A8E4-0D040073948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842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609EF-4A90-4543-A8E4-0D040073948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607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609EF-4A90-4543-A8E4-0D040073948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5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609EF-4A90-4543-A8E4-0D040073948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605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D70D-E855-4337-91F1-1822812B6B2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E789-51D5-48E1-950E-866F5EC94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32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D70D-E855-4337-91F1-1822812B6B2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E789-51D5-48E1-950E-866F5EC94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407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D70D-E855-4337-91F1-1822812B6B2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E789-51D5-48E1-950E-866F5EC94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451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D70D-E855-4337-91F1-1822812B6B2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E789-51D5-48E1-950E-866F5EC94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10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D70D-E855-4337-91F1-1822812B6B2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E789-51D5-48E1-950E-866F5EC94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32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D70D-E855-4337-91F1-1822812B6B2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E789-51D5-48E1-950E-866F5EC94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53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D70D-E855-4337-91F1-1822812B6B2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E789-51D5-48E1-950E-866F5EC94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98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D70D-E855-4337-91F1-1822812B6B2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E789-51D5-48E1-950E-866F5EC94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65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D70D-E855-4337-91F1-1822812B6B2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E789-51D5-48E1-950E-866F5EC94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249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D70D-E855-4337-91F1-1822812B6B2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E789-51D5-48E1-950E-866F5EC94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79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D70D-E855-4337-91F1-1822812B6B2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E789-51D5-48E1-950E-866F5EC94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64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1D70D-E855-4337-91F1-1822812B6B2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DE789-51D5-48E1-950E-866F5EC94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30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mailto:cdo@surdoshkola.permkrai.ru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81084" y="2116964"/>
            <a:ext cx="8565802" cy="3828031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33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ОРГАНИЗАЦИИ ОБУЧЕНИЯ </a:t>
            </a:r>
            <a:br>
              <a:rPr lang="ru-RU" sz="33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3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ДЕТЕЙ-ИНВАЛИДОВ НА </a:t>
            </a:r>
            <a:r>
              <a:rPr lang="ru-RU" sz="3300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ДОМУ </a:t>
            </a:r>
            <a:r>
              <a:rPr lang="ru-RU" sz="33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3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3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3300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применением </a:t>
            </a:r>
            <a:r>
              <a:rPr lang="ru-RU" sz="33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дистанционных </a:t>
            </a:r>
            <a:r>
              <a:rPr lang="ru-RU" sz="3300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образовательных технологий и </a:t>
            </a:r>
            <a:r>
              <a:rPr lang="ru-RU" sz="33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3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3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электронных </a:t>
            </a:r>
            <a:r>
              <a:rPr lang="ru-RU" sz="3300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образовательных ресурсов</a:t>
            </a: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smtClean="0"/>
              <a:t>				</a:t>
            </a:r>
            <a: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Селезнева Наталья Анатольевна,</a:t>
            </a:r>
            <a:b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ru-RU" sz="25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и.о</a:t>
            </a:r>
            <a: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руководителя ЦДО</a:t>
            </a:r>
            <a:endParaRPr lang="ru-RU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trafaret-decor.ru/sites/default/files/2023-02/%D0%A4%D0%BE%D0%BD%20%D0%B3%D0%B5%D0%BE%D0%BC%D0%B5%D1%82%D1%80%D0%B8%D1%87%D0%B5%D1%81%D0%BA%D0%B8%D0%B9%20%2814%29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1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1" t="187" r="2913" b="31814"/>
          <a:stretch/>
        </p:blipFill>
        <p:spPr bwMode="auto">
          <a:xfrm rot="5400000">
            <a:off x="-1628603" y="1613361"/>
            <a:ext cx="6873242" cy="3616036"/>
          </a:xfrm>
          <a:prstGeom prst="rect">
            <a:avLst/>
          </a:prstGeom>
          <a:noFill/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8" b="21000"/>
          <a:stretch/>
        </p:blipFill>
        <p:spPr>
          <a:xfrm>
            <a:off x="3616035" y="0"/>
            <a:ext cx="8495899" cy="120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9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23"/>
            <a:ext cx="1034799" cy="103479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47040" y="3276488"/>
            <a:ext cx="643837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бесплатным 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доступ к сети Интернет</a:t>
            </a:r>
          </a:p>
          <a:p>
            <a:pPr algn="ctr"/>
            <a:r>
              <a:rPr lang="ru-RU" sz="23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в период 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учебного года</a:t>
            </a:r>
            <a:endParaRPr lang="ru-RU" sz="2300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168400" y="71438"/>
            <a:ext cx="10858500" cy="10343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Центр обеспечивает детей-инвалидов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99" y="2396004"/>
            <a:ext cx="3757808" cy="281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97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23"/>
            <a:ext cx="1034799" cy="10347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66436" y="2756650"/>
            <a:ext cx="6425852" cy="169419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обучение сетевых педагогов  и родителей (законных представителей) детей-инвалидов по вопросам организации обучения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с применением ДОТ и ЭОР</a:t>
            </a:r>
            <a:endParaRPr lang="ru-RU" sz="2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Заголовок 11"/>
          <p:cNvSpPr txBox="1">
            <a:spLocks/>
          </p:cNvSpPr>
          <p:nvPr/>
        </p:nvSpPr>
        <p:spPr>
          <a:xfrm>
            <a:off x="1168400" y="71438"/>
            <a:ext cx="10858500" cy="10343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Центр организует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" name="Picture 6" descr="https://lh7-us.googleusercontent.com/8XSigSY142832DKwWnRz1Onmtv89gL1S_ursDj4qdvrDxCxrm5TILGaDn6LQFDrCB4wuTzleJAHh_0pR3MSUA05dLcS9mWzE48cA-lRsH2gnUPqaL0G720Qn_SFpCdPT9SqcuVSn79zRvQ=s20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76" y="1825625"/>
            <a:ext cx="3242879" cy="4176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9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23"/>
            <a:ext cx="1034799" cy="1034799"/>
          </a:xfrm>
          <a:prstGeom prst="rect">
            <a:avLst/>
          </a:prstGeom>
        </p:spPr>
      </p:pic>
      <p:sp>
        <p:nvSpPr>
          <p:cNvPr id="7" name="Заголовок 11"/>
          <p:cNvSpPr txBox="1">
            <a:spLocks/>
          </p:cNvSpPr>
          <p:nvPr/>
        </p:nvSpPr>
        <p:spPr>
          <a:xfrm>
            <a:off x="1258685" y="121904"/>
            <a:ext cx="10858500" cy="10343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Центр осуществляет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924501" y="1700933"/>
            <a:ext cx="4504113" cy="4940936"/>
          </a:xfrm>
        </p:spPr>
        <p:txBody>
          <a:bodyPr>
            <a:normAutofit/>
          </a:bodyPr>
          <a:lstStyle/>
          <a:p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организационно-методическое сопровождение педагогических работников;</a:t>
            </a:r>
          </a:p>
          <a:p>
            <a:endParaRPr lang="ru-RU" sz="23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консультирование детей-инвалидов по вопросам организации ДОТ;</a:t>
            </a:r>
          </a:p>
          <a:p>
            <a:endParaRPr lang="ru-RU" sz="23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взаимодействие с органами местного самоуправления, осуществляющими управление в сфере образования.</a:t>
            </a:r>
          </a:p>
          <a:p>
            <a:pPr marL="0" indent="0">
              <a:buNone/>
            </a:pPr>
            <a:endParaRPr lang="ru-RU" sz="23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84" y="1311210"/>
            <a:ext cx="3287882" cy="24841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8148" y="4001294"/>
            <a:ext cx="3560811" cy="258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2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8400" y="71252"/>
            <a:ext cx="10858500" cy="1034799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Порядок передачи компьютерного, телекоммуникационного и специализированного оборудования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300" y="1641067"/>
            <a:ext cx="11785600" cy="11715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ru-RU" sz="2300" dirty="0" smtClean="0">
                <a:latin typeface="+mj-lt"/>
              </a:rPr>
              <a:t>Передача </a:t>
            </a:r>
            <a:r>
              <a:rPr lang="ru-RU" sz="2300" dirty="0">
                <a:latin typeface="+mj-lt"/>
              </a:rPr>
              <a:t>оборудования в образовательные организации осуществляется в соответствии с государственным контрактом, заключенным между поставщиком оборудования и Центром, и оформляется актом </a:t>
            </a:r>
            <a:r>
              <a:rPr lang="ru-RU" sz="2300" dirty="0" smtClean="0">
                <a:latin typeface="+mj-lt"/>
              </a:rPr>
              <a:t>сдачи-приемки.</a:t>
            </a:r>
            <a:endParaRPr lang="ru-RU" sz="23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23"/>
            <a:ext cx="1034799" cy="10347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1300" y="4338793"/>
            <a:ext cx="11785600" cy="2215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ru-RU" sz="2300" dirty="0" smtClean="0">
                <a:latin typeface="+mj-lt"/>
              </a:rPr>
              <a:t>Передача оборудования </a:t>
            </a:r>
            <a:r>
              <a:rPr lang="ru-RU" sz="2300" dirty="0">
                <a:latin typeface="+mj-lt"/>
              </a:rPr>
              <a:t>в безвозмездное временное пользование родителю (законному представителю) ребенка-инвалида осуществляется образовательной организацией, в которой обучается ребенок-инвалид, в соответствии с договором о передаче оборудования в безвозмездное временное пользование родителю (законному представителю), заключенным по форме согласно приложению 3 </a:t>
            </a:r>
            <a:r>
              <a:rPr lang="ru-RU" sz="2300" dirty="0" smtClean="0">
                <a:latin typeface="+mj-lt"/>
              </a:rPr>
              <a:t> к Порядку</a:t>
            </a:r>
            <a:r>
              <a:rPr lang="ru-RU" sz="2300" dirty="0">
                <a:latin typeface="+mj-lt"/>
              </a:rPr>
              <a:t>, в срок не позднее 10 рабочих дней с даты подписания акта </a:t>
            </a:r>
            <a:r>
              <a:rPr lang="ru-RU" sz="2300" dirty="0" smtClean="0">
                <a:latin typeface="+mj-lt"/>
              </a:rPr>
              <a:t>сдачи-приемки.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300" y="2975553"/>
            <a:ext cx="1178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+mj-lt"/>
              </a:rPr>
              <a:t>Центр проводит проверку работоспособности и инструктаж по эксплуатации оборудования после чего передает оборудование представителям образовательной организации при наличии подписанного согласия о приемке имущества в муниципальную собственность.</a:t>
            </a:r>
            <a:endParaRPr lang="ru-RU" sz="2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149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386" y="1923700"/>
            <a:ext cx="11553074" cy="185027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ru-RU" sz="2300" dirty="0">
                <a:latin typeface="+mj-lt"/>
              </a:rPr>
              <a:t>Обучение детей-инвалидов на дому с применением ДОТ начинается ТОЛЬКО после закупки и получения в безвозмездное временное пользование компьютерного, телекоммуникационного и специализированного оборудования, программного обеспечения и подключения к информационно-телекоммуникационной сети "Интернет".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49" y="151150"/>
            <a:ext cx="1034799" cy="1034799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42848" y="293639"/>
            <a:ext cx="10896599" cy="749819"/>
          </a:xfrm>
        </p:spPr>
        <p:txBody>
          <a:bodyPr>
            <a:noAutofit/>
          </a:bodyPr>
          <a:lstStyle/>
          <a:p>
            <a:pPr algn="just" fontAlgn="base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Алгоритм организации обучения на дому с применением ДОТ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658" y="3773979"/>
            <a:ext cx="4378440" cy="2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87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88304" y="2401985"/>
            <a:ext cx="6134792" cy="2893222"/>
          </a:xfrm>
        </p:spPr>
        <p:txBody>
          <a:bodyPr anchor="t">
            <a:noAutofit/>
          </a:bodyPr>
          <a:lstStyle/>
          <a:p>
            <a:pPr algn="l"/>
            <a:r>
              <a:rPr lang="en-US" sz="3500" i="1" dirty="0" smtClean="0">
                <a:solidFill>
                  <a:srgbClr val="0070C0"/>
                </a:solidFill>
                <a:hlinkClick r:id="rId3"/>
              </a:rPr>
              <a:t>cdo@surdoshkola.permkrai.ru</a:t>
            </a:r>
            <a:r>
              <a:rPr lang="ru-RU" sz="3500" i="1" dirty="0" smtClean="0">
                <a:solidFill>
                  <a:srgbClr val="0070C0"/>
                </a:solidFill>
              </a:rPr>
              <a:t/>
            </a:r>
            <a:br>
              <a:rPr lang="ru-RU" sz="3500" i="1" dirty="0" smtClean="0">
                <a:solidFill>
                  <a:srgbClr val="0070C0"/>
                </a:solidFill>
              </a:rPr>
            </a:br>
            <a:r>
              <a:rPr lang="ru-RU" sz="3500" i="1" dirty="0" smtClean="0">
                <a:solidFill>
                  <a:srgbClr val="0070C0"/>
                </a:solidFill>
              </a:rPr>
              <a:t/>
            </a:r>
            <a:br>
              <a:rPr lang="ru-RU" sz="3500" i="1" dirty="0" smtClean="0">
                <a:solidFill>
                  <a:srgbClr val="0070C0"/>
                </a:solidFill>
              </a:rPr>
            </a:br>
            <a:r>
              <a:rPr lang="ru-RU" sz="3500" i="1" u="sng" dirty="0" smtClean="0">
                <a:solidFill>
                  <a:srgbClr val="0070C0"/>
                </a:solidFill>
              </a:rPr>
              <a:t>8 (342) 258-39-55 (доп. 114)</a:t>
            </a:r>
            <a:r>
              <a:rPr lang="ru-RU" sz="3500" i="1" dirty="0" smtClean="0">
                <a:solidFill>
                  <a:srgbClr val="0070C0"/>
                </a:solidFill>
              </a:rPr>
              <a:t/>
            </a:r>
            <a:br>
              <a:rPr lang="ru-RU" sz="3500" i="1" dirty="0" smtClean="0">
                <a:solidFill>
                  <a:srgbClr val="0070C0"/>
                </a:solidFill>
              </a:rPr>
            </a:br>
            <a:r>
              <a:rPr lang="ru-RU" sz="3500" i="1" dirty="0" smtClean="0">
                <a:solidFill>
                  <a:srgbClr val="0070C0"/>
                </a:solidFill>
              </a:rPr>
              <a:t/>
            </a:r>
            <a:br>
              <a:rPr lang="ru-RU" sz="3500" i="1" dirty="0" smtClean="0">
                <a:solidFill>
                  <a:srgbClr val="0070C0"/>
                </a:solidFill>
              </a:rPr>
            </a:br>
            <a:r>
              <a:rPr lang="en-US" sz="3500" i="1" u="sng" dirty="0" smtClean="0">
                <a:solidFill>
                  <a:srgbClr val="0070C0"/>
                </a:solidFill>
              </a:rPr>
              <a:t>https</a:t>
            </a:r>
            <a:r>
              <a:rPr lang="en-US" sz="3500" i="1" u="sng" dirty="0">
                <a:solidFill>
                  <a:srgbClr val="0070C0"/>
                </a:solidFill>
              </a:rPr>
              <a:t>://</a:t>
            </a:r>
            <a:r>
              <a:rPr lang="en-US" sz="3500" i="1" u="sng" dirty="0" smtClean="0">
                <a:solidFill>
                  <a:srgbClr val="0070C0"/>
                </a:solidFill>
              </a:rPr>
              <a:t>vk.com/cdo_pk</a:t>
            </a:r>
            <a:endParaRPr lang="ru-RU" sz="3500" i="1" u="sng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s://trafaret-decor.ru/sites/default/files/2023-02/%D0%A4%D0%BE%D0%BD%20%D0%B3%D0%B5%D0%BE%D0%BC%D0%B5%D1%82%D1%80%D0%B8%D1%87%D0%B5%D1%81%D0%BA%D0%B8%D0%B9%20%2814%29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1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1" t="187" r="2913" b="31814"/>
          <a:stretch/>
        </p:blipFill>
        <p:spPr bwMode="auto">
          <a:xfrm rot="5400000">
            <a:off x="-1628603" y="1613361"/>
            <a:ext cx="6873242" cy="3616036"/>
          </a:xfrm>
          <a:prstGeom prst="rect">
            <a:avLst/>
          </a:prstGeom>
          <a:noFill/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8" b="21000"/>
          <a:stretch/>
        </p:blipFill>
        <p:spPr>
          <a:xfrm>
            <a:off x="3616035" y="0"/>
            <a:ext cx="8495899" cy="1203960"/>
          </a:xfrm>
          <a:prstGeom prst="rect">
            <a:avLst/>
          </a:prstGeom>
        </p:spPr>
      </p:pic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422" y="2103119"/>
            <a:ext cx="1589882" cy="89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330" y="3167149"/>
            <a:ext cx="1011378" cy="101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330" y="4206042"/>
            <a:ext cx="1120472" cy="108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16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8" y="157506"/>
            <a:ext cx="1034799" cy="10347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7817" y="1316582"/>
            <a:ext cx="11564983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300" dirty="0">
                <a:latin typeface="+mj-lt"/>
              </a:rPr>
              <a:t>Обучение детей с ОВЗ, а также детей-инвалидов, которые по состоянию здоровья не могут посещать образовательные организации, может быть также организовано образовательными организациями на дому.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300" dirty="0">
                <a:latin typeface="+mj-lt"/>
              </a:rPr>
              <a:t>Обучение на дому </a:t>
            </a:r>
            <a:r>
              <a:rPr lang="ru-RU" sz="2300" u="sng" dirty="0">
                <a:solidFill>
                  <a:srgbClr val="002060"/>
                </a:solidFill>
                <a:latin typeface="+mj-lt"/>
              </a:rPr>
              <a:t>не является формой получения образования</a:t>
            </a:r>
            <a:r>
              <a:rPr lang="ru-RU" sz="2300" dirty="0">
                <a:latin typeface="+mj-lt"/>
              </a:rPr>
              <a:t>, это условие организации процесса для детей с особыми образовательными потребностями</a:t>
            </a:r>
            <a:r>
              <a:rPr lang="ru-RU" sz="2300" dirty="0" smtClean="0">
                <a:latin typeface="+mj-lt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300" u="sng" dirty="0">
                <a:solidFill>
                  <a:srgbClr val="002060"/>
                </a:solidFill>
                <a:latin typeface="+mj-lt"/>
              </a:rPr>
              <a:t>Порядок регламентации и оформления отношений </a:t>
            </a:r>
            <a:r>
              <a:rPr lang="ru-RU" sz="2300" dirty="0">
                <a:latin typeface="+mj-lt"/>
              </a:rPr>
              <a:t>государственной и муниципальной образовательной организации и родителей (законных представителей) обучающихся, нуждающихся в длительном лечении, а также детей-инвалидов в части организации их обучения по основным общеобразовательным программам на дому </a:t>
            </a:r>
            <a:r>
              <a:rPr lang="ru-RU" sz="2300" u="sng" dirty="0">
                <a:solidFill>
                  <a:srgbClr val="002060"/>
                </a:solidFill>
                <a:latin typeface="+mj-lt"/>
              </a:rPr>
              <a:t>определяется нормативным правовым актом уполномоченного органа государственной власти субъекта Российской Федерации </a:t>
            </a:r>
            <a:r>
              <a:rPr lang="ru-RU" sz="2300" dirty="0">
                <a:latin typeface="+mj-lt"/>
              </a:rPr>
              <a:t>(часть 6 статьи 41 Закона об образовании</a:t>
            </a:r>
            <a:r>
              <a:rPr lang="ru-RU" sz="2300" dirty="0" smtClean="0">
                <a:latin typeface="+mj-lt"/>
              </a:rPr>
              <a:t>).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156447" y="351056"/>
            <a:ext cx="12019922" cy="5023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Обучение на дому. Основные положения.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1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8" y="157506"/>
            <a:ext cx="1034799" cy="10347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0119" y="1463669"/>
            <a:ext cx="11596257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Приказ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Министерства образования и науки Пермского края от 18 июля 2014 года N СЭД-26-01-04-627 «Об утверждении Порядка регламентации и оформления отношений государственной и муниципальной образовательной организации и родителей (законных представителей) обучающихся, нуждающихся в длительном лечении, а также детей-инвалидов в части организации обучения на дому (в ред. Приказов Министерства образования и науки Пермского края от 11.09.2014 N СЭД-26-01-04-822, от 17.04.2020 N СЭД-26-01-06-343, от 02.04.2021 N 26-01-06-326, от 10.12.2021 N 26-01-06-1284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).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92173" y="340586"/>
            <a:ext cx="9712151" cy="5023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Обучение на дому. Региональные нормативные документы. 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9914" y="4023360"/>
            <a:ext cx="11556666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+mj-lt"/>
              </a:rPr>
              <a:t>Приказ </a:t>
            </a:r>
            <a:r>
              <a:rPr lang="ru-RU" sz="2000" dirty="0">
                <a:latin typeface="+mj-lt"/>
              </a:rPr>
              <a:t>Министерства образования и науки Пермского края от 17.05.2021 N 26-01-06-545 ((в ред. Приказов Министерства образования и науки Пермского края от 27.04.2024 N 26-01-06-431, от 13.05.2024 N 26-01-06-466)«Об утверждении Порядка организации обучения детей-инвалидов на дому с применением дистанционных образовательных </a:t>
            </a:r>
            <a:r>
              <a:rPr lang="ru-RU" sz="2000" dirty="0" smtClean="0">
                <a:latin typeface="+mj-lt"/>
              </a:rPr>
              <a:t>технологий».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681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8" y="157506"/>
            <a:ext cx="1034799" cy="1034799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56447" y="299995"/>
            <a:ext cx="10896599" cy="749819"/>
          </a:xfrm>
        </p:spPr>
        <p:txBody>
          <a:bodyPr>
            <a:noAutofit/>
          </a:bodyPr>
          <a:lstStyle/>
          <a:p>
            <a:pPr algn="just" fontAlgn="base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Алгоритм организации обучения на дому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26480" y="1549750"/>
            <a:ext cx="5845122" cy="47089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+mj-lt"/>
              </a:rPr>
              <a:t>1. Для </a:t>
            </a:r>
            <a:r>
              <a:rPr lang="ru-RU" sz="2000" dirty="0">
                <a:latin typeface="+mj-lt"/>
              </a:rPr>
              <a:t>организации </a:t>
            </a:r>
            <a:r>
              <a:rPr lang="ru-RU" sz="2000" dirty="0" smtClean="0">
                <a:latin typeface="+mj-lt"/>
              </a:rPr>
              <a:t>обучения на </a:t>
            </a:r>
            <a:r>
              <a:rPr lang="ru-RU" sz="2000" dirty="0">
                <a:latin typeface="+mj-lt"/>
              </a:rPr>
              <a:t>дому </a:t>
            </a:r>
            <a:r>
              <a:rPr lang="ru-RU" sz="2000" dirty="0" smtClean="0">
                <a:latin typeface="+mj-lt"/>
              </a:rPr>
              <a:t>родители </a:t>
            </a:r>
            <a:r>
              <a:rPr lang="ru-RU" sz="2000" dirty="0">
                <a:latin typeface="+mj-lt"/>
              </a:rPr>
              <a:t>(законные представители</a:t>
            </a:r>
            <a:r>
              <a:rPr lang="ru-RU" sz="2000" dirty="0" smtClean="0">
                <a:latin typeface="+mj-lt"/>
              </a:rPr>
              <a:t>) обучающихся </a:t>
            </a:r>
            <a:r>
              <a:rPr lang="ru-RU" sz="2000" dirty="0">
                <a:latin typeface="+mj-lt"/>
              </a:rPr>
              <a:t>представляют в Организацию следующие </a:t>
            </a:r>
            <a:r>
              <a:rPr lang="ru-RU" sz="2000" dirty="0" smtClean="0">
                <a:latin typeface="+mj-lt"/>
              </a:rPr>
              <a:t>документы: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</a:rPr>
              <a:t>Заявление об организации обучения на дому </a:t>
            </a:r>
            <a:r>
              <a:rPr lang="ru-RU" sz="2000" dirty="0" smtClean="0">
                <a:latin typeface="+mj-lt"/>
              </a:rPr>
              <a:t>(примерная </a:t>
            </a:r>
            <a:r>
              <a:rPr lang="ru-RU" sz="2000" smtClean="0">
                <a:latin typeface="+mj-lt"/>
              </a:rPr>
              <a:t>форма приложение </a:t>
            </a:r>
            <a:r>
              <a:rPr lang="ru-RU" sz="2000" dirty="0">
                <a:latin typeface="+mj-lt"/>
              </a:rPr>
              <a:t>1 к Порядку, утвержденного приказом от 18.07.2014  №</a:t>
            </a:r>
            <a:r>
              <a:rPr lang="ru-RU" sz="2000" dirty="0" smtClean="0">
                <a:latin typeface="+mj-lt"/>
              </a:rPr>
              <a:t>СЭД-26-01-04-627.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j-lt"/>
              </a:rPr>
              <a:t>Заключение </a:t>
            </a:r>
            <a:r>
              <a:rPr lang="ru-RU" sz="2000" dirty="0">
                <a:latin typeface="+mj-lt"/>
              </a:rPr>
              <a:t>медицинской организации (медицинскую справку) с рекомендацией обучения по основным общеобразовательным программам на дому с указанием периода такого </a:t>
            </a:r>
            <a:r>
              <a:rPr lang="ru-RU" sz="2000" dirty="0" smtClean="0">
                <a:latin typeface="+mj-lt"/>
              </a:rPr>
              <a:t>обучения.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j-lt"/>
              </a:rPr>
              <a:t>Заключение </a:t>
            </a:r>
            <a:r>
              <a:rPr lang="ru-RU" sz="2000" dirty="0">
                <a:latin typeface="+mj-lt"/>
              </a:rPr>
              <a:t>психолого-медико-педагогической </a:t>
            </a:r>
            <a:r>
              <a:rPr lang="ru-RU" sz="2000" dirty="0" smtClean="0">
                <a:latin typeface="+mj-lt"/>
              </a:rPr>
              <a:t>комиссии (при наличии).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7130" t="23004" r="46482" b="7778"/>
          <a:stretch/>
        </p:blipFill>
        <p:spPr>
          <a:xfrm>
            <a:off x="1084489" y="1174586"/>
            <a:ext cx="3695329" cy="545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3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8" y="157506"/>
            <a:ext cx="1034799" cy="1034799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56447" y="299995"/>
            <a:ext cx="10896599" cy="749819"/>
          </a:xfrm>
        </p:spPr>
        <p:txBody>
          <a:bodyPr>
            <a:noAutofit/>
          </a:bodyPr>
          <a:lstStyle/>
          <a:p>
            <a:pPr algn="just" fontAlgn="base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Алгоритм организации обучения на дому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5446" y="1421476"/>
            <a:ext cx="4623151" cy="32778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300" dirty="0">
                <a:latin typeface="+mj-lt"/>
              </a:rPr>
              <a:t>2. Отношения образовательной организации и родителей (законных представителей) обучающихся регламентируются договором на организацию обучения на дому </a:t>
            </a:r>
            <a:r>
              <a:rPr lang="ru-RU" sz="2300" dirty="0" smtClean="0">
                <a:latin typeface="+mj-lt"/>
              </a:rPr>
              <a:t>по </a:t>
            </a:r>
            <a:r>
              <a:rPr lang="ru-RU" sz="2300" dirty="0">
                <a:latin typeface="+mj-lt"/>
              </a:rPr>
              <a:t>форме согласно приложению 2 к </a:t>
            </a:r>
            <a:r>
              <a:rPr lang="ru-RU" sz="2300" dirty="0" smtClean="0">
                <a:latin typeface="+mj-lt"/>
              </a:rPr>
              <a:t>Порядку, утвержденного </a:t>
            </a:r>
            <a:r>
              <a:rPr lang="ru-RU" sz="2300" dirty="0">
                <a:latin typeface="+mj-lt"/>
              </a:rPr>
              <a:t>приказом от 18.07.2014  №</a:t>
            </a:r>
            <a:r>
              <a:rPr lang="ru-RU" sz="2300" dirty="0" smtClean="0">
                <a:latin typeface="+mj-lt"/>
              </a:rPr>
              <a:t>СЭД-26-01-04-627.</a:t>
            </a:r>
            <a:endParaRPr lang="ru-RU" sz="2300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42593" t="16420" r="19722" b="15350"/>
          <a:stretch/>
        </p:blipFill>
        <p:spPr>
          <a:xfrm>
            <a:off x="947650" y="1049814"/>
            <a:ext cx="5490096" cy="559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9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8" y="157506"/>
            <a:ext cx="1034799" cy="1034799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56447" y="157507"/>
            <a:ext cx="10896599" cy="892308"/>
          </a:xfrm>
        </p:spPr>
        <p:txBody>
          <a:bodyPr>
            <a:noAutofit/>
          </a:bodyPr>
          <a:lstStyle/>
          <a:p>
            <a:pPr algn="just" fontAlgn="base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Алгоритм организации обучения детей-инвалидов на дому с применением ДОТ и ЭОР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4713" y="1299197"/>
            <a:ext cx="6413950" cy="44615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300" dirty="0" smtClean="0"/>
              <a:t>1. </a:t>
            </a:r>
            <a:r>
              <a:rPr lang="ru-RU" sz="2300" dirty="0" smtClean="0">
                <a:latin typeface="+mj-lt"/>
              </a:rPr>
              <a:t>Родитель </a:t>
            </a:r>
            <a:r>
              <a:rPr lang="ru-RU" sz="2300" dirty="0">
                <a:latin typeface="+mj-lt"/>
              </a:rPr>
              <a:t>(законный представитель) ребенка-инвалида подает в образовательную организацию заявление об организации обучения ребенка-инвалида на дому с применением ДОТ </a:t>
            </a:r>
            <a:r>
              <a:rPr lang="ru-RU" sz="2300" dirty="0" smtClean="0">
                <a:latin typeface="+mj-lt"/>
              </a:rPr>
              <a:t>(с </a:t>
            </a:r>
            <a:r>
              <a:rPr lang="ru-RU" sz="2300" dirty="0">
                <a:latin typeface="+mj-lt"/>
              </a:rPr>
              <a:t>приложением заключения (справки) медицинской об отсутствии медицинских противопоказаний для работы с компьютером в целях обучения </a:t>
            </a:r>
            <a:r>
              <a:rPr lang="ru-RU" sz="2300" b="1" dirty="0">
                <a:solidFill>
                  <a:srgbClr val="FF0000"/>
                </a:solidFill>
                <a:latin typeface="+mj-lt"/>
              </a:rPr>
              <a:t>не позднее 20 мая текущего года(предварительная заявка) и непозднее 15 сентября (уточненная заявка, с заявлениями и подтверждающими справками). </a:t>
            </a:r>
            <a:r>
              <a:rPr lang="ru-RU" sz="2300" i="1" dirty="0" smtClean="0">
                <a:latin typeface="+mj-lt"/>
              </a:rPr>
              <a:t>(ФОРМА ЗАЯВЛЕНИЯ В ПОРЯДКЕ).</a:t>
            </a:r>
            <a:endParaRPr lang="ru-RU" sz="2300" i="1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43611" t="18313" r="26667" b="8734"/>
          <a:stretch/>
        </p:blipFill>
        <p:spPr>
          <a:xfrm>
            <a:off x="1156447" y="1007824"/>
            <a:ext cx="3761916" cy="519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9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56446" y="365126"/>
            <a:ext cx="10780630" cy="827180"/>
          </a:xfrm>
        </p:spPr>
        <p:txBody>
          <a:bodyPr>
            <a:noAutofit/>
          </a:bodyPr>
          <a:lstStyle/>
          <a:p>
            <a:pPr algn="just" fontAlgn="base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Порядок организации обучения на дому с применением ДОТ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8" y="157506"/>
            <a:ext cx="1034799" cy="1034799"/>
          </a:xfrm>
          <a:prstGeom prst="rect">
            <a:avLst/>
          </a:prstGeom>
        </p:spPr>
      </p:pic>
      <p:sp>
        <p:nvSpPr>
          <p:cNvPr id="6" name="Объект 5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35343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ru-RU" sz="2300" dirty="0"/>
              <a:t>2</a:t>
            </a:r>
            <a:r>
              <a:rPr lang="ru-RU" sz="2300" dirty="0" smtClean="0"/>
              <a:t>. </a:t>
            </a:r>
            <a:r>
              <a:rPr lang="ru-RU" sz="2300" dirty="0">
                <a:solidFill>
                  <a:schemeClr val="tx1"/>
                </a:solidFill>
                <a:latin typeface="+mj-lt"/>
              </a:rPr>
              <a:t>Образовательная организация на основании заявлений об организации обучения </a:t>
            </a:r>
            <a:r>
              <a:rPr lang="ru-RU" sz="2300" b="1" dirty="0" smtClean="0">
                <a:solidFill>
                  <a:srgbClr val="FF0000"/>
                </a:solidFill>
                <a:latin typeface="+mj-lt"/>
              </a:rPr>
              <a:t>в течении 5 рабочих дней</a:t>
            </a:r>
            <a:r>
              <a:rPr lang="ru-RU" sz="23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300" dirty="0">
                <a:solidFill>
                  <a:schemeClr val="tx1"/>
                </a:solidFill>
                <a:latin typeface="+mj-lt"/>
              </a:rPr>
              <a:t>формирует </a:t>
            </a:r>
            <a:r>
              <a:rPr lang="ru-RU" sz="2300" u="sng" dirty="0" smtClean="0">
                <a:solidFill>
                  <a:schemeClr val="tx1"/>
                </a:solidFill>
                <a:latin typeface="+mj-lt"/>
              </a:rPr>
              <a:t>список </a:t>
            </a:r>
            <a:r>
              <a:rPr lang="ru-RU" sz="2300" u="sng" dirty="0">
                <a:solidFill>
                  <a:schemeClr val="tx1"/>
                </a:solidFill>
                <a:latin typeface="+mj-lt"/>
              </a:rPr>
              <a:t>детей-инвалидов для организации обучения на дому с применением ДОТ </a:t>
            </a:r>
            <a:r>
              <a:rPr lang="ru-RU" sz="2300" u="sng" dirty="0" smtClean="0">
                <a:solidFill>
                  <a:schemeClr val="tx1"/>
                </a:solidFill>
                <a:latin typeface="+mj-lt"/>
              </a:rPr>
              <a:t>и </a:t>
            </a:r>
            <a:r>
              <a:rPr lang="ru-RU" sz="2300" u="sng" dirty="0">
                <a:solidFill>
                  <a:schemeClr val="tx1"/>
                </a:solidFill>
                <a:latin typeface="+mj-lt"/>
              </a:rPr>
              <a:t>сетевых педагогов </a:t>
            </a:r>
            <a:r>
              <a:rPr lang="ru-RU" sz="23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indent="0" algn="just">
              <a:buNone/>
            </a:pPr>
            <a:endParaRPr lang="ru-RU" sz="2300" b="1" i="1" dirty="0" smtClean="0">
              <a:solidFill>
                <a:srgbClr val="FF000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ru-RU" sz="2300" b="1" i="1" dirty="0" smtClean="0">
                <a:solidFill>
                  <a:srgbClr val="FF0000"/>
                </a:solidFill>
                <a:latin typeface="+mj-lt"/>
              </a:rPr>
              <a:t>В </a:t>
            </a:r>
            <a:r>
              <a:rPr lang="ru-RU" sz="2300" b="1" i="1" dirty="0">
                <a:solidFill>
                  <a:srgbClr val="FF0000"/>
                </a:solidFill>
                <a:latin typeface="+mj-lt"/>
              </a:rPr>
              <a:t>список включаются дети-инвалиды, обучающиеся в данной образовательной организации, обучение которых осуществляется по образовательным программам начального общего, основного общего, среднего общего образования, на дому, не имеющие </a:t>
            </a:r>
            <a:r>
              <a:rPr lang="ru-RU" sz="2300" b="1" i="1" dirty="0" smtClean="0">
                <a:solidFill>
                  <a:srgbClr val="FF0000"/>
                </a:solidFill>
                <a:latin typeface="+mj-lt"/>
              </a:rPr>
              <a:t>умеренной и тяжелой умственной </a:t>
            </a:r>
            <a:r>
              <a:rPr lang="ru-RU" sz="2300" b="1" i="1" dirty="0">
                <a:solidFill>
                  <a:srgbClr val="FF0000"/>
                </a:solidFill>
                <a:latin typeface="+mj-lt"/>
              </a:rPr>
              <a:t>отсталости (интеллектуальных нарушений), не имеющие медицинских противопоказаний для работы с компьютером в целях обучения</a:t>
            </a:r>
            <a:r>
              <a:rPr lang="ru-RU" sz="2300" b="1" i="1" dirty="0" smtClean="0">
                <a:solidFill>
                  <a:srgbClr val="FF0000"/>
                </a:solidFill>
                <a:latin typeface="+mj-lt"/>
              </a:rPr>
              <a:t>.</a:t>
            </a:r>
            <a:endParaRPr lang="ru-RU" sz="2300" b="1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999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8" y="157506"/>
            <a:ext cx="1034799" cy="1034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5885" y="1634330"/>
            <a:ext cx="5251640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+mj-lt"/>
              </a:rPr>
              <a:t>3</a:t>
            </a:r>
            <a:r>
              <a:rPr lang="ru-RU" sz="2400" dirty="0" smtClean="0">
                <a:latin typeface="+mj-lt"/>
              </a:rPr>
              <a:t>. </a:t>
            </a:r>
            <a:r>
              <a:rPr lang="ru-RU" sz="2400" dirty="0">
                <a:latin typeface="+mj-lt"/>
              </a:rPr>
              <a:t>Родители (законные представители) детей-инвалидов, не включенных в список, </a:t>
            </a:r>
            <a:r>
              <a:rPr lang="ru-RU" sz="2400" b="1" dirty="0">
                <a:solidFill>
                  <a:srgbClr val="FF0000"/>
                </a:solidFill>
                <a:latin typeface="+mj-lt"/>
              </a:rPr>
              <a:t>уведомляются образовательной организацией </a:t>
            </a:r>
            <a:r>
              <a:rPr lang="ru-RU" sz="2400" dirty="0">
                <a:latin typeface="+mj-lt"/>
              </a:rPr>
              <a:t>о причинах </a:t>
            </a:r>
            <a:r>
              <a:rPr lang="ru-RU" sz="2400" dirty="0" err="1">
                <a:latin typeface="+mj-lt"/>
              </a:rPr>
              <a:t>невключения</a:t>
            </a:r>
            <a:r>
              <a:rPr lang="ru-RU" sz="2400" dirty="0">
                <a:latin typeface="+mj-lt"/>
              </a:rPr>
              <a:t> ребенка-инвалида в список в течение 5 рабочих дней со дня получения заявления об организации обучения.</a:t>
            </a:r>
            <a:endParaRPr lang="ru-RU" sz="2400" i="1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8941" y="5447436"/>
            <a:ext cx="11779623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+mj-lt"/>
              </a:rPr>
              <a:t>4. </a:t>
            </a:r>
            <a:r>
              <a:rPr lang="ru-RU" sz="2400" dirty="0">
                <a:latin typeface="+mj-lt"/>
              </a:rPr>
              <a:t>Образовательная организация направляет муниципальному координатору список и копии заявлений об организации обучения в срок не позднее 3 рабочих дней после дня его формирования.</a:t>
            </a:r>
            <a:endParaRPr lang="ru-RU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5401" y="288589"/>
            <a:ext cx="10896599" cy="749819"/>
          </a:xfrm>
        </p:spPr>
        <p:txBody>
          <a:bodyPr>
            <a:noAutofit/>
          </a:bodyPr>
          <a:lstStyle/>
          <a:p>
            <a:pPr algn="just" fontAlgn="base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Порядок организации обучения на дому с применением ДОТ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42547" t="23251" r="20277" b="38148"/>
          <a:stretch/>
        </p:blipFill>
        <p:spPr>
          <a:xfrm>
            <a:off x="5856313" y="1296784"/>
            <a:ext cx="5666975" cy="330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1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57" y="1673762"/>
            <a:ext cx="4874861" cy="1537226"/>
          </a:xfrm>
        </p:spPr>
        <p:txBody>
          <a:bodyPr>
            <a:noAutofit/>
          </a:bodyPr>
          <a:lstStyle/>
          <a:p>
            <a:r>
              <a:rPr lang="ru-RU" sz="1300" dirty="0">
                <a:latin typeface="+mn-lt"/>
              </a:rPr>
              <a:t/>
            </a:r>
            <a:br>
              <a:rPr lang="ru-RU" sz="1300" dirty="0">
                <a:latin typeface="+mn-lt"/>
              </a:rPr>
            </a:br>
            <a:r>
              <a:rPr lang="ru-RU" sz="1300" i="1" dirty="0" smtClean="0">
                <a:latin typeface="+mn-lt"/>
              </a:rPr>
              <a:t/>
            </a:r>
            <a:br>
              <a:rPr lang="ru-RU" sz="1300" i="1" dirty="0" smtClean="0">
                <a:latin typeface="+mn-lt"/>
              </a:rPr>
            </a:br>
            <a:r>
              <a:rPr lang="ru-RU" sz="1300" dirty="0">
                <a:latin typeface="+mn-lt"/>
              </a:rPr>
              <a:t/>
            </a:r>
            <a:br>
              <a:rPr lang="ru-RU" sz="1300" dirty="0">
                <a:latin typeface="+mn-lt"/>
              </a:rPr>
            </a:br>
            <a:endParaRPr lang="ru-RU" sz="1300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2154476"/>
            <a:ext cx="4808545" cy="36064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3423"/>
            <a:ext cx="1034799" cy="10347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42312" y="388293"/>
            <a:ext cx="8312727" cy="7897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Центр обеспечивает детей-инвалидов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54918" y="3226418"/>
            <a:ext cx="67405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современным компьютерным 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периферийным оборудованием 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</a:rPr>
              <a:t>в соответствии с 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нозологиями</a:t>
            </a:r>
            <a:endParaRPr lang="ru-RU" sz="23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53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851</Words>
  <Application>Microsoft Office PowerPoint</Application>
  <PresentationFormat>Широкоэкранный</PresentationFormat>
  <Paragraphs>61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АЛГОРИТМ ОРГАНИЗАЦИИ ОБУЧЕНИЯ  ДЕТЕЙ-ИНВАЛИДОВ НА ДОМУ  с применением дистанционных образовательных технологий и  электронных образовательных ресурсов       Селезнева Наталья Анатольевна,     и.о. руководителя ЦДО</vt:lpstr>
      <vt:lpstr>Обучение на дому. Основные положения.</vt:lpstr>
      <vt:lpstr>Обучение на дому. Региональные нормативные документы. </vt:lpstr>
      <vt:lpstr>Алгоритм организации обучения на дому</vt:lpstr>
      <vt:lpstr>Алгоритм организации обучения на дому</vt:lpstr>
      <vt:lpstr>Алгоритм организации обучения детей-инвалидов на дому с применением ДОТ и ЭОР</vt:lpstr>
      <vt:lpstr>Порядок организации обучения на дому с применением ДОТ</vt:lpstr>
      <vt:lpstr>Порядок организации обучения на дому с применением ДОТ</vt:lpstr>
      <vt:lpstr>   </vt:lpstr>
      <vt:lpstr>Центр обеспечивает детей-инвалидов</vt:lpstr>
      <vt:lpstr>Презентация PowerPoint</vt:lpstr>
      <vt:lpstr>Презентация PowerPoint</vt:lpstr>
      <vt:lpstr>Порядок передачи компьютерного, телекоммуникационного и специализированного оборудования</vt:lpstr>
      <vt:lpstr>Алгоритм организации обучения на дому с применением ДОТ</vt:lpstr>
      <vt:lpstr>cdo@surdoshkola.permkrai.ru  8 (342) 258-39-55 (доп. 114)  https://vk.com/cdo_pk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организации обучения детей-инвалидов на дому с применением дистанционных образовательных технологий и электронных образовательных ресурсов</dc:title>
  <dc:creator>Админ</dc:creator>
  <cp:lastModifiedBy>User</cp:lastModifiedBy>
  <cp:revision>59</cp:revision>
  <cp:lastPrinted>2024-11-11T10:10:59Z</cp:lastPrinted>
  <dcterms:created xsi:type="dcterms:W3CDTF">2023-09-04T12:10:36Z</dcterms:created>
  <dcterms:modified xsi:type="dcterms:W3CDTF">2024-11-12T04:50:09Z</dcterms:modified>
</cp:coreProperties>
</file>