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82" r:id="rId11"/>
    <p:sldId id="279" r:id="rId12"/>
    <p:sldId id="283" r:id="rId13"/>
    <p:sldId id="277" r:id="rId14"/>
    <p:sldId id="311" r:id="rId15"/>
    <p:sldId id="264" r:id="rId16"/>
    <p:sldId id="285" r:id="rId17"/>
    <p:sldId id="286" r:id="rId18"/>
    <p:sldId id="319" r:id="rId19"/>
    <p:sldId id="321" r:id="rId20"/>
    <p:sldId id="317" r:id="rId21"/>
    <p:sldId id="265" r:id="rId22"/>
    <p:sldId id="298" r:id="rId23"/>
    <p:sldId id="312" r:id="rId24"/>
    <p:sldId id="297" r:id="rId25"/>
    <p:sldId id="315" r:id="rId26"/>
    <p:sldId id="316" r:id="rId27"/>
    <p:sldId id="320" r:id="rId28"/>
    <p:sldId id="27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6827-C47E-4C08-9DEC-8025F15AE162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40AB-E491-4332-916F-C46D4EDB5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9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DB46-E6A1-4290-BC12-979375A954E3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9FD2-43CC-449B-BF9F-D47B841D6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1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E012-8896-4964-A9BA-1B0FE2FC6A6E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1780-AC11-4ED0-8B2E-B09CE2120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AE15-49DD-4CD7-AAE2-4969AE72D0BF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4991-17AD-4C90-AD71-B202C4D6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7188-02D8-495A-9684-8B0E0876D17D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A8AF-EF33-4662-A999-32B1D65B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7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6022-6323-44B8-93C4-5B3B4A6A862B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96CC-2897-4C70-AAB7-30A70A76D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BAF2-060A-406A-A004-9896A272665F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A3DC-9DDC-4BD2-90EC-CE588FFB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38EE-C08A-4B70-B08B-6B0AE0D7EBAF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92A6-B166-4005-89D7-DBF48D09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6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5963-A53E-4A31-A48E-F249E11732F3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B15-328E-4FBB-A68E-E17B8E953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C5CA-B55C-4217-97DE-CDC4A07F39FC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5C40-A79A-4ECE-B9BE-B99426137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2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1DF5-9DB1-43B5-BDAB-FB1AB64E43B5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B7AF-FA11-4D05-87AE-04DC2454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D6F3E-E0A7-44F6-8615-200D44B2E16A}" type="datetimeFigureOut">
              <a:rPr lang="ru-RU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C616C-37A2-4577-8826-E73E39607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15888"/>
            <a:ext cx="8856663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7440" y="1412776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пробы как эффективный инструмент социализации обучающихся с расстройствами аутистического спектра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Береснева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Н.А.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asus pc\Desktop\фото труд\DSC01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55563"/>
            <a:ext cx="4667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asus pc\Desktop\фото труд\DSC081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900" y="3138488"/>
            <a:ext cx="48228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asus pc\Desktop\фото труд\DSC076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3130550"/>
            <a:ext cx="45259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58738"/>
            <a:ext cx="907573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asus pc\Desktop\фото труд\DSC076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5370513" y="1158875"/>
            <a:ext cx="354806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sus pc\Desktop\фото труд\DSC076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441325"/>
            <a:ext cx="505301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asus pc\Desktop\фото труд\DSC076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49103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asus pc\Desktop\фото труд\DSC084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332105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117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898650"/>
            <a:ext cx="5603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0449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G:\DCIM\102MSDCF\DSC08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0163"/>
            <a:ext cx="39354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G:\DCIM\102MSDCF\DSC082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981325"/>
            <a:ext cx="236696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G:\DCIM\102MSDCF\DSC08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Users\Марина\Desktop\Марина Геннадьевна\ФИЛЬМЫ\фильм по инновации\DSC082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450" y="1998663"/>
            <a:ext cx="3687763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50825" y="252413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проект «Вместе веселее» </a:t>
            </a:r>
          </a:p>
        </p:txBody>
      </p:sp>
      <p:pic>
        <p:nvPicPr>
          <p:cNvPr id="21507" name="Picture 2" descr="C:\Users\asus pc\Desktop\Нина телефон сентябрь\IMG_20170522_105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35400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50950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 descr="https://cs7060.vk.me/c540106/v540106791/3a791/4l8kjNpc4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0"/>
            <a:ext cx="20891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4005263"/>
            <a:ext cx="41036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1149350"/>
            <a:ext cx="36861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88913"/>
          <a:ext cx="8964612" cy="638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7666"/>
                <a:gridCol w="2893099"/>
                <a:gridCol w="2843847"/>
              </a:tblGrid>
              <a:tr h="822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ПРОПЕДЕВТИЧЕСКИЙ ЭТАП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НАЧАЛЬНОЕ ТРУДОВОЕ ВОСПИТАНИЕ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ОБЩЕТРУДОВАЯ ПОДГОТОВКА (</a:t>
                      </a:r>
                      <a:r>
                        <a:rPr lang="ru-RU" sz="1800" dirty="0" err="1" smtClean="0">
                          <a:effectLst/>
                        </a:rPr>
                        <a:t>стар.школь.воз</a:t>
                      </a:r>
                      <a:r>
                        <a:rPr lang="ru-RU" sz="1800" dirty="0" smtClean="0">
                          <a:effectLst/>
                        </a:rPr>
                        <a:t>-т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04770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Общетрудовые</a:t>
                      </a:r>
                      <a:r>
                        <a:rPr lang="ru-RU" sz="2000" dirty="0">
                          <a:effectLst/>
                        </a:rPr>
                        <a:t> задачи: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7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•формирование предметно-практической деятельности (ручной умелости), начальных трудовых навыков в совместном с взрослым труде;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•формирование санитарно-гигиенических навыков, навыков самообслуживания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•формирование навыков и умений ручного труда (ручных умений), элементарных </a:t>
                      </a:r>
                      <a:r>
                        <a:rPr lang="ru-RU" sz="2000" dirty="0" err="1">
                          <a:effectLst/>
                        </a:rPr>
                        <a:t>общетрудовых</a:t>
                      </a:r>
                      <a:r>
                        <a:rPr lang="ru-RU" sz="2000" dirty="0">
                          <a:effectLst/>
                        </a:rPr>
                        <a:t> навыков;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•формирование и закрепление </a:t>
                      </a:r>
                      <a:r>
                        <a:rPr lang="ru-RU" sz="2000" dirty="0" err="1">
                          <a:effectLst/>
                        </a:rPr>
                        <a:t>общетрудовых</a:t>
                      </a:r>
                      <a:r>
                        <a:rPr lang="ru-RU" sz="2000" dirty="0">
                          <a:effectLst/>
                        </a:rPr>
                        <a:t> навыков и умений по определенным видам труда;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•освоение элементов знаний о содержании и видах профессий, организации современной производственной деятельности, о формах трудовой деятельности, оплате труда;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Users\asus pc\Desktop\фото труд\DSC05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997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sus pc\Desktop\фото труд\DSC059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2690813"/>
            <a:ext cx="3851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asus pc\Desktop\фото труд\DSC061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789238"/>
            <a:ext cx="29130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asus pc\Desktop\фото труд\DSC0617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850" y="209550"/>
            <a:ext cx="29479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asus pc\Desktop\фото труд\DSC07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188913"/>
            <a:ext cx="36480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asus pc\Desktop\фото труд\DSC076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3497263"/>
            <a:ext cx="38401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Users\asus pc\Desktop\фото труд\IMG_20170307_1031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3457575"/>
            <a:ext cx="38941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Users\asus pc\Desktop\фото труд\DSC075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238" y="265113"/>
            <a:ext cx="17081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7778" y="3079280"/>
            <a:ext cx="437475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89" y="3436597"/>
            <a:ext cx="3652036" cy="273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89" y="368791"/>
            <a:ext cx="3657359" cy="27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1766" y="1340768"/>
            <a:ext cx="3225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  Экскурсии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94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c\Desktop\фото сима\IMG-5b72d6f0be5490ac0327dcc32f26a48a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8"/>
            <a:ext cx="2660073" cy="44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78873"/>
            <a:ext cx="2729346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sus pc\Desktop\фото сима\IMG-1146b31ec6205370920a4bf06a2a89af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533433"/>
            <a:ext cx="2656510" cy="41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 pc\Desktop\фото сима\IMG-40288e0bd5861d61312b860f2a98fd1d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1197"/>
            <a:ext cx="2656510" cy="19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15888"/>
            <a:ext cx="8856663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 при осуществлении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обучающихся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к труду,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ожидания членов семьи.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иждивенчество родителей и обучающихся.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доступности среды.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перечень доступных профессий для профессионального обучения и  трудоустройства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низкая конкурентоспособность на реальном рынке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 pc\Desktop\фото сима\IMG-04664b961f8a7c54bb6e4a803949a5de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60648"/>
            <a:ext cx="2880320" cy="46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 pc\Desktop\фото сима\IMG-4c346b9bbec1546f10fcba35bfc6eed0-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2132856"/>
            <a:ext cx="22316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 pc\Desktop\фото сима\IMG-52e3b43eafae2f2f1ee926f9c10e252f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964" y="260648"/>
            <a:ext cx="2881745" cy="46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5113" y="1268413"/>
          <a:ext cx="8713787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357"/>
                <a:gridCol w="2967703"/>
                <a:gridCol w="260872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ПРОПЕДЕВТИЧЕСКИЙ ЭТАП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НАЧАЛЬНОЕ ТРУДОВОЕ ВОСПИТАНИЕ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ОБЩЕТРУДОВАЯ ПОДГОТОВКА (старший школьный возраст)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Социально-личностные задачи: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•развитие межличностного взаимодействия, разнообразных форм общения с взрослыми сверстниками;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•формирование положительного отношения к труду;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•развитие имитационных форм трудовой деятельности в игре.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•развитие навыков межличностного взаимодействия в коллективной трудовой деятельности.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•</a:t>
                      </a:r>
                      <a:r>
                        <a:rPr lang="ru-RU" sz="2000" dirty="0">
                          <a:effectLst/>
                        </a:rPr>
                        <a:t>формирование личностных качеств, определяющих уверенное трудовое поведение, деловое общение, умений взаимодействия в коллективе.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0891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 проходили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пробу 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Уборщик промышленных и жилых помещений и оборудования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Уборщик территории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Дворник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Садовник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пробы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профессионального выбора и профессионального самоопределения, испытание обучающимися своих сил в сфере обслуживания.</a:t>
            </a:r>
          </a:p>
          <a:p>
            <a:pPr marL="457200" indent="-457200" algn="just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52" y="11444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58" y="116632"/>
            <a:ext cx="3844382" cy="277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54214"/>
            <a:ext cx="3769813" cy="28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668" y="3789040"/>
            <a:ext cx="3555930" cy="26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58" y="3068959"/>
            <a:ext cx="2566435" cy="34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76672"/>
            <a:ext cx="490852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клининговой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компании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63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 проба по профессии «Цветовод» в тепличном хозяйстве ООО «Флора-транзит»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510282"/>
            <a:ext cx="5181600" cy="33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84258"/>
            <a:ext cx="499255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8440" y="2813628"/>
            <a:ext cx="2520279" cy="381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96" y="988728"/>
            <a:ext cx="3154851" cy="56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072" y="188640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десант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2580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мастер-класс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луковичными растениями, какие инструменты нужно использовать. </a:t>
            </a:r>
          </a:p>
        </p:txBody>
      </p:sp>
    </p:spTree>
    <p:extLst>
      <p:ext uri="{BB962C8B-B14F-4D97-AF65-F5344CB8AC3E}">
        <p14:creationId xmlns:p14="http://schemas.microsoft.com/office/powerpoint/2010/main" val="5648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11" y="1233759"/>
            <a:ext cx="8869885" cy="49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97522"/>
            <a:ext cx="6864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поручение выполнено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39" y="11861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C:\Users\asus pc\Desktop\изображение_viber_2020-10-09_21-10-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931" y="2398951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sus pc\Desktop\изображение_viber_2020-10-09_21-10-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395" y="116632"/>
            <a:ext cx="2270873" cy="32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6153" y="812012"/>
            <a:ext cx="3659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час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467894"/>
            <a:ext cx="33966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544564"/>
            <a:ext cx="6486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260350"/>
            <a:ext cx="770413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  <a:cs typeface="+mn-cs"/>
              </a:rPr>
              <a:t> </a:t>
            </a: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350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с РАС,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вариантам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АООП, в большей степени направлено 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жизненных компетенций на основе планомерного введения в более сложную социальную среду;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формирование учебной деятельности и коммуникативного поведения;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повседневного жизненного опыта, социальных контактов обучающихся с детьми и взрослыми в доступных для них пределах.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575" y="436295"/>
            <a:ext cx="813613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интеграция в социум;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социальную жизнь;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навыков на доступном уровне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выборе и процесс овладения профессией;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творческих задач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174625"/>
            <a:ext cx="8496300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успешной реализации целей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 профориентации и социализации лиц с ТМНР определяются следующими требованиями: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медицинских показаний и противопоказаний,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 специальной технологии,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обеспечением (наличием учебных планов, учебных программ для обучения детей с ТМНР, методических рекомендаций, пособий, рабочих тетрадей, технологических карт и т.д.),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трудовых мест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99178"/>
              </p:ext>
            </p:extLst>
          </p:nvPr>
        </p:nvGraphicFramePr>
        <p:xfrm>
          <a:off x="971550" y="1268413"/>
          <a:ext cx="7561263" cy="511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236"/>
                <a:gridCol w="3781027"/>
              </a:tblGrid>
              <a:tr h="122548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ТМНР с умеренной выраженностью нарушений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ТМНР с тяжелой выраженностью нарушений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</a:tr>
              <a:tr h="388785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(с взрослым/мастером), частично самостоятельный или полностью самостоятельный профессиональный труд  в специально созданных условиях,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надомный труд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единичными навыками самообслуживания, ручного труда, трудовая занятость в специальных условиях,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надомный труд с помощью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взрослого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мастера/родителя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7182" name="Rectangle 1"/>
          <p:cNvSpPr>
            <a:spLocks noChangeArrowheads="1"/>
          </p:cNvSpPr>
          <p:nvPr/>
        </p:nvSpPr>
        <p:spPr bwMode="auto">
          <a:xfrm>
            <a:off x="0" y="288995"/>
            <a:ext cx="7236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ОСВОЕНИЯ ПРОФЕССИОНАЛЬНОГО 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ТРУДА ЛИЦАМИ  с ТМНР</a:t>
            </a:r>
            <a:endParaRPr lang="ru-RU" altLang="ru-RU" sz="2000" dirty="0">
              <a:latin typeface="Arial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260350"/>
            <a:ext cx="7705725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В учебном плане   для этих детей предусмотрены такие </a:t>
            </a:r>
            <a:r>
              <a:rPr lang="ru-RU" sz="3600" b="1" dirty="0">
                <a:latin typeface="+mn-lt"/>
                <a:cs typeface="+mn-cs"/>
              </a:rPr>
              <a:t>предметы</a:t>
            </a:r>
            <a:r>
              <a:rPr lang="ru-RU" sz="3600" dirty="0">
                <a:latin typeface="+mn-lt"/>
                <a:cs typeface="+mn-cs"/>
              </a:rPr>
              <a:t> как: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 Хозяйственно бытовой труд и привитие навыков самообслуживания,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Трудовое обучение,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Социально-бытовая ориентировка,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Предметно-практическая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358775"/>
          <a:ext cx="8640761" cy="6097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064"/>
                <a:gridCol w="2942832"/>
                <a:gridCol w="2586865"/>
              </a:tblGrid>
              <a:tr h="1219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ПРОПЕДЕВТИЧЕСКИЙ ЭТАП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НАЧАЛЬНОЕ ТРУДОВОЕ ВОСПИТАНИЕ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ОБЩЕТРУДОВАЯ ПОДГОТОВКА (старший школьный возраст)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  <a:tr h="304763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Мотивационные задачи: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•</a:t>
                      </a:r>
                      <a:r>
                        <a:rPr lang="ru-RU" sz="1800" dirty="0">
                          <a:effectLst/>
                        </a:rPr>
                        <a:t>формирование мотивации на осуществление санитарно-гигиенических навыков, самообслуживание;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•формирование мотивации на участие в общественно-полезном труде в соответствии с психофизическими возможностями (посильная помощь взрослым в работе по дому, в группе   детских коллективов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•формирование мотивации к участию в трудовой деятельности;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•формирование интереса к знакомству с различными видами труда и профессиями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•формирование устойчивой мотивации и осознанной потребности к овладению навыками и умениями по определенному виду труда, профессии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6006" y="1124744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Проекты</a:t>
            </a:r>
            <a:r>
              <a:rPr lang="ru-RU" sz="3600" dirty="0">
                <a:latin typeface="+mn-lt"/>
                <a:cs typeface="+mn-cs"/>
              </a:rPr>
              <a:t>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Здоровье это здорово.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Светофорик.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Созвездие талантов.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Город мастеров.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latin typeface="+mn-lt"/>
                <a:cs typeface="+mn-cs"/>
              </a:rPr>
              <a:t>Веселее вместе.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573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pc</dc:creator>
  <cp:lastModifiedBy>asus pc</cp:lastModifiedBy>
  <cp:revision>41</cp:revision>
  <dcterms:created xsi:type="dcterms:W3CDTF">2019-03-28T12:53:42Z</dcterms:created>
  <dcterms:modified xsi:type="dcterms:W3CDTF">2020-10-13T16:13:59Z</dcterms:modified>
</cp:coreProperties>
</file>