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7" r:id="rId2"/>
    <p:sldId id="266" r:id="rId3"/>
    <p:sldId id="257" r:id="rId4"/>
    <p:sldId id="258" r:id="rId5"/>
    <p:sldId id="259" r:id="rId6"/>
    <p:sldId id="265" r:id="rId7"/>
    <p:sldId id="260" r:id="rId8"/>
    <p:sldId id="261" r:id="rId9"/>
    <p:sldId id="264" r:id="rId10"/>
    <p:sldId id="269" r:id="rId11"/>
    <p:sldId id="270" r:id="rId12"/>
    <p:sldId id="271" r:id="rId13"/>
    <p:sldId id="272" r:id="rId14"/>
    <p:sldId id="273" r:id="rId15"/>
    <p:sldId id="274" r:id="rId16"/>
    <p:sldId id="277" r:id="rId17"/>
    <p:sldId id="276" r:id="rId18"/>
    <p:sldId id="263" r:id="rId19"/>
    <p:sldId id="275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5333D-5C44-4CE9-8876-9724E7EB0729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7AC57-BFCB-4251-839F-00A637BB7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95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CAA8-BEA4-400A-95FB-BCE9C3258FE2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7518-8E31-4F20-BDCE-1527143EE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3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CAA8-BEA4-400A-95FB-BCE9C3258FE2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7518-8E31-4F20-BDCE-1527143EE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89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CAA8-BEA4-400A-95FB-BCE9C3258FE2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7518-8E31-4F20-BDCE-1527143EE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62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CAA8-BEA4-400A-95FB-BCE9C3258FE2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7518-8E31-4F20-BDCE-1527143EE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87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CAA8-BEA4-400A-95FB-BCE9C3258FE2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7518-8E31-4F20-BDCE-1527143EE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44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CAA8-BEA4-400A-95FB-BCE9C3258FE2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7518-8E31-4F20-BDCE-1527143EE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9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CAA8-BEA4-400A-95FB-BCE9C3258FE2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7518-8E31-4F20-BDCE-1527143EE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36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CAA8-BEA4-400A-95FB-BCE9C3258FE2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7518-8E31-4F20-BDCE-1527143EE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81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CAA8-BEA4-400A-95FB-BCE9C3258FE2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7518-8E31-4F20-BDCE-1527143EE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33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CAA8-BEA4-400A-95FB-BCE9C3258FE2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7518-8E31-4F20-BDCE-1527143EE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6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CAA8-BEA4-400A-95FB-BCE9C3258FE2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7518-8E31-4F20-BDCE-1527143EE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6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CAA8-BEA4-400A-95FB-BCE9C3258FE2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B7518-8E31-4F20-BDCE-1527143EE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&#1050;&#1083;&#1072;&#1074;&#1080;&#1072;&#1090;&#1091;&#1088;&#1072;%20&#1089;%20&#1073;&#1086;&#1083;&#1100;&#1096;&#1080;&#1084;&#1080;%20&#1082;&#1083;&#1072;&#1074;&#1080;&#1096;&#1072;&#1084;&#1080;%20&#1076;&#1083;&#1103;%20&#1089;&#1083;&#1072;&#1073;&#1086;&#1074;&#1080;&#1076;&#1103;&#1097;&#1080;&#1093;%20&#1080;&#1083;&#1080;%20&#1044;&#1062;&#1055;%20(&#1073;&#1077;&#1089;&#1087;&#1088;&#1086;&#1074;&#1086;&#1076;&#1085;&#1072;&#1103;)%20&#1086;&#1090;%20&#1082;&#1086;&#1084;&#1087;&#1072;&#1085;&#1080;&#1080;%20&#1044;&#1086;&#1089;&#1090;&#1091;&#1087;&#1085;&#1072;&#1103;%20&#1089;&#1090;&#1088;&#1072;&#1085;&#1072;.mp4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&#1088;&#1086;&#1083;&#1083;&#1077;&#1088;.mp4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&#1048;&#1085;&#1092;&#1086;&#1088;&#1084;&#1072;&#1094;&#1080;&#1086;&#1085;&#1085;&#1072;&#1103;%20&#1080;&#1085;&#1076;&#1091;&#1082;&#1094;&#1080;&#1086;&#1085;&#1085;&#1072;&#1103;%20&#1089;&#1080;&#1089;&#1090;&#1077;&#1084;&#1072;%20&#1048;&#1089;&#1090;&#1086;&#1082;%20&#1040;2.mp4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&#1055;&#1086;&#1088;&#1090;&#1072;&#1090;&#1080;&#1074;&#1085;&#1099;&#1081;%20&#1074;&#1080;&#1076;&#1077;&#1086;&#1091;&#1074;&#1077;&#1083;&#1080;&#1095;&#1080;&#1090;&#1077;&#1083;&#1100;%20&#1089;%20LCD%20&#1101;&#1082;&#1088;&#1072;&#1085;&#1086;&#1084;%203.5HD%20&#1086;&#1090;%20&#1082;&#1086;&#1084;&#1087;&#1072;&#1085;&#1080;&#1080;%20&#1044;&#1086;&#1089;&#1090;&#1091;&#1087;&#1085;&#1072;&#1103;%20&#1089;&#1090;&#1088;&#1072;&#1085;&#1072;.mp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xtfromtospeech.com/ru/text-to-voic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3035" y="142503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/>
              <a:t>«Использование ассистивных технологий при организации образования </a:t>
            </a:r>
            <a:r>
              <a:rPr lang="ru-RU" sz="5400" b="1" dirty="0" smtClean="0"/>
              <a:t>детей-инвалидов на дому с применением ДОТ и ЭОР»</a:t>
            </a:r>
            <a:endParaRPr lang="ru-RU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8586651" y="6069875"/>
            <a:ext cx="4058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Гуляева Светлана Александровна</a:t>
            </a:r>
          </a:p>
          <a:p>
            <a:r>
              <a:rPr lang="ru-RU" b="1" dirty="0" smtClean="0"/>
              <a:t>Методист ЦДО Пермского края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39463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Ресивер беспроводной связи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906"/>
            <a:ext cx="3747100" cy="26443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1706" y="2805385"/>
            <a:ext cx="6002094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Ресиверы предназначены </a:t>
            </a:r>
            <a:r>
              <a:rPr lang="ru-RU" sz="2400" dirty="0"/>
              <a:t>для подключения по беспроводной связи </a:t>
            </a:r>
            <a:r>
              <a:rPr lang="ru-RU" sz="2400" dirty="0" smtClean="0"/>
              <a:t>выносных кнопок, клавиатуры к </a:t>
            </a:r>
            <a:r>
              <a:rPr lang="ru-RU" sz="2400" dirty="0"/>
              <a:t>компьютеру. С</a:t>
            </a:r>
            <a:r>
              <a:rPr lang="ru-RU" sz="2400" dirty="0" smtClean="0"/>
              <a:t>овместимо </a:t>
            </a:r>
            <a:r>
              <a:rPr lang="ru-RU" sz="2400" dirty="0"/>
              <a:t>со всеми платформами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+ простая автоматическая установка</a:t>
            </a:r>
          </a:p>
          <a:p>
            <a:pPr algn="just"/>
            <a:r>
              <a:rPr lang="ru-RU" sz="2400" dirty="0" smtClean="0"/>
              <a:t>+ радиус действия 10 м</a:t>
            </a:r>
          </a:p>
          <a:p>
            <a:pPr algn="just"/>
            <a:r>
              <a:rPr lang="ru-RU" sz="2400" dirty="0" smtClean="0"/>
              <a:t>+ до 4 - 6 устройств одновременно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16276"/>
            <a:ext cx="3747100" cy="258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909" y="208371"/>
            <a:ext cx="10515600" cy="10108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hlinkClick r:id="rId2" action="ppaction://hlinkfile"/>
              </a:rPr>
              <a:t>Клавиатура с большими кнопками и накладкой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347" t="-2467" r="470" b="4133"/>
          <a:stretch/>
        </p:blipFill>
        <p:spPr>
          <a:xfrm>
            <a:off x="1820093" y="1289829"/>
            <a:ext cx="3642259" cy="2406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349" y="1219200"/>
            <a:ext cx="3405050" cy="2531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960" y="4587651"/>
            <a:ext cx="7540931" cy="2089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434046" y="4169064"/>
            <a:ext cx="734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Тактильные наклейки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005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Выносная компьютерная кнопка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55" y="1545099"/>
            <a:ext cx="5052354" cy="3079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904" y="1475431"/>
            <a:ext cx="5672263" cy="314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25361" y="5342560"/>
            <a:ext cx="107550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A3A3A"/>
                </a:solidFill>
                <a:latin typeface="Arial" panose="020B0604020202020204" pitchFamily="34" charset="0"/>
              </a:rPr>
              <a:t>В</a:t>
            </a:r>
            <a:r>
              <a:rPr lang="ru-RU" b="0" i="0" dirty="0" smtClean="0">
                <a:solidFill>
                  <a:srgbClr val="3A3A3A"/>
                </a:solidFill>
                <a:effectLst/>
                <a:latin typeface="Arial" panose="020B0604020202020204" pitchFamily="34" charset="0"/>
              </a:rPr>
              <a:t>ыполняет функцию левой или правой кнопки компьютерной мыши.</a:t>
            </a:r>
          </a:p>
          <a:p>
            <a:pPr algn="ctr"/>
            <a:r>
              <a:rPr lang="ru-RU" b="0" i="0" dirty="0" smtClean="0">
                <a:solidFill>
                  <a:srgbClr val="3A3A3A"/>
                </a:solidFill>
                <a:effectLst/>
                <a:latin typeface="Arial" panose="020B0604020202020204" pitchFamily="34" charset="0"/>
              </a:rPr>
              <a:t>Регулируется под силу нажатия при помощи поворота кнопки против либо по часовой стрелке. Выносную компьютерную кнопку можно закрепить на любой плоской поверхности.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55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hlinkClick r:id="rId2" action="ppaction://hlinkfile"/>
              </a:rPr>
              <a:t>Компьютерный роллер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372" y="1804717"/>
            <a:ext cx="5353046" cy="4762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право 6"/>
          <p:cNvSpPr/>
          <p:nvPr/>
        </p:nvSpPr>
        <p:spPr>
          <a:xfrm rot="8593318">
            <a:off x="3237829" y="4102746"/>
            <a:ext cx="2006660" cy="166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0936684">
            <a:off x="6388980" y="2346454"/>
            <a:ext cx="2005081" cy="161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3829287" y="2698596"/>
            <a:ext cx="1316330" cy="253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385655" y="3393377"/>
            <a:ext cx="2468709" cy="171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691154" y="2002971"/>
            <a:ext cx="313508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Правая кнопка мыши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6537" y="4840822"/>
            <a:ext cx="313508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Левая кнопка мыши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3716" y="2608019"/>
            <a:ext cx="358728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Кнопка для удерживания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076995" y="3369338"/>
            <a:ext cx="127887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/>
              <a:t>Трекбол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388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hlinkClick r:id="rId2" action="ppaction://hlinkfile"/>
              </a:rPr>
              <a:t>Портативная информационная индукционная система "Исток А5"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12" y="2098770"/>
            <a:ext cx="4630300" cy="3628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216434" y="2034315"/>
            <a:ext cx="6522720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434142"/>
                </a:solidFill>
                <a:effectLst/>
                <a:latin typeface="Tahoma" panose="020B0604030504040204" pitchFamily="34" charset="0"/>
              </a:rPr>
              <a:t>предназначена для передачи аудиоинформации лицам с нарушенной функцией слуха, пользующимся слуховыми аппаратами в режиме индукционной катушки «Т».</a:t>
            </a:r>
          </a:p>
          <a:p>
            <a:pPr algn="just"/>
            <a:endParaRPr lang="ru-RU" b="0" i="0" dirty="0" smtClean="0">
              <a:solidFill>
                <a:srgbClr val="434142"/>
              </a:solidFill>
              <a:effectLst/>
              <a:latin typeface="Tahoma" panose="020B0604030504040204" pitchFamily="34" charset="0"/>
            </a:endParaRPr>
          </a:p>
          <a:p>
            <a:pPr algn="just"/>
            <a:r>
              <a:rPr lang="ru-RU" b="0" i="0" dirty="0" smtClean="0">
                <a:solidFill>
                  <a:srgbClr val="434142"/>
                </a:solidFill>
                <a:effectLst/>
                <a:latin typeface="Tahoma" panose="020B0604030504040204" pitchFamily="34" charset="0"/>
              </a:rPr>
              <a:t>Портативная система преобразует </a:t>
            </a:r>
            <a:r>
              <a:rPr lang="ru-RU" b="0" i="1" dirty="0" smtClean="0">
                <a:solidFill>
                  <a:srgbClr val="434142"/>
                </a:solidFill>
                <a:effectLst/>
                <a:latin typeface="Tahoma" panose="020B0604030504040204" pitchFamily="34" charset="0"/>
              </a:rPr>
              <a:t>акустический</a:t>
            </a:r>
            <a:r>
              <a:rPr lang="ru-RU" b="0" i="0" dirty="0" smtClean="0">
                <a:solidFill>
                  <a:srgbClr val="434142"/>
                </a:solidFill>
                <a:effectLst/>
                <a:latin typeface="Tahoma" panose="020B0604030504040204" pitchFamily="34" charset="0"/>
              </a:rPr>
              <a:t> сигнал (речь оператора) или </a:t>
            </a:r>
            <a:r>
              <a:rPr lang="ru-RU" b="0" i="1" dirty="0" smtClean="0">
                <a:solidFill>
                  <a:srgbClr val="434142"/>
                </a:solidFill>
                <a:effectLst/>
                <a:latin typeface="Tahoma" panose="020B0604030504040204" pitchFamily="34" charset="0"/>
              </a:rPr>
              <a:t>электрический аудио</a:t>
            </a:r>
            <a:r>
              <a:rPr lang="ru-RU" b="0" i="0" dirty="0" smtClean="0">
                <a:solidFill>
                  <a:srgbClr val="434142"/>
                </a:solidFill>
                <a:effectLst/>
                <a:latin typeface="Tahoma" panose="020B0604030504040204" pitchFamily="34" charset="0"/>
              </a:rPr>
              <a:t> сигнал (сигнал громкой связи) в </a:t>
            </a:r>
            <a:r>
              <a:rPr lang="ru-RU" b="0" i="1" dirty="0" smtClean="0">
                <a:solidFill>
                  <a:srgbClr val="434142"/>
                </a:solidFill>
                <a:effectLst/>
                <a:latin typeface="Tahoma" panose="020B0604030504040204" pitchFamily="34" charset="0"/>
              </a:rPr>
              <a:t>электромагнитный</a:t>
            </a:r>
            <a:r>
              <a:rPr lang="ru-RU" b="0" i="0" dirty="0" smtClean="0">
                <a:solidFill>
                  <a:srgbClr val="434142"/>
                </a:solidFill>
                <a:effectLst/>
                <a:latin typeface="Tahoma" panose="020B0604030504040204" pitchFamily="34" charset="0"/>
              </a:rPr>
              <a:t>, который принимается системой </a:t>
            </a:r>
            <a:r>
              <a:rPr lang="ru-RU" b="0" i="0" dirty="0" err="1" smtClean="0">
                <a:solidFill>
                  <a:srgbClr val="434142"/>
                </a:solidFill>
                <a:effectLst/>
                <a:latin typeface="Tahoma" panose="020B0604030504040204" pitchFamily="34" charset="0"/>
              </a:rPr>
              <a:t>кохлеарной</a:t>
            </a:r>
            <a:r>
              <a:rPr lang="ru-RU" b="0" i="0" dirty="0" smtClean="0">
                <a:solidFill>
                  <a:srgbClr val="434142"/>
                </a:solidFill>
                <a:effectLst/>
                <a:latin typeface="Tahoma" panose="020B0604030504040204" pitchFamily="34" charset="0"/>
              </a:rPr>
              <a:t> имплантации или индукционной катушкой слухового аппарата в режиме индукционной катушки «Т».</a:t>
            </a:r>
          </a:p>
          <a:p>
            <a:pPr algn="just"/>
            <a:endParaRPr lang="ru-RU" b="0" i="0" dirty="0" smtClean="0">
              <a:solidFill>
                <a:srgbClr val="434142"/>
              </a:solidFill>
              <a:effectLst/>
              <a:latin typeface="Tahoma" panose="020B0604030504040204" pitchFamily="34" charset="0"/>
            </a:endParaRPr>
          </a:p>
          <a:p>
            <a:pPr algn="just"/>
            <a:r>
              <a:rPr lang="ru-RU" b="0" i="0" dirty="0" smtClean="0">
                <a:solidFill>
                  <a:srgbClr val="434142"/>
                </a:solidFill>
                <a:effectLst/>
                <a:latin typeface="Tahoma" panose="020B0604030504040204" pitchFamily="34" charset="0"/>
              </a:rPr>
              <a:t>Обеспечивает отсутствие посторонних шумов, тем самым улучшая разборчивость речи.</a:t>
            </a:r>
            <a:endParaRPr lang="ru-RU" b="0" i="0" dirty="0">
              <a:solidFill>
                <a:srgbClr val="434142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5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hlinkClick r:id="rId2" action="ppaction://hlinkfile"/>
              </a:rPr>
              <a:t>Видеоувеличитель</a:t>
            </a:r>
            <a:r>
              <a:rPr lang="ru-RU" b="1" dirty="0" smtClean="0">
                <a:hlinkClick r:id="rId2" action="ppaction://hlinkfile"/>
              </a:rPr>
              <a:t> портативный электронный LCD экраном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44" y="1858177"/>
            <a:ext cx="4503810" cy="2911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680" y="1864106"/>
            <a:ext cx="4184572" cy="2964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123407" y="5089435"/>
            <a:ext cx="939654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Электронные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Roboto"/>
              </a:rPr>
              <a:t>видеоувеличители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 (электронные лупы) - компактные устройства с камерой и экраном, которые позволяют просматривать увеличенное изображение в различных режимах. Это незаменимый помощник для людей с ослабленным зрением: увеличение до 25x, различные цветовые режимы, фиксация изображения, вывод изображения на экран телевизора или монитора компьютера.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282828"/>
                </a:solidFill>
                <a:latin typeface="FiraSans-Regular"/>
              </a:rPr>
              <a:t>Портативный компьютер-органайзер </a:t>
            </a:r>
            <a:r>
              <a:rPr lang="ru-RU" dirty="0" err="1">
                <a:solidFill>
                  <a:srgbClr val="282828"/>
                </a:solidFill>
                <a:latin typeface="FiraSans-Regular"/>
              </a:rPr>
              <a:t>ElBraille</a:t>
            </a:r>
            <a:r>
              <a:rPr lang="ru-RU" dirty="0">
                <a:solidFill>
                  <a:srgbClr val="282828"/>
                </a:solidFill>
                <a:latin typeface="FiraSans-Regular"/>
              </a:rPr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09" y="2380035"/>
            <a:ext cx="5220076" cy="3289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564777" y="1779687"/>
            <a:ext cx="6096000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solidFill>
                  <a:srgbClr val="282828"/>
                </a:solidFill>
                <a:latin typeface="FiraSans-Regular"/>
              </a:rPr>
              <a:t>предназначен </a:t>
            </a:r>
            <a:r>
              <a:rPr lang="ru-RU" dirty="0">
                <a:solidFill>
                  <a:srgbClr val="282828"/>
                </a:solidFill>
                <a:latin typeface="FiraSans-Regular"/>
              </a:rPr>
              <a:t>для помощи незрячим и слабовидящим людям в получении образования, пользовании социальными сетями, использовании различных компьютерных программ и сервисов, неадаптированных для таких категорий пользователей. </a:t>
            </a:r>
            <a:endParaRPr lang="ru-RU" dirty="0" smtClean="0">
              <a:solidFill>
                <a:srgbClr val="282828"/>
              </a:solidFill>
              <a:latin typeface="FiraSans-Regular"/>
            </a:endParaRPr>
          </a:p>
          <a:p>
            <a:r>
              <a:rPr lang="ru-RU" dirty="0" smtClean="0">
                <a:solidFill>
                  <a:srgbClr val="282828"/>
                </a:solidFill>
                <a:latin typeface="FiraSans-Regular"/>
              </a:rPr>
              <a:t>Конструкция </a:t>
            </a:r>
            <a:r>
              <a:rPr lang="ru-RU" dirty="0" err="1">
                <a:solidFill>
                  <a:srgbClr val="282828"/>
                </a:solidFill>
                <a:latin typeface="FiraSans-Regular"/>
              </a:rPr>
              <a:t>ElBraille</a:t>
            </a:r>
            <a:r>
              <a:rPr lang="ru-RU" dirty="0">
                <a:solidFill>
                  <a:srgbClr val="282828"/>
                </a:solidFill>
                <a:latin typeface="FiraSans-Regular"/>
              </a:rPr>
              <a:t> включает </a:t>
            </a:r>
            <a:r>
              <a:rPr lang="ru-RU" dirty="0" err="1">
                <a:solidFill>
                  <a:srgbClr val="282828"/>
                </a:solidFill>
                <a:latin typeface="FiraSans-Regular"/>
              </a:rPr>
              <a:t>восьмиточечную</a:t>
            </a:r>
            <a:r>
              <a:rPr lang="ru-RU" dirty="0">
                <a:solidFill>
                  <a:srgbClr val="282828"/>
                </a:solidFill>
                <a:latin typeface="FiraSans-Regular"/>
              </a:rPr>
              <a:t> клавиатуру Брайля и 14 обновляемых ячеек, позволяющих осуществлять вывод информации с помощью рельефно-точечного шрифта, а также систему речевого сопровождения. Наряду со специальным программным обеспечением компьютер-органайзер </a:t>
            </a:r>
            <a:r>
              <a:rPr lang="ru-RU" dirty="0" err="1">
                <a:solidFill>
                  <a:srgbClr val="282828"/>
                </a:solidFill>
                <a:latin typeface="FiraSans-Regular"/>
              </a:rPr>
              <a:t>ElBraille</a:t>
            </a:r>
            <a:r>
              <a:rPr lang="ru-RU" dirty="0">
                <a:solidFill>
                  <a:srgbClr val="282828"/>
                </a:solidFill>
                <a:latin typeface="FiraSans-Regular"/>
              </a:rPr>
              <a:t> позволяет использовать стандартный функционал операционных систем, в </a:t>
            </a:r>
            <a:r>
              <a:rPr lang="ru-RU" dirty="0" err="1">
                <a:solidFill>
                  <a:srgbClr val="282828"/>
                </a:solidFill>
                <a:latin typeface="FiraSans-Regular"/>
              </a:rPr>
              <a:t>т.ч</a:t>
            </a:r>
            <a:r>
              <a:rPr lang="ru-RU" dirty="0">
                <a:solidFill>
                  <a:srgbClr val="282828"/>
                </a:solidFill>
                <a:latin typeface="FiraSans-Regular"/>
              </a:rPr>
              <a:t>. и приложения, обеспечивающие использование экранного доступа. С помощью </a:t>
            </a:r>
            <a:r>
              <a:rPr lang="ru-RU" dirty="0" err="1">
                <a:solidFill>
                  <a:srgbClr val="282828"/>
                </a:solidFill>
                <a:latin typeface="FiraSans-Regular"/>
              </a:rPr>
              <a:t>Bluetooth</a:t>
            </a:r>
            <a:r>
              <a:rPr lang="ru-RU" dirty="0">
                <a:solidFill>
                  <a:srgbClr val="282828"/>
                </a:solidFill>
                <a:latin typeface="FiraSans-Regular"/>
              </a:rPr>
              <a:t>-модуля можно также управлять другими устройствами, к примеру, мобильным телефоном.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248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eyetracking.care/stiven-ho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464" y="4704783"/>
            <a:ext cx="2982687" cy="1491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83" y="55114"/>
            <a:ext cx="6180908" cy="1325563"/>
          </a:xfrm>
        </p:spPr>
        <p:txBody>
          <a:bodyPr/>
          <a:lstStyle/>
          <a:p>
            <a:pPr algn="ctr"/>
            <a:r>
              <a:rPr lang="ru-RU" b="1" dirty="0" err="1"/>
              <a:t>Айтрекер</a:t>
            </a:r>
            <a:r>
              <a:rPr lang="ru-RU" b="1" dirty="0"/>
              <a:t> (</a:t>
            </a:r>
            <a:r>
              <a:rPr lang="en-US" b="1" dirty="0"/>
              <a:t>Eye Tracker)</a:t>
            </a:r>
            <a:br>
              <a:rPr lang="en-US" b="1" dirty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919" y="966946"/>
            <a:ext cx="4876801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Айтрекер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 — это камера, которая позволяет отслеживать движения глаз. Система определяет в какую точку экрана сейчас смотрит ребенок.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Взгляд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заменяет функции клавиатуры и мышки. Система понимает куда смотрит ребенок и ставит туда курсор, происходит работа на компьютере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  <a:p>
            <a:pPr algn="just">
              <a:spcAft>
                <a:spcPts val="0"/>
              </a:spcAft>
            </a:pP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Айтрекер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 оснащен 3D моделью глаз, что позволяет работать на компьютере детям с ДЦП имеющими неконтролируемые движения головой.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98739" y="6302890"/>
            <a:ext cx="47201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rgbClr val="333333"/>
                </a:solidFill>
                <a:latin typeface="Helvetica Neue"/>
              </a:rPr>
              <a:t>Стивен </a:t>
            </a:r>
            <a:r>
              <a:rPr lang="ru-RU" sz="1200" i="1" dirty="0" err="1">
                <a:solidFill>
                  <a:srgbClr val="333333"/>
                </a:solidFill>
                <a:latin typeface="Helvetica Neue"/>
              </a:rPr>
              <a:t>Хокинг</a:t>
            </a:r>
            <a:r>
              <a:rPr lang="ru-RU" sz="1200" i="1" dirty="0">
                <a:solidFill>
                  <a:srgbClr val="333333"/>
                </a:solidFill>
                <a:latin typeface="Helvetica Neue"/>
              </a:rPr>
              <a:t>, </a:t>
            </a:r>
            <a:endParaRPr lang="ru-RU" sz="1200" i="1" dirty="0" smtClean="0">
              <a:solidFill>
                <a:srgbClr val="333333"/>
              </a:solidFill>
              <a:latin typeface="Helvetica Neue"/>
            </a:endParaRPr>
          </a:p>
          <a:p>
            <a:pPr algn="ctr"/>
            <a:r>
              <a:rPr lang="ru-RU" sz="1200" i="1" dirty="0" smtClean="0">
                <a:solidFill>
                  <a:srgbClr val="333333"/>
                </a:solidFill>
                <a:latin typeface="Helvetica Neue"/>
              </a:rPr>
              <a:t>британский </a:t>
            </a:r>
            <a:r>
              <a:rPr lang="ru-RU" sz="1200" i="1" dirty="0">
                <a:solidFill>
                  <a:srgbClr val="333333"/>
                </a:solidFill>
                <a:latin typeface="Helvetica Neue"/>
              </a:rPr>
              <a:t>ученый-физик с мировым </a:t>
            </a:r>
            <a:r>
              <a:rPr lang="ru-RU" sz="1200" i="1" dirty="0" smtClean="0">
                <a:solidFill>
                  <a:srgbClr val="333333"/>
                </a:solidFill>
                <a:latin typeface="Helvetica Neue"/>
              </a:rPr>
              <a:t>именем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839" y="174579"/>
            <a:ext cx="4810876" cy="2412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31550" r="2530"/>
          <a:stretch/>
        </p:blipFill>
        <p:spPr>
          <a:xfrm>
            <a:off x="5382200" y="2693537"/>
            <a:ext cx="4214647" cy="1850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6142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82905" y="415130"/>
            <a:ext cx="11290853" cy="7747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ПРОГРАММНОЕ ОБЕСПЕЧЕНИЕ</a:t>
            </a:r>
          </a:p>
          <a:p>
            <a:pPr algn="ctr"/>
            <a:endParaRPr lang="ru-RU" b="1" dirty="0"/>
          </a:p>
        </p:txBody>
      </p:sp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582905" y="1189900"/>
            <a:ext cx="11290300" cy="52161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  </a:t>
            </a:r>
            <a:r>
              <a:rPr lang="ru-RU" b="1" dirty="0"/>
              <a:t>Программы «ТЕКСТ В РЕЧЬ</a:t>
            </a:r>
            <a:r>
              <a:rPr lang="ru-RU" b="1" dirty="0" smtClean="0"/>
              <a:t>» и </a:t>
            </a:r>
            <a:r>
              <a:rPr lang="ru-RU" b="1" dirty="0"/>
              <a:t>«РЕЧЬ В ТЕКСТ»: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•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://www.textfromtospeech.com/ru/text-to-voice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Яндекс</a:t>
            </a:r>
            <a:r>
              <a:rPr lang="ru-RU" dirty="0"/>
              <a:t>. Диктовка (бесплатно; текст в речь; речь в текст; доступно только для мобильных устройств). Можно </a:t>
            </a:r>
            <a:r>
              <a:rPr lang="ru-RU" dirty="0" smtClean="0"/>
              <a:t>скачать в </a:t>
            </a:r>
            <a:r>
              <a:rPr lang="ru-RU" dirty="0" err="1" smtClean="0"/>
              <a:t>Яндекс.Store</a:t>
            </a:r>
            <a:r>
              <a:rPr lang="ru-RU" dirty="0" smtClean="0"/>
              <a:t>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TalkTyper</a:t>
            </a:r>
            <a:r>
              <a:rPr lang="ru-RU" dirty="0" smtClean="0"/>
              <a:t> </a:t>
            </a:r>
            <a:r>
              <a:rPr lang="ru-RU" dirty="0"/>
              <a:t>(бесплатно; речь в текст; онлайн-сервис) https://talktyper.com/ru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Блокнот для речевого ввода (речь в текст; онлайн-сервис; есть возможность интеграции в </a:t>
            </a:r>
            <a:r>
              <a:rPr lang="ru-RU" dirty="0" err="1"/>
              <a:t>Windows</a:t>
            </a:r>
            <a:r>
              <a:rPr lang="ru-RU" dirty="0"/>
              <a:t>, но платная): https://speechpad.ru/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en-US" dirty="0" smtClean="0"/>
              <a:t>LINKA</a:t>
            </a:r>
            <a:r>
              <a:rPr lang="ru-RU" dirty="0" smtClean="0"/>
              <a:t> </a:t>
            </a:r>
            <a:r>
              <a:rPr lang="en-US" dirty="0" smtClean="0"/>
              <a:t> (</a:t>
            </a:r>
            <a:r>
              <a:rPr lang="ru-RU" dirty="0" smtClean="0"/>
              <a:t>программы</a:t>
            </a:r>
            <a:r>
              <a:rPr lang="ru-RU" dirty="0"/>
              <a:t>, использующие синтезатор речи, которые помогают людям с нарушениями речи и </a:t>
            </a:r>
            <a:r>
              <a:rPr lang="ru-RU" dirty="0" smtClean="0"/>
              <a:t>ОДА)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44815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246" y="-4107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Программное обеспечение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2880" y="4163905"/>
            <a:ext cx="4850674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SuperNova</a:t>
            </a:r>
            <a:r>
              <a:rPr lang="ru-RU" dirty="0" smtClean="0"/>
              <a:t>— </a:t>
            </a:r>
            <a:r>
              <a:rPr lang="ru-RU" dirty="0"/>
              <a:t>программа экранного увеличения высокого разрешения (HD), с функцией визуального выделения информации, чтением содержимого экрана, а также технологией шрифта </a:t>
            </a:r>
            <a:r>
              <a:rPr lang="ru-RU" dirty="0" err="1"/>
              <a:t>True</a:t>
            </a:r>
            <a:r>
              <a:rPr lang="ru-RU" dirty="0"/>
              <a:t> </a:t>
            </a:r>
            <a:r>
              <a:rPr lang="ru-RU" dirty="0" err="1"/>
              <a:t>Fonts</a:t>
            </a:r>
            <a:r>
              <a:rPr lang="ru-RU" dirty="0"/>
              <a:t> максимальной чёткости при любой кратности увеличения. Поддержка нескольких мониторов.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16" y="1678880"/>
            <a:ext cx="4785775" cy="1623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738947" y="3302081"/>
            <a:ext cx="609600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 smtClean="0"/>
              <a:t>ElNotes</a:t>
            </a:r>
            <a:r>
              <a:rPr lang="ru-RU" dirty="0" smtClean="0"/>
              <a:t> </a:t>
            </a:r>
            <a:r>
              <a:rPr lang="ru-RU" dirty="0"/>
              <a:t>позволяет быстро создавать текстовые и голосовые </a:t>
            </a:r>
            <a:r>
              <a:rPr lang="ru-RU" dirty="0" smtClean="0"/>
              <a:t>заметки и </a:t>
            </a:r>
            <a:r>
              <a:rPr lang="ru-RU" dirty="0"/>
              <a:t>затем при необходимости экспортировать их в файлы с расширением .</a:t>
            </a:r>
            <a:r>
              <a:rPr lang="ru-RU" dirty="0" err="1"/>
              <a:t>txt</a:t>
            </a:r>
            <a:r>
              <a:rPr lang="ru-RU" dirty="0"/>
              <a:t> или .mp3, соответственно. 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Все функции программы доступны посредством интуитивно очевидных клавиатурных команд без использования мыши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Все элементы интерфейса имеют возможность озвучивания и выведения на дисплей Брайля при использовании программного обеспечения экранного доступа, а также доступны для визуального восприятия, в том числе и с использованием экранных увеличителей.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736" y="1284493"/>
            <a:ext cx="3058422" cy="1622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999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87" y="266513"/>
            <a:ext cx="11819965" cy="81924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Обучающиеся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с особыми образовательными потребностями</a:t>
            </a:r>
            <a:endParaRPr lang="ru-RU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5459" y="1497874"/>
            <a:ext cx="4832233" cy="490292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660033"/>
                </a:solidFill>
                <a:cs typeface="Calibri Light" panose="020F0302020204030204" pitchFamily="34" charset="0"/>
              </a:rPr>
              <a:t>ОБУЧАЮЩИЙСЯ С ОГРАНИЧЕННЫМИ ВОЗМОЖНОСТЯМИ ЗДОРОВЬЯ</a:t>
            </a:r>
            <a:r>
              <a:rPr lang="ru-RU" b="1" dirty="0">
                <a:solidFill>
                  <a:schemeClr val="tx1"/>
                </a:solidFill>
                <a:cs typeface="Calibri Light" panose="020F0302020204030204" pitchFamily="34" charset="0"/>
              </a:rPr>
              <a:t> – физическое лицо, имеющее недостатки в физическом и/или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</a:t>
            </a:r>
            <a:r>
              <a:rPr lang="ru-RU" b="1" dirty="0" smtClean="0">
                <a:solidFill>
                  <a:schemeClr val="tx1"/>
                </a:solidFill>
                <a:cs typeface="Calibri Light" panose="020F0302020204030204" pitchFamily="34" charset="0"/>
              </a:rPr>
              <a:t>.</a:t>
            </a:r>
          </a:p>
          <a:p>
            <a:pPr algn="just"/>
            <a:endParaRPr lang="ru-RU" b="1" dirty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ЗАКЛЮЧЕНИЕ </a:t>
            </a:r>
            <a:r>
              <a:rPr lang="ru-RU" b="1" dirty="0" smtClean="0">
                <a:solidFill>
                  <a:srgbClr val="FF0000"/>
                </a:solidFill>
              </a:rPr>
              <a:t>ПМПК</a:t>
            </a:r>
          </a:p>
          <a:p>
            <a:pPr algn="ctr"/>
            <a:endParaRPr lang="ru-RU" b="1" dirty="0">
              <a:solidFill>
                <a:srgbClr val="660033"/>
              </a:solidFill>
            </a:endParaRPr>
          </a:p>
          <a:p>
            <a:pPr algn="just"/>
            <a:endParaRPr lang="ru-RU" b="1" dirty="0">
              <a:solidFill>
                <a:schemeClr val="tx1"/>
              </a:solidFill>
              <a:latin typeface="Constantia" panose="02030602050306030303" pitchFamily="18" charset="0"/>
              <a:cs typeface="Calibri Light" panose="020F03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6149" y="1306286"/>
            <a:ext cx="4602480" cy="50945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660033"/>
              </a:solidFill>
            </a:endParaRPr>
          </a:p>
          <a:p>
            <a:pPr algn="ctr"/>
            <a:endParaRPr lang="ru-RU" b="1" dirty="0">
              <a:solidFill>
                <a:srgbClr val="660033"/>
              </a:solidFill>
            </a:endParaRPr>
          </a:p>
          <a:p>
            <a:pPr algn="ctr"/>
            <a:r>
              <a:rPr lang="ru-RU" b="1" dirty="0" smtClean="0">
                <a:solidFill>
                  <a:srgbClr val="660033"/>
                </a:solidFill>
              </a:rPr>
              <a:t>ИНВАЛИД </a:t>
            </a:r>
            <a:r>
              <a:rPr lang="ru-RU" b="1" dirty="0">
                <a:solidFill>
                  <a:srgbClr val="660033"/>
                </a:solidFill>
              </a:rPr>
              <a:t>(ДО 18 ЛЕТ – РЕБЕНОК-ИНВАЛИД</a:t>
            </a:r>
            <a:r>
              <a:rPr lang="ru-RU" b="1" dirty="0" smtClean="0">
                <a:solidFill>
                  <a:srgbClr val="660033"/>
                </a:solidFill>
              </a:rPr>
              <a:t>)</a:t>
            </a:r>
          </a:p>
          <a:p>
            <a:pPr algn="ctr"/>
            <a:r>
              <a:rPr lang="ru-RU" b="1" dirty="0" smtClean="0">
                <a:solidFill>
                  <a:srgbClr val="660033"/>
                </a:solidFill>
              </a:rPr>
              <a:t> </a:t>
            </a:r>
            <a:r>
              <a:rPr lang="ru-RU" b="1" dirty="0"/>
              <a:t>– лицо, которое имеет нарушение здоровья со стойким расстройством функций организма, обусловленное заболеваниями, последствиями травм или дефектами, приводящее к ограничению жизнедеятельности и вызывающее необходимость его социальной защиты</a:t>
            </a:r>
          </a:p>
          <a:p>
            <a:pPr algn="ctr"/>
            <a:endParaRPr lang="ru-RU" b="1" dirty="0" smtClean="0">
              <a:solidFill>
                <a:srgbClr val="660033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СПРАВКА МСЭ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ИПР</a:t>
            </a:r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660033"/>
              </a:solidFill>
            </a:endParaRPr>
          </a:p>
          <a:p>
            <a:pPr algn="just"/>
            <a:endParaRPr lang="ru-RU" b="1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01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6" y="365125"/>
            <a:ext cx="10807499" cy="60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41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443" y="95161"/>
            <a:ext cx="11290853" cy="66934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Доступность общего образования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53" y="660004"/>
            <a:ext cx="12030635" cy="613268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ФЗ  от 29.12.2012 N 273-ФЗ (ред. от 25.12.2023) "Об образовании в РФ" (с изм. и доп., вступ. в силу с 01.04.2024)</a:t>
            </a:r>
            <a:endParaRPr lang="ru-RU" sz="1800" b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Пункт 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Под спец. 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условиями для получения образования обучающимися с </a:t>
            </a: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ОВЗ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понимаются 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условия обучения, воспитания и развития таких обучающихся, </a:t>
            </a:r>
            <a:endParaRPr lang="ru-RU" sz="18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включающие 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в себя использование специальных образовательных программ и </a:t>
            </a: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методов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обучения и воспитания</a:t>
            </a: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специальных учебников, учебных пособий и дидактических материалов, </a:t>
            </a:r>
            <a:endParaRPr lang="ru-RU" sz="18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специальных технических средств обучения коллективного и индивидуального пользования</a:t>
            </a: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предоставление услуг ассистента (помощника), оказывающего обучающимся необходимую техническую помощь, </a:t>
            </a:r>
            <a:endParaRPr lang="ru-RU" sz="18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проведение 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групповых и индивидуальных коррекционных занятий</a:t>
            </a: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обеспечение доступа в здания организаций, осуществляющих образовательную деятельность, и другие условия</a:t>
            </a: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без которых невозможно или затруднено освоение образовательных программ обучающимися с ограниченными возможностями здоровья.</a:t>
            </a:r>
            <a:endParaRPr lang="ru-RU" sz="1800" u="sng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ФЗ  </a:t>
            </a:r>
            <a:r>
              <a:rPr lang="ru-RU" sz="1800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от 24.11.1995 N 181-ФЗ (ред. от 10.07.2023) </a:t>
            </a:r>
            <a:r>
              <a:rPr lang="ru-RU" sz="18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«О </a:t>
            </a:r>
            <a:r>
              <a:rPr lang="ru-RU" sz="1800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социальной защите инвалидов в Российской </a:t>
            </a:r>
            <a:r>
              <a:rPr lang="ru-RU" sz="18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Федерации» 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Статья 19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Государство поддерживает получение инвалидами образования и гарантирует создание </a:t>
            </a: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инвалидам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необходимых условий для его получения.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Поддержка общего образования, профессионального образования и профессионального </a:t>
            </a: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обучения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инвалидов 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направлена на</a:t>
            </a: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: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осуществление 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ими прав и свобод человека наравне с другими гражданами;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развитие 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личности, индивидуальных способностей и возможностей;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интеграцию 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в общество</a:t>
            </a: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</p:txBody>
      </p:sp>
      <p:pic>
        <p:nvPicPr>
          <p:cNvPr id="4" name="Picture 2" descr="https://stavsad29.ru/wp-content/uploads/sites/12/2019/12/cover-1200x800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4" r="28261"/>
          <a:stretch/>
        </p:blipFill>
        <p:spPr bwMode="auto">
          <a:xfrm>
            <a:off x="10397943" y="1003462"/>
            <a:ext cx="1242352" cy="1901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https://bookcity.uk/upload/iblock/65f/65f01139aa2bb5a85ad13e0ec5177934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r="18042"/>
          <a:stretch/>
        </p:blipFill>
        <p:spPr bwMode="auto">
          <a:xfrm>
            <a:off x="10522220" y="4785360"/>
            <a:ext cx="1284689" cy="2007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3284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443" y="365125"/>
            <a:ext cx="11290853" cy="75247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/>
              <a:t>АССИСТИВНЫЕ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442" y="1225261"/>
            <a:ext cx="11290853" cy="535103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Социальная и государственная политика России направлена на обеспечение реализации всех прав лиц с инвалидностью.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Ведущий инструмент </a:t>
            </a:r>
            <a:r>
              <a:rPr lang="ru-RU" dirty="0"/>
              <a:t>повышения доступности и улучшения качества </a:t>
            </a:r>
            <a:r>
              <a:rPr lang="ru-RU" dirty="0" smtClean="0"/>
              <a:t> </a:t>
            </a:r>
            <a:r>
              <a:rPr lang="ru-RU" dirty="0"/>
              <a:t>образования для </a:t>
            </a:r>
            <a:r>
              <a:rPr lang="ru-RU" dirty="0" smtClean="0"/>
              <a:t>обучающихся с ОВЗ и </a:t>
            </a:r>
            <a:r>
              <a:rPr lang="ru-RU" dirty="0"/>
              <a:t>инвалидностью являются </a:t>
            </a:r>
            <a:r>
              <a:rPr lang="ru-RU" b="1" dirty="0"/>
              <a:t>ассистивные технологии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>Впервые </a:t>
            </a:r>
            <a:r>
              <a:rPr lang="ru-RU" dirty="0"/>
              <a:t>термин «ассистивные технологии» был применен </a:t>
            </a:r>
            <a:r>
              <a:rPr lang="ru-RU" dirty="0" smtClean="0"/>
              <a:t> </a:t>
            </a:r>
            <a:r>
              <a:rPr lang="ru-RU" dirty="0"/>
              <a:t>в 1988 г. в документе «</a:t>
            </a:r>
            <a:r>
              <a:rPr lang="ru-RU" dirty="0" err="1"/>
              <a:t>Technology-Related</a:t>
            </a:r>
            <a:r>
              <a:rPr lang="ru-RU" dirty="0"/>
              <a:t> </a:t>
            </a:r>
            <a:r>
              <a:rPr lang="ru-RU" dirty="0" err="1"/>
              <a:t>Assistance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Individuals</a:t>
            </a:r>
            <a:r>
              <a:rPr lang="ru-RU" dirty="0"/>
              <a:t> </a:t>
            </a:r>
            <a:r>
              <a:rPr lang="ru-RU" dirty="0" err="1"/>
              <a:t>with</a:t>
            </a:r>
            <a:r>
              <a:rPr lang="ru-RU" dirty="0"/>
              <a:t> </a:t>
            </a:r>
            <a:r>
              <a:rPr lang="ru-RU" dirty="0" err="1"/>
              <a:t>Disabilities</a:t>
            </a:r>
            <a:r>
              <a:rPr lang="ru-RU" dirty="0"/>
              <a:t> </a:t>
            </a:r>
            <a:r>
              <a:rPr lang="ru-RU" dirty="0" err="1"/>
              <a:t>Act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1988 (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Tech</a:t>
            </a:r>
            <a:r>
              <a:rPr lang="ru-RU" dirty="0"/>
              <a:t> </a:t>
            </a:r>
            <a:r>
              <a:rPr lang="ru-RU" dirty="0" err="1"/>
              <a:t>Act</a:t>
            </a:r>
            <a:r>
              <a:rPr lang="ru-RU" dirty="0"/>
              <a:t>)». </a:t>
            </a: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Термин </a:t>
            </a:r>
            <a:r>
              <a:rPr lang="ru-RU" dirty="0"/>
              <a:t>«ассистивные технологии» используется в Конвенции ООН </a:t>
            </a:r>
            <a:endParaRPr lang="ru-RU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о </a:t>
            </a:r>
            <a:r>
              <a:rPr lang="ru-RU" dirty="0"/>
              <a:t>правах инвалидов,  </a:t>
            </a:r>
            <a:r>
              <a:rPr lang="ru-RU" dirty="0" smtClean="0"/>
              <a:t>в </a:t>
            </a:r>
            <a:r>
              <a:rPr lang="ru-RU" dirty="0"/>
              <a:t>Государственной </a:t>
            </a:r>
            <a:r>
              <a:rPr lang="ru-RU" dirty="0" smtClean="0"/>
              <a:t>программе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dirty="0"/>
              <a:t>«Доступная среда 2011-2025» и др. документах и регламентах. </a:t>
            </a:r>
          </a:p>
        </p:txBody>
      </p:sp>
    </p:spTree>
    <p:extLst>
      <p:ext uri="{BB962C8B-B14F-4D97-AF65-F5344CB8AC3E}">
        <p14:creationId xmlns:p14="http://schemas.microsoft.com/office/powerpoint/2010/main" val="245752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443" y="365126"/>
            <a:ext cx="11290853" cy="71960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/>
              <a:t>АССИСТИВНЫЕ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008" y="1515196"/>
            <a:ext cx="7036302" cy="5144221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В Конвенции </a:t>
            </a:r>
            <a:r>
              <a:rPr lang="ru-RU" dirty="0" smtClean="0"/>
              <a:t>о </a:t>
            </a:r>
            <a:r>
              <a:rPr lang="ru-RU" dirty="0"/>
              <a:t>правах инвалидов и принятых </a:t>
            </a:r>
            <a:r>
              <a:rPr lang="ru-RU" dirty="0" smtClean="0"/>
              <a:t>ООН Стандартных </a:t>
            </a:r>
            <a:r>
              <a:rPr lang="ru-RU" dirty="0"/>
              <a:t>правилах обеспечения равных возможностей для инвалидов подчеркивается важность ассистивных устройств. </a:t>
            </a:r>
            <a:endParaRPr lang="ru-RU" dirty="0" smtClean="0"/>
          </a:p>
          <a:p>
            <a:pPr algn="just"/>
            <a:r>
              <a:rPr lang="ru-RU" dirty="0" smtClean="0"/>
              <a:t>Государствам </a:t>
            </a:r>
            <a:r>
              <a:rPr lang="ru-RU" dirty="0"/>
              <a:t>предлагается содействовать обеспечению доступа к ассистивным устройствам и технологиям и создавать базы данных о наличии соответствующих ассистивных устройств и технологий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Под ассистивными технологиями понимаются различные </a:t>
            </a:r>
            <a:r>
              <a:rPr lang="ru-RU" b="1" dirty="0"/>
              <a:t>устройства, оборудование</a:t>
            </a:r>
            <a:r>
              <a:rPr lang="ru-RU" dirty="0"/>
              <a:t>, продукты, </a:t>
            </a:r>
            <a:r>
              <a:rPr lang="ru-RU" b="1" dirty="0"/>
              <a:t>программное обеспечение </a:t>
            </a:r>
            <a:r>
              <a:rPr lang="ru-RU" dirty="0"/>
              <a:t>или услуги, направленные на усиление, поддержку или улучшение функциональных возможностей людей с ОВЗ и инвалидностью и позволяющие обеспечить доступ к информации, процессу общения, информационно-образовательной среде.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146" y="2623559"/>
            <a:ext cx="4647514" cy="26596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441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497" y="129995"/>
            <a:ext cx="10515600" cy="6624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Классификация </a:t>
            </a:r>
            <a:r>
              <a:rPr lang="ru-RU" b="1" dirty="0" err="1" smtClean="0"/>
              <a:t>ассистивных</a:t>
            </a:r>
            <a:r>
              <a:rPr lang="ru-RU" b="1" dirty="0" smtClean="0"/>
              <a:t> технологий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05691"/>
            <a:ext cx="8421187" cy="575636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ТСР (технические средства реабилитации)</a:t>
            </a:r>
            <a:r>
              <a:rPr lang="ru-RU" dirty="0"/>
              <a:t> – средства, обеспечивающие коррекционные функции, помогающие усилить возможности нарушенных анализаторов. Специальные средства для самообслуживания, ухода, ориентирования, общения и обмена информацией, обучения, образования (включая литературу для слепых) и занятий трудовой деятельностью, передвижения и пр. </a:t>
            </a:r>
            <a:r>
              <a:rPr lang="ru-RU" u="sng" dirty="0">
                <a:solidFill>
                  <a:srgbClr val="660033"/>
                </a:solidFill>
              </a:rPr>
              <a:t>Государство гарантирует инвалидам получение технических средств предусмотренных федеральным перечнем </a:t>
            </a:r>
            <a:r>
              <a:rPr lang="ru-RU" dirty="0"/>
              <a:t>за счет средств федерального бюджета.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ТСО (технические средства обучения) </a:t>
            </a:r>
            <a:r>
              <a:rPr lang="ru-RU" dirty="0"/>
              <a:t>– средство, обеспечивающее получение учебной информации в доступной форме. носители учебной информации (дидактического материала) и устройства, с помощью которых данная информация преобразовывается в удобную для восприятия форму (включая обучающие компьютерные программы и сетевые ресурсы). ТСО бывают механические, электромеханические, оптические, </a:t>
            </a:r>
            <a:r>
              <a:rPr lang="ru-RU" dirty="0" err="1"/>
              <a:t>звукотехнические</a:t>
            </a:r>
            <a:r>
              <a:rPr lang="ru-RU" dirty="0"/>
              <a:t>, электронные и комбинированные. Классификация по роду обучения выделяют технические устройства индивидуального, группового и поточного (для больших групп обучаемых, например, в вузах для целого потока) пользования. Классификация по характеру воздействия на органы чувств выделяют визуальные, аудиосредства и аудиовизуальные ТСО.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ПО (программное обеспечение) </a:t>
            </a:r>
            <a:r>
              <a:rPr lang="ru-RU" dirty="0"/>
              <a:t>– прикладная программа специфического назначения, необходимая для выполнения определенных пользовательских задач на </a:t>
            </a:r>
            <a:r>
              <a:rPr lang="ru-RU" dirty="0" smtClean="0"/>
              <a:t>компьютере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588" y="1098825"/>
            <a:ext cx="3139936" cy="1287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599" y="3330949"/>
            <a:ext cx="3275949" cy="1319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588" y="4995806"/>
            <a:ext cx="3139936" cy="1490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3596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443" y="365126"/>
            <a:ext cx="11290853" cy="72476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/>
              <a:t>АССИСТИВНЫЕ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535" y="1219201"/>
            <a:ext cx="11700667" cy="544945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/>
              <a:t>Ассистивные технологии могут быть классифицированы по </a:t>
            </a:r>
            <a:r>
              <a:rPr lang="ru-RU" sz="2400" b="1" i="1" dirty="0"/>
              <a:t>функциональному назначению</a:t>
            </a:r>
            <a:r>
              <a:rPr lang="ru-RU" sz="2400" dirty="0"/>
              <a:t> в зависимости от категории нарушений у потенциальных пользователей: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/>
              <a:t>технологии </a:t>
            </a:r>
            <a:r>
              <a:rPr lang="ru-RU" sz="2400" b="1" dirty="0"/>
              <a:t>для людей с сенсорными нарушениями, включая</a:t>
            </a:r>
            <a:r>
              <a:rPr lang="ru-RU" sz="2400" b="1" dirty="0" smtClean="0"/>
              <a:t>: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а) ассистивные средства для лиц с нарушениями слуха (</a:t>
            </a:r>
            <a:r>
              <a:rPr lang="ru-RU" sz="2400" dirty="0" err="1"/>
              <a:t>сурдоинформационные</a:t>
            </a:r>
            <a:r>
              <a:rPr lang="ru-RU" sz="2400" dirty="0"/>
              <a:t> средства</a:t>
            </a:r>
            <a:r>
              <a:rPr lang="ru-RU" sz="2400" dirty="0" smtClean="0"/>
              <a:t>);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б) ассистивные средства для лиц с нарушениями зрения (</a:t>
            </a:r>
            <a:r>
              <a:rPr lang="ru-RU" sz="2400" dirty="0" err="1"/>
              <a:t>тифлоинформационные</a:t>
            </a:r>
            <a:r>
              <a:rPr lang="ru-RU" sz="2400" dirty="0"/>
              <a:t> средства</a:t>
            </a:r>
            <a:r>
              <a:rPr lang="ru-RU" sz="2400" dirty="0" smtClean="0"/>
              <a:t>);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в) ассистивные средства для лиц с нарушениями речи (</a:t>
            </a:r>
            <a:r>
              <a:rPr lang="ru-RU" sz="2400" dirty="0" err="1"/>
              <a:t>голосообразующие</a:t>
            </a:r>
            <a:r>
              <a:rPr lang="ru-RU" sz="2400" dirty="0"/>
              <a:t> средства</a:t>
            </a:r>
            <a:r>
              <a:rPr lang="ru-RU" sz="2400" dirty="0" smtClean="0"/>
              <a:t>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b="1" dirty="0" smtClean="0"/>
              <a:t>технологии </a:t>
            </a:r>
            <a:r>
              <a:rPr lang="ru-RU" sz="2400" b="1" dirty="0"/>
              <a:t>для людей с физическими нарушениями в работе опорно-двигательного аппарата;</a:t>
            </a:r>
            <a:r>
              <a:rPr lang="ru-RU" sz="2400" dirty="0"/>
              <a:t>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/>
              <a:t> </a:t>
            </a:r>
            <a:r>
              <a:rPr lang="ru-RU" sz="2400" b="1" dirty="0" smtClean="0"/>
              <a:t>технологии </a:t>
            </a:r>
            <a:r>
              <a:rPr lang="ru-RU" sz="2400" b="1" dirty="0"/>
              <a:t>для людей с когнитивными нарушениями (умственными, психическими, нарушениями развития). </a:t>
            </a:r>
            <a:endParaRPr lang="ru-RU" sz="24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/>
              <a:t> </a:t>
            </a:r>
            <a:r>
              <a:rPr lang="ru-RU" sz="2400" b="1" dirty="0" smtClean="0"/>
              <a:t>технологии </a:t>
            </a:r>
            <a:r>
              <a:rPr lang="ru-RU" sz="2400" b="1" dirty="0"/>
              <a:t>для людей с ограничениями по общемедицинским </a:t>
            </a:r>
            <a:r>
              <a:rPr lang="ru-RU" sz="2400" b="1" dirty="0" smtClean="0"/>
              <a:t>показаниям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56563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443" y="365125"/>
            <a:ext cx="11290853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 smtClean="0"/>
              <a:t>Задачи </a:t>
            </a:r>
            <a:r>
              <a:rPr lang="ru-RU" b="1" dirty="0" err="1" smtClean="0"/>
              <a:t>ассистивных</a:t>
            </a:r>
            <a:r>
              <a:rPr lang="ru-RU" b="1" dirty="0" smtClean="0"/>
              <a:t> технологий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443" y="2001645"/>
            <a:ext cx="11504591" cy="4373029"/>
          </a:xfrm>
          <a:solidFill>
            <a:schemeClr val="bg1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Помогать </a:t>
            </a:r>
            <a:r>
              <a:rPr lang="ru-RU" dirty="0" smtClean="0"/>
              <a:t>учиться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Способствовать </a:t>
            </a:r>
            <a:r>
              <a:rPr lang="ru-RU" dirty="0"/>
              <a:t>коммуникации или сделать ее </a:t>
            </a:r>
            <a:r>
              <a:rPr lang="ru-RU" dirty="0" smtClean="0"/>
              <a:t>возможной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Помочь </a:t>
            </a:r>
            <a:r>
              <a:rPr lang="ru-RU" dirty="0"/>
              <a:t>лучше видеть или слышать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Помочь контролировать компьютер,  </a:t>
            </a:r>
            <a:r>
              <a:rPr lang="ru-RU" dirty="0"/>
              <a:t>телевизор, радио, </a:t>
            </a:r>
            <a:r>
              <a:rPr lang="ru-RU" dirty="0" smtClean="0"/>
              <a:t> свет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Упростить </a:t>
            </a:r>
            <a:r>
              <a:rPr lang="ru-RU" dirty="0"/>
              <a:t>процесс включения </a:t>
            </a:r>
            <a:r>
              <a:rPr lang="ru-RU" dirty="0" smtClean="0"/>
              <a:t>технических устройств </a:t>
            </a:r>
          </a:p>
        </p:txBody>
      </p:sp>
    </p:spTree>
    <p:extLst>
      <p:ext uri="{BB962C8B-B14F-4D97-AF65-F5344CB8AC3E}">
        <p14:creationId xmlns:p14="http://schemas.microsoft.com/office/powerpoint/2010/main" val="35107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ТЕХНИЧЕСКИЕ СРЕДСТВА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62" y="1463736"/>
            <a:ext cx="2786651" cy="2129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509" y="1470616"/>
            <a:ext cx="2974110" cy="1962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002" y="1470616"/>
            <a:ext cx="2635186" cy="1930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795" y="3986083"/>
            <a:ext cx="3171931" cy="2406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2648" y="4077523"/>
            <a:ext cx="2783810" cy="2406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5380" y="4251694"/>
            <a:ext cx="3569508" cy="1874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93344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23F4F"/>
      </a:accent2>
      <a:accent3>
        <a:srgbClr val="A5A5A5"/>
      </a:accent3>
      <a:accent4>
        <a:srgbClr val="48A1FA"/>
      </a:accent4>
      <a:accent5>
        <a:srgbClr val="4472C4"/>
      </a:accent5>
      <a:accent6>
        <a:srgbClr val="2F5496"/>
      </a:accent6>
      <a:hlink>
        <a:srgbClr val="0563C1"/>
      </a:hlink>
      <a:folHlink>
        <a:srgbClr val="323F4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10988</TotalTime>
  <Words>1457</Words>
  <Application>Microsoft Office PowerPoint</Application>
  <PresentationFormat>Широкоэкранный</PresentationFormat>
  <Paragraphs>114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Constantia</vt:lpstr>
      <vt:lpstr>Cordia New</vt:lpstr>
      <vt:lpstr>FiraSans-Regular</vt:lpstr>
      <vt:lpstr>Helvetica Neue</vt:lpstr>
      <vt:lpstr>Roboto</vt:lpstr>
      <vt:lpstr>Tahoma</vt:lpstr>
      <vt:lpstr>Wingdings</vt:lpstr>
      <vt:lpstr>Тема Office</vt:lpstr>
      <vt:lpstr>Презентация PowerPoint</vt:lpstr>
      <vt:lpstr>Обучающиеся  с особыми образовательными потребностями</vt:lpstr>
      <vt:lpstr>Доступность общего образования</vt:lpstr>
      <vt:lpstr>АССИСТИВНЫЕ ТЕХНОЛОГИИ</vt:lpstr>
      <vt:lpstr>АССИСТИВНЫЕ ТЕХНОЛОГИИ</vt:lpstr>
      <vt:lpstr>Классификация ассистивных технологий</vt:lpstr>
      <vt:lpstr>АССИСТИВНЫЕ ТЕХНОЛОГИИ</vt:lpstr>
      <vt:lpstr>Задачи ассистивных технологий</vt:lpstr>
      <vt:lpstr>ТЕХНИЧЕСКИЕ СРЕДСТВА</vt:lpstr>
      <vt:lpstr>Ресивер беспроводной связи</vt:lpstr>
      <vt:lpstr>Клавиатура с большими кнопками и накладкой</vt:lpstr>
      <vt:lpstr>Выносная компьютерная кнопка</vt:lpstr>
      <vt:lpstr>Компьютерный роллер</vt:lpstr>
      <vt:lpstr>Портативная информационная индукционная система "Исток А5"</vt:lpstr>
      <vt:lpstr>Видеоувеличитель портативный электронный LCD экраном</vt:lpstr>
      <vt:lpstr>Портативный компьютер-органайзер ElBraille </vt:lpstr>
      <vt:lpstr>Айтрекер (Eye Tracker) </vt:lpstr>
      <vt:lpstr> </vt:lpstr>
      <vt:lpstr>Программное обеспечение</vt:lpstr>
      <vt:lpstr>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user</cp:lastModifiedBy>
  <cp:revision>45</cp:revision>
  <dcterms:created xsi:type="dcterms:W3CDTF">2023-10-26T08:11:05Z</dcterms:created>
  <dcterms:modified xsi:type="dcterms:W3CDTF">2024-11-14T06:43:15Z</dcterms:modified>
</cp:coreProperties>
</file>