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8" r:id="rId3"/>
    <p:sldId id="268" r:id="rId4"/>
    <p:sldId id="263" r:id="rId5"/>
    <p:sldId id="269" r:id="rId6"/>
    <p:sldId id="270" r:id="rId7"/>
    <p:sldId id="267" r:id="rId8"/>
    <p:sldId id="260" r:id="rId9"/>
    <p:sldId id="271" r:id="rId10"/>
    <p:sldId id="262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6CB9A-CC9E-48A8-BD41-98AAFDB747B8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4BDC6-1E23-4E43-BF03-EA5EB3EA4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955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81227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Дефициты профессиональной компетентности в организации учебно-исследовательской и проектной деятельности учащихся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2651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/>
              <a:t>До сих пор педагогика больше думает о том, как учить, чем о том, для чего учиться... </a:t>
            </a:r>
            <a:endParaRPr lang="ru-RU" b="1" i="1" dirty="0" smtClean="0"/>
          </a:p>
          <a:p>
            <a:pPr marL="0" indent="0" algn="ctr">
              <a:buNone/>
            </a:pPr>
            <a:r>
              <a:rPr lang="ru-RU" b="1" i="1" dirty="0" smtClean="0"/>
              <a:t>Мы </a:t>
            </a:r>
            <a:r>
              <a:rPr lang="ru-RU" b="1" i="1" dirty="0"/>
              <a:t>валим в детскую голову всякий ни к чему не годный хлам, с которым потом человек не знает, что </a:t>
            </a:r>
            <a:r>
              <a:rPr lang="ru-RU" b="1" i="1" dirty="0" smtClean="0"/>
              <a:t>делать</a:t>
            </a:r>
          </a:p>
          <a:p>
            <a:pPr marL="0" indent="0" algn="r">
              <a:buNone/>
            </a:pPr>
            <a:r>
              <a:rPr lang="ru-RU" b="1" i="1" dirty="0" smtClean="0"/>
              <a:t>(</a:t>
            </a:r>
            <a:r>
              <a:rPr lang="ru-RU" b="1" i="1" dirty="0"/>
              <a:t>К</a:t>
            </a:r>
            <a:r>
              <a:rPr lang="ru-RU" b="1" i="1" dirty="0" smtClean="0"/>
              <a:t>. Ушинский)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599858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1296143"/>
          </a:xfrm>
        </p:spPr>
        <p:txBody>
          <a:bodyPr/>
          <a:lstStyle/>
          <a:p>
            <a:r>
              <a:rPr lang="ru-RU" dirty="0" err="1" smtClean="0"/>
              <a:t>Псевдоисследование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204865"/>
            <a:ext cx="7315200" cy="3816423"/>
          </a:xfrm>
        </p:spPr>
        <p:txBody>
          <a:bodyPr>
            <a:normAutofit/>
          </a:bodyPr>
          <a:lstStyle/>
          <a:p>
            <a:r>
              <a:rPr lang="ru-RU" smtClean="0"/>
              <a:t>Компиляция</a:t>
            </a:r>
            <a:endParaRPr lang="ru-RU" dirty="0" smtClean="0"/>
          </a:p>
          <a:p>
            <a:r>
              <a:rPr lang="ru-RU" dirty="0" smtClean="0"/>
              <a:t>Вместо исследования – сложно организованное задание учителя</a:t>
            </a:r>
          </a:p>
          <a:p>
            <a:r>
              <a:rPr lang="ru-RU" dirty="0" smtClean="0"/>
              <a:t>Самостоятельное воспроизведение учебного материала/технологии</a:t>
            </a:r>
          </a:p>
          <a:p>
            <a:r>
              <a:rPr lang="ru-RU" dirty="0" smtClean="0"/>
              <a:t>Отсутствует работа с контентом исследования</a:t>
            </a:r>
          </a:p>
          <a:p>
            <a:r>
              <a:rPr lang="ru-RU" dirty="0" smtClean="0"/>
              <a:t>Нет действия (анализ, распознание, поиск, обобщение, представление, редактирование, фиксация, измерение, оцифровка, управление, программирование, моделирование, визуализация и т.д.)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186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96753"/>
            <a:ext cx="7474024" cy="1368152"/>
          </a:xfrm>
        </p:spPr>
        <p:txBody>
          <a:bodyPr>
            <a:normAutofit/>
          </a:bodyPr>
          <a:lstStyle/>
          <a:p>
            <a:r>
              <a:rPr lang="ru-RU" dirty="0" smtClean="0"/>
              <a:t>Конкурсное/Олимпиадное движение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55% победителей и призёров </a:t>
            </a:r>
            <a:r>
              <a:rPr lang="ru-RU" sz="2400" dirty="0" err="1" smtClean="0"/>
              <a:t>ВсО</a:t>
            </a:r>
            <a:r>
              <a:rPr lang="ru-RU" sz="2400" dirty="0" err="1"/>
              <a:t>Ш</a:t>
            </a:r>
            <a:r>
              <a:rPr lang="ru-RU" sz="2400" dirty="0" smtClean="0"/>
              <a:t> — </a:t>
            </a:r>
            <a:r>
              <a:rPr lang="ru-RU" sz="2400" dirty="0"/>
              <a:t>это школьники из </a:t>
            </a:r>
            <a:r>
              <a:rPr lang="ru-RU" sz="2400" dirty="0" smtClean="0"/>
              <a:t>Москвы, Казани, СПб;</a:t>
            </a:r>
          </a:p>
          <a:p>
            <a:r>
              <a:rPr lang="ru-RU" sz="2400" dirty="0" smtClean="0"/>
              <a:t>Мнение </a:t>
            </a:r>
            <a:r>
              <a:rPr lang="ru-RU" sz="2400" dirty="0" err="1" smtClean="0"/>
              <a:t>Рособрнадзора</a:t>
            </a:r>
            <a:r>
              <a:rPr lang="ru-RU" sz="2400" dirty="0" smtClean="0"/>
              <a:t>: «… </a:t>
            </a:r>
            <a:r>
              <a:rPr lang="ru-RU" sz="2400" i="1" dirty="0" smtClean="0"/>
              <a:t>у учителей в регионах отсутствуют мотивация и ресурсы»</a:t>
            </a:r>
            <a:r>
              <a:rPr lang="ru-RU" sz="2400" dirty="0" smtClean="0"/>
              <a:t>; </a:t>
            </a:r>
          </a:p>
          <a:p>
            <a:r>
              <a:rPr lang="ru-RU" sz="2400" dirty="0" smtClean="0"/>
              <a:t>А ресурсы ЕСТЬ: УЧИТЕЛЬ, ВУЗы, НКО в сфере образования, система поступления в ВУЗ – мотивация ученика, «Золотой резерв»/«Гордость Пермского края» и т.п.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724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9"/>
            <a:ext cx="7546032" cy="1656183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Проблемы организации работы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492897"/>
            <a:ext cx="7315200" cy="3816464"/>
          </a:xfrm>
        </p:spPr>
        <p:txBody>
          <a:bodyPr>
            <a:normAutofit/>
          </a:bodyPr>
          <a:lstStyle/>
          <a:p>
            <a:r>
              <a:rPr lang="ru-RU" sz="2400" dirty="0"/>
              <a:t>Не каждый учитель может стать </a:t>
            </a:r>
            <a:r>
              <a:rPr lang="ru-RU" sz="2400" dirty="0" err="1"/>
              <a:t>тьютором</a:t>
            </a:r>
            <a:r>
              <a:rPr lang="ru-RU" sz="2400" dirty="0"/>
              <a:t>, навигатором, </a:t>
            </a:r>
            <a:r>
              <a:rPr lang="ru-RU" sz="2400" dirty="0" err="1"/>
              <a:t>мотиватором</a:t>
            </a:r>
            <a:r>
              <a:rPr lang="ru-RU" sz="2400" dirty="0"/>
              <a:t>, партнером</a:t>
            </a:r>
          </a:p>
          <a:p>
            <a:r>
              <a:rPr lang="ru-RU" sz="2400" dirty="0"/>
              <a:t>Не каждый ученик может стать инициатором и «двигателем» идеи</a:t>
            </a:r>
          </a:p>
          <a:p>
            <a:r>
              <a:rPr lang="ru-RU" sz="2400" dirty="0" smtClean="0"/>
              <a:t>Не всякая предъявленная учеником работа является реферативной/учебно-исследовательской/проектной!</a:t>
            </a:r>
          </a:p>
          <a:p>
            <a:r>
              <a:rPr lang="ru-RU" sz="2400" dirty="0" smtClean="0"/>
              <a:t>Не любая деятельность является проектной!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49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Метапредметные</a:t>
            </a:r>
            <a:r>
              <a:rPr lang="ru-RU" b="1" dirty="0" smtClean="0"/>
              <a:t> результаты 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438711"/>
              </p:ext>
            </p:extLst>
          </p:nvPr>
        </p:nvGraphicFramePr>
        <p:xfrm>
          <a:off x="323528" y="1340767"/>
          <a:ext cx="8606190" cy="5062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113"/>
                <a:gridCol w="5660077"/>
              </a:tblGrid>
              <a:tr h="109299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Модель 5 </a:t>
                      </a:r>
                      <a:r>
                        <a:rPr lang="ru-RU" sz="1600" dirty="0" err="1" smtClean="0"/>
                        <a:t>креативных</a:t>
                      </a:r>
                      <a:r>
                        <a:rPr lang="ru-RU" sz="1600" dirty="0" smtClean="0"/>
                        <a:t> склонностей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en-US" sz="1600" dirty="0" smtClean="0"/>
                        <a:t>Lucas</a:t>
                      </a:r>
                      <a:r>
                        <a:rPr lang="ru-RU" sz="1600" dirty="0" smtClean="0"/>
                        <a:t>, </a:t>
                      </a:r>
                      <a:r>
                        <a:rPr lang="en-US" sz="1600" dirty="0" smtClean="0"/>
                        <a:t>Spencer</a:t>
                      </a:r>
                      <a:r>
                        <a:rPr lang="ru-RU" sz="1600" dirty="0" smtClean="0"/>
                        <a:t>, </a:t>
                      </a:r>
                      <a:r>
                        <a:rPr lang="en-US" sz="1600" dirty="0" smtClean="0"/>
                        <a:t>Claxton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 2013</a:t>
                      </a:r>
                      <a:r>
                        <a:rPr lang="ru-RU" sz="1600" dirty="0" smtClean="0"/>
                        <a:t>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Метапредметные</a:t>
                      </a:r>
                      <a:r>
                        <a:rPr lang="ru-RU" sz="1600" dirty="0" smtClean="0"/>
                        <a:t> результаты освоения ФГОС основного общего образования</a:t>
                      </a:r>
                      <a:endParaRPr lang="ru-RU" sz="1600" dirty="0"/>
                    </a:p>
                  </a:txBody>
                  <a:tcPr/>
                </a:tc>
              </a:tr>
              <a:tr h="10804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Любознательность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Умение определять цели своего обучения.</a:t>
                      </a:r>
                    </a:p>
                    <a:p>
                      <a:r>
                        <a:rPr lang="ru-RU" sz="1600" dirty="0" smtClean="0"/>
                        <a:t>Умение определять понятия, создавать обобщения, устанавливать аналогии/причинно-следственные связи и</a:t>
                      </a:r>
                      <a:r>
                        <a:rPr lang="ru-RU" sz="1600" baseline="0" dirty="0" smtClean="0"/>
                        <a:t> т.д.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8036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Настойчивость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Умение выбирать наиболее эффективные способы решения познавательных задач.</a:t>
                      </a:r>
                    </a:p>
                    <a:p>
                      <a:r>
                        <a:rPr lang="ru-RU" sz="1600" dirty="0" smtClean="0"/>
                        <a:t>Умение соотносить свои действия с планируемыми.</a:t>
                      </a:r>
                      <a:endParaRPr lang="ru-RU" sz="1600" dirty="0"/>
                    </a:p>
                  </a:txBody>
                  <a:tcPr/>
                </a:tc>
              </a:tr>
              <a:tr h="5760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Воображение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Умение создавать, применять знаки/символы/модели/схемы</a:t>
                      </a:r>
                      <a:endParaRPr lang="ru-RU" sz="1600" dirty="0"/>
                    </a:p>
                  </a:txBody>
                  <a:tcPr/>
                </a:tc>
              </a:tr>
              <a:tr h="66456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Совместимость с другими людьми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Учебное сотрудничество,</a:t>
                      </a:r>
                      <a:r>
                        <a:rPr lang="ru-RU" sz="1600" baseline="0" dirty="0" smtClean="0"/>
                        <a:t> умение формулировать и аргументировать свое мнение</a:t>
                      </a:r>
                      <a:endParaRPr lang="ru-RU" sz="1600" dirty="0"/>
                    </a:p>
                  </a:txBody>
                  <a:tcPr/>
                </a:tc>
              </a:tr>
              <a:tr h="82295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Дисциплинированность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Владение основами самоконтроля, самооценки, осуществления осознанного выбора в познавательной деятельности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58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618040" cy="1296143"/>
          </a:xfrm>
        </p:spPr>
        <p:txBody>
          <a:bodyPr>
            <a:normAutofit/>
          </a:bodyPr>
          <a:lstStyle/>
          <a:p>
            <a:r>
              <a:rPr lang="ru-RU" b="1" dirty="0"/>
              <a:t>Ученик как субъект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276873"/>
            <a:ext cx="7315200" cy="41764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2400" dirty="0" smtClean="0"/>
              <a:t>имеет </a:t>
            </a:r>
            <a:r>
              <a:rPr lang="ru-RU" sz="2400" dirty="0"/>
              <a:t>право на личные интересы/амбиции/мнение и т.д.</a:t>
            </a:r>
          </a:p>
          <a:p>
            <a:r>
              <a:rPr lang="ru-RU" sz="2400" dirty="0" smtClean="0"/>
              <a:t>разделяет </a:t>
            </a:r>
            <a:r>
              <a:rPr lang="ru-RU" sz="2400" dirty="0"/>
              <a:t>ответственность за результаты своего обучения</a:t>
            </a:r>
          </a:p>
          <a:p>
            <a:pPr marL="0" indent="0">
              <a:buNone/>
            </a:pP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Запрос </a:t>
            </a:r>
            <a:r>
              <a:rPr lang="ru-RU" sz="2400" dirty="0" smtClean="0"/>
              <a:t>ученика</a:t>
            </a:r>
            <a:r>
              <a:rPr lang="ru-RU" sz="2400" dirty="0"/>
              <a:t>: успешность, самостоятельность, креативность (умение создавать </a:t>
            </a:r>
            <a:r>
              <a:rPr lang="ru-RU" sz="2400" dirty="0" err="1"/>
              <a:t>инсайты</a:t>
            </a:r>
            <a:r>
              <a:rPr lang="ru-RU" sz="2400" dirty="0"/>
              <a:t>, «свежие взгляды» и т.д.), выход за границы «типичности» системы обучения</a:t>
            </a:r>
          </a:p>
          <a:p>
            <a:r>
              <a:rPr lang="ru-RU" sz="2400" dirty="0"/>
              <a:t>Ученик – соучастник образовательного процесса, имеющий возможность самостоятельного ответственного выбора (варианта обучения, УИР, ПД и т.д.)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923928" y="3501008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13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315200" cy="1080119"/>
          </a:xfrm>
        </p:spPr>
        <p:txBody>
          <a:bodyPr/>
          <a:lstStyle/>
          <a:p>
            <a:r>
              <a:rPr lang="ru-RU" dirty="0" smtClean="0"/>
              <a:t>Как работать?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988841"/>
            <a:ext cx="7618040" cy="43205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/>
              <a:t>Акцент на «малую» </a:t>
            </a:r>
            <a:r>
              <a:rPr lang="ru-RU" dirty="0" smtClean="0"/>
              <a:t>инициативу/креативность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Сотрудничество (ученик – учитель – </a:t>
            </a:r>
            <a:r>
              <a:rPr lang="ru-RU" dirty="0" smtClean="0"/>
              <a:t>родитель и/или социальный партнер</a:t>
            </a:r>
            <a:r>
              <a:rPr lang="ru-RU" dirty="0"/>
              <a:t>)</a:t>
            </a:r>
          </a:p>
          <a:p>
            <a:endParaRPr lang="ru-RU" dirty="0"/>
          </a:p>
          <a:p>
            <a:endParaRPr lang="ru-RU" dirty="0"/>
          </a:p>
          <a:p>
            <a:pPr algn="ctr"/>
            <a:endParaRPr lang="ru-RU" b="1" dirty="0" smtClean="0"/>
          </a:p>
          <a:p>
            <a:r>
              <a:rPr lang="ru-RU" b="1" dirty="0" smtClean="0"/>
              <a:t>Неформальные объединения (клубы) для развития самовыражения</a:t>
            </a:r>
            <a:endParaRPr lang="ru-RU" b="1" dirty="0"/>
          </a:p>
          <a:p>
            <a:r>
              <a:rPr lang="ru-RU" dirty="0" smtClean="0"/>
              <a:t>Поддержка любых познавательных </a:t>
            </a:r>
            <a:r>
              <a:rPr lang="ru-RU" dirty="0"/>
              <a:t>инициатив учащихся;</a:t>
            </a:r>
          </a:p>
          <a:p>
            <a:r>
              <a:rPr lang="ru-RU" dirty="0"/>
              <a:t>Создание новой образовательной/воспитывающей среды, в которой ценен опыт ученика;</a:t>
            </a:r>
          </a:p>
          <a:p>
            <a:endParaRPr lang="ru-RU" dirty="0"/>
          </a:p>
        </p:txBody>
      </p:sp>
      <p:sp>
        <p:nvSpPr>
          <p:cNvPr id="4" name="Двойная стрелка влево/вправо 3"/>
          <p:cNvSpPr/>
          <p:nvPr/>
        </p:nvSpPr>
        <p:spPr>
          <a:xfrm rot="5400000">
            <a:off x="4003526" y="3294696"/>
            <a:ext cx="792088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107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546032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 способствуют познавательной мотивации обучающегося: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204865"/>
            <a:ext cx="7315200" cy="4104496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Эмоциональная </a:t>
            </a:r>
            <a:r>
              <a:rPr lang="ru-RU" sz="2200" dirty="0"/>
              <a:t>бедность учебного материала</a:t>
            </a:r>
          </a:p>
          <a:p>
            <a:r>
              <a:rPr lang="ru-RU" sz="2200" dirty="0" smtClean="0"/>
              <a:t>Невысокая предметная и/или </a:t>
            </a:r>
            <a:r>
              <a:rPr lang="ru-RU" sz="2200" dirty="0"/>
              <a:t>методическая компетентность учителя</a:t>
            </a:r>
          </a:p>
          <a:p>
            <a:r>
              <a:rPr lang="ru-RU" sz="2200" dirty="0" smtClean="0"/>
              <a:t>Излишняя </a:t>
            </a:r>
            <a:r>
              <a:rPr lang="ru-RU" sz="2200" dirty="0"/>
              <a:t>повторяемость одних и тех же </a:t>
            </a:r>
            <a:r>
              <a:rPr lang="ru-RU" sz="2200" dirty="0" smtClean="0"/>
              <a:t>педагогических приемов</a:t>
            </a:r>
            <a:endParaRPr lang="ru-RU" sz="2200" dirty="0"/>
          </a:p>
          <a:p>
            <a:r>
              <a:rPr lang="ru-RU" sz="2200" dirty="0" smtClean="0"/>
              <a:t>Однообразные </a:t>
            </a:r>
            <a:r>
              <a:rPr lang="ru-RU" sz="2200" dirty="0"/>
              <a:t>задания</a:t>
            </a:r>
          </a:p>
          <a:p>
            <a:r>
              <a:rPr lang="ru-RU" sz="2200" dirty="0" smtClean="0"/>
              <a:t>Отсутствие оценки</a:t>
            </a:r>
            <a:endParaRPr lang="ru-RU" sz="2200" dirty="0"/>
          </a:p>
          <a:p>
            <a:r>
              <a:rPr lang="ru-RU" sz="2200" dirty="0" smtClean="0"/>
              <a:t>Недоброжелательное </a:t>
            </a:r>
            <a:r>
              <a:rPr lang="ru-RU" sz="2200" dirty="0"/>
              <a:t>отношение к учащимся </a:t>
            </a:r>
            <a:endParaRPr lang="ru-RU" sz="2200" dirty="0" smtClean="0"/>
          </a:p>
          <a:p>
            <a:r>
              <a:rPr lang="ru-RU" sz="2200" dirty="0" smtClean="0"/>
              <a:t>Постоянные </a:t>
            </a:r>
            <a:r>
              <a:rPr lang="ru-RU" sz="2200" dirty="0"/>
              <a:t>приемы понуждения </a:t>
            </a:r>
            <a:r>
              <a:rPr lang="ru-RU" sz="2200" dirty="0" smtClean="0"/>
              <a:t>или необоснованные требования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16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КАК? Есть 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0809"/>
            <a:ext cx="7546032" cy="4608552"/>
          </a:xfrm>
        </p:spPr>
        <p:txBody>
          <a:bodyPr>
            <a:normAutofit/>
          </a:bodyPr>
          <a:lstStyle/>
          <a:p>
            <a:r>
              <a:rPr lang="ru-RU" b="1" dirty="0" smtClean="0"/>
              <a:t>Персонифицированное обучение (ИОТ) по «новым грамотностям» (информационная, правовая, финансовая, предпринимательская и т.д.)</a:t>
            </a:r>
          </a:p>
          <a:p>
            <a:r>
              <a:rPr lang="ru-RU" b="1" dirty="0" smtClean="0"/>
              <a:t>Практико-ориентированное обучение </a:t>
            </a:r>
          </a:p>
          <a:p>
            <a:r>
              <a:rPr lang="ru-RU" b="1" dirty="0" smtClean="0"/>
              <a:t>Сетевое обучение </a:t>
            </a:r>
          </a:p>
          <a:p>
            <a:r>
              <a:rPr lang="ru-RU" b="1" dirty="0" smtClean="0"/>
              <a:t>Проектное обучение</a:t>
            </a:r>
          </a:p>
          <a:p>
            <a:r>
              <a:rPr lang="ru-RU" b="1" dirty="0" smtClean="0"/>
              <a:t>Участие в проектах профессиональной навигации (разные уровни </a:t>
            </a:r>
            <a:r>
              <a:rPr lang="ru-RU" b="1" dirty="0" err="1" smtClean="0"/>
              <a:t>Вордскиллс</a:t>
            </a:r>
            <a:r>
              <a:rPr lang="ru-RU" b="1" dirty="0" smtClean="0"/>
              <a:t>, Билет в будущее)</a:t>
            </a:r>
          </a:p>
          <a:p>
            <a:r>
              <a:rPr lang="ru-RU" b="1" dirty="0" err="1" smtClean="0"/>
              <a:t>Метапредметные</a:t>
            </a:r>
            <a:r>
              <a:rPr lang="ru-RU" b="1" dirty="0" smtClean="0"/>
              <a:t> погружения (</a:t>
            </a:r>
            <a:r>
              <a:rPr lang="ru-RU" dirty="0" smtClean="0"/>
              <a:t>на </a:t>
            </a:r>
            <a:r>
              <a:rPr lang="ru-RU" dirty="0"/>
              <a:t>предметное содержание «наращиваем» </a:t>
            </a:r>
            <a:r>
              <a:rPr lang="ru-RU" dirty="0" err="1"/>
              <a:t>метапредметные</a:t>
            </a:r>
            <a:r>
              <a:rPr lang="ru-RU" dirty="0"/>
              <a:t> </a:t>
            </a:r>
            <a:r>
              <a:rPr lang="ru-RU" dirty="0" smtClean="0"/>
              <a:t>компетенции)</a:t>
            </a:r>
            <a:endParaRPr lang="ru-RU" dirty="0"/>
          </a:p>
          <a:p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867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3"/>
            <a:ext cx="7618040" cy="1008111"/>
          </a:xfrm>
        </p:spPr>
        <p:txBody>
          <a:bodyPr>
            <a:normAutofit/>
          </a:bodyPr>
          <a:lstStyle/>
          <a:p>
            <a:r>
              <a:rPr lang="ru-RU" dirty="0"/>
              <a:t>КАК? Есть </a:t>
            </a:r>
            <a:r>
              <a:rPr lang="ru-RU" dirty="0" smtClean="0"/>
              <a:t>приемы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7618040" cy="468056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Свободные высказывания и </a:t>
            </a:r>
            <a:r>
              <a:rPr lang="ru-RU" b="1" dirty="0" smtClean="0"/>
              <a:t>тексты</a:t>
            </a:r>
          </a:p>
          <a:p>
            <a:r>
              <a:rPr lang="ru-RU" dirty="0"/>
              <a:t>Постоянная коммуникация учителя-ученика (письменная, устная, разговорная): если урок прошел без участия ученика – урок «для галочки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Учебный </a:t>
            </a:r>
            <a:r>
              <a:rPr lang="ru-RU" dirty="0"/>
              <a:t>материал подается как </a:t>
            </a:r>
            <a:r>
              <a:rPr lang="en-US" dirty="0"/>
              <a:t>ELEVATOR PITCH</a:t>
            </a:r>
            <a:r>
              <a:rPr lang="ru-RU" dirty="0"/>
              <a:t>: «точно – ясно – понятно»</a:t>
            </a:r>
          </a:p>
          <a:p>
            <a:r>
              <a:rPr lang="ru-RU" dirty="0" smtClean="0"/>
              <a:t>Избыточность </a:t>
            </a:r>
            <a:r>
              <a:rPr lang="ru-RU" dirty="0"/>
              <a:t>информации от учителя («Учитель ценнее интернета</a:t>
            </a:r>
            <a:r>
              <a:rPr lang="ru-RU" dirty="0" smtClean="0"/>
              <a:t>»)</a:t>
            </a:r>
          </a:p>
          <a:p>
            <a:r>
              <a:rPr lang="ru-RU" dirty="0"/>
              <a:t>Практикуйте задания без заранее данных алгоритмов выполнения, формы исполнения </a:t>
            </a:r>
          </a:p>
          <a:p>
            <a:r>
              <a:rPr lang="ru-RU" dirty="0"/>
              <a:t>Задавайте эвристические вопросы («Умный вопрос – это уже добрая половина знания»)</a:t>
            </a:r>
          </a:p>
          <a:p>
            <a:pPr marL="45720" indent="0">
              <a:buNone/>
            </a:pPr>
            <a:endParaRPr lang="ru-RU" b="1" dirty="0" smtClean="0"/>
          </a:p>
          <a:p>
            <a:pPr marL="45720" indent="0">
              <a:buNone/>
            </a:pPr>
            <a:r>
              <a:rPr lang="ru-RU" b="1" dirty="0" smtClean="0"/>
              <a:t>ВЫВОД:</a:t>
            </a:r>
            <a:endParaRPr lang="ru-RU" b="1" dirty="0"/>
          </a:p>
          <a:p>
            <a:r>
              <a:rPr lang="ru-RU" dirty="0"/>
              <a:t>Опыт работы с 1% «одаренных</a:t>
            </a:r>
            <a:r>
              <a:rPr lang="ru-RU" dirty="0" smtClean="0"/>
              <a:t>»/высокомотивированных обучающихся масштабируем </a:t>
            </a:r>
            <a:r>
              <a:rPr lang="ru-RU" dirty="0"/>
              <a:t>на оставшихся 99% учеников</a:t>
            </a:r>
          </a:p>
          <a:p>
            <a:endParaRPr lang="ru-RU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773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1492</TotalTime>
  <Words>544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Перспектива</vt:lpstr>
      <vt:lpstr>Дефициты профессиональной компетентности в организации учебно-исследовательской и проектной деятельности учащихся</vt:lpstr>
      <vt:lpstr>Конкурсное/Олимпиадное движение</vt:lpstr>
      <vt:lpstr>Проблемы организации работы </vt:lpstr>
      <vt:lpstr>Метапредметные результаты </vt:lpstr>
      <vt:lpstr>Ученик как субъект обучения</vt:lpstr>
      <vt:lpstr>Как работать? </vt:lpstr>
      <vt:lpstr>Не способствуют познавательной мотивации обучающегося:</vt:lpstr>
      <vt:lpstr>КАК? Есть технологии</vt:lpstr>
      <vt:lpstr>КАК? Есть приемы</vt:lpstr>
      <vt:lpstr>Псевдоисследование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Шаяхметова Венера Рюзальевна</dc:creator>
  <cp:lastModifiedBy>Шаяхметова Венера Рузальевна</cp:lastModifiedBy>
  <cp:revision>15</cp:revision>
  <cp:lastPrinted>2024-01-24T13:29:29Z</cp:lastPrinted>
  <dcterms:created xsi:type="dcterms:W3CDTF">2024-01-12T14:06:08Z</dcterms:created>
  <dcterms:modified xsi:type="dcterms:W3CDTF">2024-10-03T09:23:16Z</dcterms:modified>
</cp:coreProperties>
</file>