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7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70" r:id="rId11"/>
    <p:sldId id="269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EDF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страх</c:v>
                </c:pt>
                <c:pt idx="1">
                  <c:v>агрессия</c:v>
                </c:pt>
                <c:pt idx="2">
                  <c:v>тревожность</c:v>
                </c:pt>
                <c:pt idx="3">
                  <c:v>увереннность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4.8</c:v>
                </c:pt>
                <c:pt idx="2">
                  <c:v>3.5</c:v>
                </c:pt>
                <c:pt idx="3">
                  <c:v>1.5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страх</c:v>
                </c:pt>
                <c:pt idx="1">
                  <c:v>агрессия</c:v>
                </c:pt>
                <c:pt idx="2">
                  <c:v>тревожность</c:v>
                </c:pt>
                <c:pt idx="3">
                  <c:v>увереннность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2.8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страх</c:v>
                </c:pt>
                <c:pt idx="1">
                  <c:v>агрессия</c:v>
                </c:pt>
                <c:pt idx="2">
                  <c:v>тревожность</c:v>
                </c:pt>
                <c:pt idx="3">
                  <c:v>увереннность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0.1</c:v>
                </c:pt>
                <c:pt idx="1">
                  <c:v>0</c:v>
                </c:pt>
                <c:pt idx="2">
                  <c:v>0</c:v>
                </c:pt>
                <c:pt idx="3">
                  <c:v>5</c:v>
                </c:pt>
              </c:numCache>
            </c:numRef>
          </c:val>
        </c:ser>
        <c:axId val="142070144"/>
        <c:axId val="142071680"/>
      </c:barChart>
      <c:catAx>
        <c:axId val="142070144"/>
        <c:scaling>
          <c:orientation val="minMax"/>
        </c:scaling>
        <c:axPos val="b"/>
        <c:numFmt formatCode="General" sourceLinked="0"/>
        <c:tickLblPos val="nextTo"/>
        <c:crossAx val="142071680"/>
        <c:crosses val="autoZero"/>
        <c:auto val="1"/>
        <c:lblAlgn val="ctr"/>
        <c:lblOffset val="100"/>
      </c:catAx>
      <c:valAx>
        <c:axId val="142071680"/>
        <c:scaling>
          <c:orientation val="minMax"/>
        </c:scaling>
        <c:axPos val="l"/>
        <c:majorGridlines/>
        <c:numFmt formatCode="General" sourceLinked="1"/>
        <c:tickLblPos val="nextTo"/>
        <c:crossAx val="142070144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4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47625"/>
            <a:ext cx="14478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09" name="Rectangle 13"/>
          <p:cNvSpPr>
            <a:spLocks noGrp="1" noChangeArrowheads="1"/>
          </p:cNvSpPr>
          <p:nvPr>
            <p:ph type="title"/>
          </p:nvPr>
        </p:nvSpPr>
        <p:spPr>
          <a:xfrm>
            <a:off x="457200" y="2184400"/>
            <a:ext cx="8229600" cy="1828800"/>
          </a:xfrm>
        </p:spPr>
        <p:txBody>
          <a:bodyPr/>
          <a:lstStyle/>
          <a:p>
            <a:pPr>
              <a:defRPr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Прозрачный мольберт — нетрадиционное средство коррекции эмоциональной сферы у обучающихся с умственной отсталостью.</a:t>
            </a:r>
            <a:endParaRPr lang="ru-RU" altLang="ru-RU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2" name="Rectangle 2"/>
          <p:cNvSpPr>
            <a:spLocks noChangeArrowheads="1"/>
          </p:cNvSpPr>
          <p:nvPr/>
        </p:nvSpPr>
        <p:spPr bwMode="auto">
          <a:xfrm>
            <a:off x="419100" y="228600"/>
            <a:ext cx="8305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/>
            <a:r>
              <a:rPr lang="ru-RU" altLang="ru-RU" sz="1600" b="1" dirty="0" smtClean="0">
                <a:solidFill>
                  <a:srgbClr val="7030A0"/>
                </a:solidFill>
                <a:latin typeface="Times New Roman" pitchFamily="18" charset="0"/>
              </a:rPr>
              <a:t>Муниципальное общеобразовательное учреждение </a:t>
            </a:r>
            <a:br>
              <a:rPr lang="ru-RU" altLang="ru-RU" sz="1600" b="1" dirty="0" smtClean="0">
                <a:solidFill>
                  <a:srgbClr val="7030A0"/>
                </a:solidFill>
                <a:latin typeface="Times New Roman" pitchFamily="18" charset="0"/>
              </a:rPr>
            </a:br>
            <a:r>
              <a:rPr lang="ru-RU" altLang="ru-RU" sz="1600" b="1" dirty="0" smtClean="0">
                <a:solidFill>
                  <a:srgbClr val="7030A0"/>
                </a:solidFill>
                <a:latin typeface="Times New Roman" pitchFamily="18" charset="0"/>
              </a:rPr>
              <a:t>«</a:t>
            </a:r>
            <a:r>
              <a:rPr lang="ru-RU" altLang="ru-RU" sz="1600" b="1" dirty="0" err="1" smtClean="0">
                <a:solidFill>
                  <a:srgbClr val="7030A0"/>
                </a:solidFill>
                <a:latin typeface="Times New Roman" pitchFamily="18" charset="0"/>
              </a:rPr>
              <a:t>Киселевская</a:t>
            </a:r>
            <a:r>
              <a:rPr lang="ru-RU" altLang="ru-RU" sz="1600" b="1" dirty="0" smtClean="0">
                <a:solidFill>
                  <a:srgbClr val="7030A0"/>
                </a:solidFill>
                <a:latin typeface="Times New Roman" pitchFamily="18" charset="0"/>
              </a:rPr>
              <a:t> общеобразовательная школа-интернат</a:t>
            </a:r>
            <a:br>
              <a:rPr lang="ru-RU" altLang="ru-RU" sz="1600" b="1" dirty="0" smtClean="0">
                <a:solidFill>
                  <a:srgbClr val="7030A0"/>
                </a:solidFill>
                <a:latin typeface="Times New Roman" pitchFamily="18" charset="0"/>
              </a:rPr>
            </a:br>
            <a:r>
              <a:rPr lang="ru-RU" altLang="ru-RU" sz="1600" b="1" dirty="0" smtClean="0">
                <a:solidFill>
                  <a:srgbClr val="7030A0"/>
                </a:solidFill>
                <a:latin typeface="Times New Roman" pitchFamily="18" charset="0"/>
              </a:rPr>
              <a:t>для обучающихся с ограниченными</a:t>
            </a:r>
            <a:br>
              <a:rPr lang="ru-RU" altLang="ru-RU" sz="1600" b="1" dirty="0" smtClean="0">
                <a:solidFill>
                  <a:srgbClr val="7030A0"/>
                </a:solidFill>
                <a:latin typeface="Times New Roman" pitchFamily="18" charset="0"/>
              </a:rPr>
            </a:br>
            <a:r>
              <a:rPr lang="ru-RU" altLang="ru-RU" sz="1600" b="1" dirty="0" smtClean="0">
                <a:solidFill>
                  <a:srgbClr val="7030A0"/>
                </a:solidFill>
                <a:latin typeface="Times New Roman" pitchFamily="18" charset="0"/>
              </a:rPr>
              <a:t>возможностями здоровья»       </a:t>
            </a:r>
            <a:endParaRPr lang="ru-RU" altLang="ru-RU" sz="1600" b="1" dirty="0">
              <a:solidFill>
                <a:srgbClr val="7030A0"/>
              </a:solidFill>
              <a:latin typeface="Times New Roman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57200" y="4643446"/>
            <a:ext cx="8305800" cy="2163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Практический семинар</a:t>
            </a:r>
            <a:br>
              <a:rPr lang="ru-RU" alt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</a:br>
            <a:r>
              <a:rPr lang="ru-RU" alt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/>
            </a:r>
            <a:br>
              <a:rPr lang="ru-RU" alt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</a:br>
            <a:r>
              <a:rPr lang="ru-RU" alt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Педагог психолог </a:t>
            </a:r>
            <a:r>
              <a:rPr lang="ru-RU" altLang="ru-RU" sz="2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Делидова</a:t>
            </a:r>
            <a:r>
              <a:rPr lang="ru-RU" alt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Н.Е.</a:t>
            </a:r>
            <a:br>
              <a:rPr lang="ru-RU" alt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</a:br>
            <a:r>
              <a:rPr lang="ru-RU" alt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/>
            </a:r>
            <a:br>
              <a:rPr lang="ru-RU" alt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</a:br>
            <a:r>
              <a:rPr lang="ru-RU" alt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2022г.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lq1O3i-0lm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388" y="214290"/>
            <a:ext cx="2235098" cy="2918045"/>
          </a:xfrm>
        </p:spPr>
      </p:pic>
      <p:pic>
        <p:nvPicPr>
          <p:cNvPr id="5" name="Рисунок 4" descr="nUYoBnad-F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57950" y="3286124"/>
            <a:ext cx="2320862" cy="3214710"/>
          </a:xfrm>
          <a:prstGeom prst="rect">
            <a:avLst/>
          </a:prstGeom>
        </p:spPr>
      </p:pic>
      <p:pic>
        <p:nvPicPr>
          <p:cNvPr id="7" name="Рисунок 6" descr="BXswvyHXix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142852"/>
            <a:ext cx="2357454" cy="3000396"/>
          </a:xfrm>
          <a:prstGeom prst="rect">
            <a:avLst/>
          </a:prstGeom>
        </p:spPr>
      </p:pic>
      <p:pic>
        <p:nvPicPr>
          <p:cNvPr id="10" name="Рисунок 9" descr="D6nYj5u-n-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75348" y="1285860"/>
            <a:ext cx="3339708" cy="4452945"/>
          </a:xfrm>
          <a:prstGeom prst="rect">
            <a:avLst/>
          </a:prstGeom>
        </p:spPr>
      </p:pic>
      <p:pic>
        <p:nvPicPr>
          <p:cNvPr id="11" name="Рисунок 10" descr="gnfaSJhoedc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7158" y="3214686"/>
            <a:ext cx="2428892" cy="314327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572560" cy="114300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Динамика эмоционального состояния на начало и на  окончание  занятия 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357299"/>
          <a:ext cx="8229600" cy="3786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1472" y="5072074"/>
            <a:ext cx="80724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Синим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цветом отмечено эмоциональное состояние на начало занятия,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Красным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цветом эмоциональное состояние в середине  занятия,</a:t>
            </a:r>
          </a:p>
          <a:p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Зеленым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цветом  отмечено эмоциональное состояние на конец занятия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Содержимое 5" descr="1-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071546"/>
            <a:ext cx="3429024" cy="407196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Прозрачный мольберт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jeXkfpGRu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934" y="0"/>
            <a:ext cx="4929222" cy="669131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m0JrNnw_rI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72198" y="2571744"/>
            <a:ext cx="2928958" cy="3832053"/>
          </a:xfrm>
          <a:prstGeom prst="rect">
            <a:avLst/>
          </a:prstGeom>
        </p:spPr>
      </p:pic>
      <p:pic>
        <p:nvPicPr>
          <p:cNvPr id="4" name="Содержимое 3" descr="pmlJikovnd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143240" y="2571744"/>
            <a:ext cx="2822968" cy="378621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7072362" cy="158272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Диагностика эмоционального состояния </a:t>
            </a:r>
            <a:b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«Цветовой  тест М. </a:t>
            </a:r>
            <a:r>
              <a:rPr lang="ru-RU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Люшера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W2pYMvOrzb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2571744"/>
            <a:ext cx="2889960" cy="3714776"/>
          </a:xfrm>
          <a:prstGeom prst="rect">
            <a:avLst/>
          </a:prstGeom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0" y="47625"/>
            <a:ext cx="14478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7786742" cy="1368412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Диагностика «Методика изучения мимической моторики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 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8SMej0x8pQ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1428736"/>
            <a:ext cx="2643206" cy="3571900"/>
          </a:xfrm>
          <a:prstGeom prst="rect">
            <a:avLst/>
          </a:prstGeom>
        </p:spPr>
      </p:pic>
      <p:pic>
        <p:nvPicPr>
          <p:cNvPr id="4" name="Содержимое 3" descr="QF9g7G0OfHg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928926" y="1285860"/>
            <a:ext cx="3500462" cy="5214974"/>
          </a:xfrm>
        </p:spPr>
      </p:pic>
      <p:pic>
        <p:nvPicPr>
          <p:cNvPr id="7" name="Рисунок 6" descr="9DMAMZFER_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8671" y="1571612"/>
            <a:ext cx="2625329" cy="3500438"/>
          </a:xfrm>
          <a:prstGeom prst="rect">
            <a:avLst/>
          </a:prstGeom>
        </p:spPr>
      </p:pic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0" y="47625"/>
            <a:ext cx="14478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5829312" cy="127478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Коррекция страха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jnoH0MXdCM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286512" y="1643050"/>
            <a:ext cx="2857488" cy="4049710"/>
          </a:xfrm>
        </p:spPr>
      </p:pic>
      <p:pic>
        <p:nvPicPr>
          <p:cNvPr id="6" name="Рисунок 5" descr="pmrl4O2SBt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78" y="2643182"/>
            <a:ext cx="3161114" cy="3929090"/>
          </a:xfrm>
          <a:prstGeom prst="rect">
            <a:avLst/>
          </a:prstGeom>
        </p:spPr>
      </p:pic>
      <p:pic>
        <p:nvPicPr>
          <p:cNvPr id="7" name="Рисунок 6" descr="VhnIl0VNnC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86116" y="2428868"/>
            <a:ext cx="2928958" cy="3714752"/>
          </a:xfrm>
          <a:prstGeom prst="rect">
            <a:avLst/>
          </a:prstGeom>
        </p:spPr>
      </p:pic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0" y="47625"/>
            <a:ext cx="14478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6572296" cy="72547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Коррекция агрессии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Rf2SOTNPTV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3013146"/>
            <a:ext cx="2714644" cy="3702002"/>
          </a:xfrm>
        </p:spPr>
      </p:pic>
      <p:pic>
        <p:nvPicPr>
          <p:cNvPr id="5" name="Рисунок 4" descr="YI3Vw5xQW0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43636" y="1677815"/>
            <a:ext cx="2857488" cy="4248088"/>
          </a:xfrm>
          <a:prstGeom prst="rect">
            <a:avLst/>
          </a:prstGeom>
        </p:spPr>
      </p:pic>
      <p:pic>
        <p:nvPicPr>
          <p:cNvPr id="6" name="Рисунок 5" descr="JpBvQxhU75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71802" y="2571744"/>
            <a:ext cx="2928958" cy="3897871"/>
          </a:xfrm>
          <a:prstGeom prst="rect">
            <a:avLst/>
          </a:prstGeom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0" y="47625"/>
            <a:ext cx="14478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81LfkQAbEA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43702" y="1428736"/>
            <a:ext cx="2000264" cy="2627676"/>
          </a:xfrm>
          <a:prstGeom prst="rect">
            <a:avLst/>
          </a:prstGeom>
        </p:spPr>
      </p:pic>
      <p:pic>
        <p:nvPicPr>
          <p:cNvPr id="7" name="Рисунок 6" descr="O29Cesnb4j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15140" y="4143380"/>
            <a:ext cx="1956248" cy="2357454"/>
          </a:xfrm>
          <a:prstGeom prst="rect">
            <a:avLst/>
          </a:prstGeom>
        </p:spPr>
      </p:pic>
      <p:pic>
        <p:nvPicPr>
          <p:cNvPr id="4" name="Содержимое 3" descr="HkpcZRM8R7o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14282" y="1142984"/>
            <a:ext cx="2071702" cy="258017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786710" cy="114298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Коррекция  тревожности </a:t>
            </a:r>
            <a:r>
              <a:rPr lang="ru-RU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Мандалы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LsYjIf8yLk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3929066"/>
            <a:ext cx="2053857" cy="2738475"/>
          </a:xfrm>
          <a:prstGeom prst="rect">
            <a:avLst/>
          </a:prstGeom>
        </p:spPr>
      </p:pic>
      <p:pic>
        <p:nvPicPr>
          <p:cNvPr id="8" name="Рисунок 7" descr="MFohzZTHN7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86050" y="1857364"/>
            <a:ext cx="3571900" cy="4429156"/>
          </a:xfrm>
          <a:prstGeom prst="rect">
            <a:avLst/>
          </a:prstGeom>
        </p:spPr>
      </p:pic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0000" y="47625"/>
            <a:ext cx="14478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aqDejCIine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268760"/>
            <a:ext cx="2232248" cy="260481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715272" cy="107154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Коррекция неуверенного поведения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W0RT2hvH6i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86050" y="1428736"/>
            <a:ext cx="3286148" cy="4572032"/>
          </a:xfrm>
          <a:prstGeom prst="rect">
            <a:avLst/>
          </a:prstGeom>
        </p:spPr>
      </p:pic>
      <p:pic>
        <p:nvPicPr>
          <p:cNvPr id="7" name="Рисунок 6" descr="umYFJZqHAb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4000504"/>
            <a:ext cx="2214578" cy="2641953"/>
          </a:xfrm>
          <a:prstGeom prst="rect">
            <a:avLst/>
          </a:prstGeom>
        </p:spPr>
      </p:pic>
      <p:pic>
        <p:nvPicPr>
          <p:cNvPr id="9" name="Рисунок 8" descr="brH9P7xfM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29388" y="4143380"/>
            <a:ext cx="2286016" cy="2571768"/>
          </a:xfrm>
          <a:prstGeom prst="rect">
            <a:avLst/>
          </a:prstGeom>
        </p:spPr>
      </p:pic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00" y="47625"/>
            <a:ext cx="14478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Рисунок 11" descr="uLTT31nBJ1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29388" y="1428736"/>
            <a:ext cx="2286016" cy="26146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72320" cy="72547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эмпатии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jO1Yux-IHDQ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43" y="3357562"/>
            <a:ext cx="2703279" cy="3214710"/>
          </a:xfrm>
        </p:spPr>
      </p:pic>
      <p:pic>
        <p:nvPicPr>
          <p:cNvPr id="5" name="Рисунок 4" descr="AY0Pih_MXO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0760" y="1813544"/>
            <a:ext cx="2786082" cy="3258506"/>
          </a:xfrm>
          <a:prstGeom prst="rect">
            <a:avLst/>
          </a:prstGeom>
        </p:spPr>
      </p:pic>
      <p:pic>
        <p:nvPicPr>
          <p:cNvPr id="6" name="Рисунок 5" descr="-CUH35eMlFI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71802" y="2165570"/>
            <a:ext cx="2714644" cy="3335108"/>
          </a:xfrm>
          <a:prstGeom prst="rect">
            <a:avLst/>
          </a:prstGeom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0" y="47625"/>
            <a:ext cx="14478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80</Words>
  <Application>Microsoft Office PowerPoint</Application>
  <PresentationFormat>Экран (4:3)</PresentationFormat>
  <Paragraphs>15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Прозрачный мольберт — нетрадиционное средство коррекции эмоциональной сферы у обучающихся с умственной отсталостью.</vt:lpstr>
      <vt:lpstr>Прозрачный мольберт</vt:lpstr>
      <vt:lpstr>Диагностика эмоционального состояния  «Цветовой  тест М. Люшера»</vt:lpstr>
      <vt:lpstr>Диагностика «Методика изучения мимической моторики» . </vt:lpstr>
      <vt:lpstr>Коррекция страха </vt:lpstr>
      <vt:lpstr>Коррекция агрессии </vt:lpstr>
      <vt:lpstr>Коррекция  тревожности Мандалы. </vt:lpstr>
      <vt:lpstr>Коррекция неуверенного поведения</vt:lpstr>
      <vt:lpstr>Развитие эмпатии.</vt:lpstr>
      <vt:lpstr>Слайд 10</vt:lpstr>
      <vt:lpstr>Динамика эмоционального состояния на начало и на  окончание  занятия 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Прозрачный мольберт — нетрадиционное средство коррекции эмоциональной сферы у обучающихся с умственной отсталостью. </dc:title>
  <dc:creator>p9641</dc:creator>
  <cp:lastModifiedBy>Пользователь Windows</cp:lastModifiedBy>
  <cp:revision>23</cp:revision>
  <dcterms:created xsi:type="dcterms:W3CDTF">2022-04-12T03:39:46Z</dcterms:created>
  <dcterms:modified xsi:type="dcterms:W3CDTF">2022-04-13T14:33:45Z</dcterms:modified>
</cp:coreProperties>
</file>