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DA9-EE66-4526-A76C-7BBA009E1D65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642ED81-916F-4A67-A9A9-B612F67A4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20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DA9-EE66-4526-A76C-7BBA009E1D65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642ED81-916F-4A67-A9A9-B612F67A4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44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DA9-EE66-4526-A76C-7BBA009E1D65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642ED81-916F-4A67-A9A9-B612F67A418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9669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DA9-EE66-4526-A76C-7BBA009E1D65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642ED81-916F-4A67-A9A9-B612F67A4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162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DA9-EE66-4526-A76C-7BBA009E1D65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642ED81-916F-4A67-A9A9-B612F67A418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9155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DA9-EE66-4526-A76C-7BBA009E1D65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642ED81-916F-4A67-A9A9-B612F67A4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85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DA9-EE66-4526-A76C-7BBA009E1D65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ED81-916F-4A67-A9A9-B612F67A4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733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DA9-EE66-4526-A76C-7BBA009E1D65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ED81-916F-4A67-A9A9-B612F67A4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52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DA9-EE66-4526-A76C-7BBA009E1D65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ED81-916F-4A67-A9A9-B612F67A4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74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DA9-EE66-4526-A76C-7BBA009E1D65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642ED81-916F-4A67-A9A9-B612F67A4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27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DA9-EE66-4526-A76C-7BBA009E1D65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642ED81-916F-4A67-A9A9-B612F67A4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993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DA9-EE66-4526-A76C-7BBA009E1D65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642ED81-916F-4A67-A9A9-B612F67A4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30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DA9-EE66-4526-A76C-7BBA009E1D65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ED81-916F-4A67-A9A9-B612F67A4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311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DA9-EE66-4526-A76C-7BBA009E1D65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ED81-916F-4A67-A9A9-B612F67A4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75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DA9-EE66-4526-A76C-7BBA009E1D65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ED81-916F-4A67-A9A9-B612F67A4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9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DA9-EE66-4526-A76C-7BBA009E1D65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642ED81-916F-4A67-A9A9-B612F67A4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24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B2DA9-EE66-4526-A76C-7BBA009E1D65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642ED81-916F-4A67-A9A9-B612F67A4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94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2" y="2091905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Nautilus Pompilius" panose="02000000000000000000" pitchFamily="2" charset="-52"/>
              </a:rPr>
              <a:t>Нейропсихологические приемы ритмизации речи как база для коррекции речевых нарушений у школьников с ТНР</a:t>
            </a:r>
            <a:endParaRPr lang="ru-RU" sz="3600" dirty="0">
              <a:latin typeface="Nautilus Pompilius" panose="02000000000000000000" pitchFamily="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Бурдина Вера Григорьевна, учитель-логопед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«Школа-интернат №4 для обучающихся с ОВЗ» г.Пермь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21.10.2020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21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Nautilus Pompilius" panose="02000000000000000000" pitchFamily="2" charset="-52"/>
              </a:rPr>
              <a:t>Нейрогимнастика</a:t>
            </a:r>
            <a:r>
              <a:rPr lang="ru-RU" dirty="0" smtClean="0">
                <a:latin typeface="Nautilus Pompilius" panose="02000000000000000000" pitchFamily="2" charset="-52"/>
              </a:rPr>
              <a:t> </a:t>
            </a:r>
            <a:r>
              <a:rPr lang="ru-RU" dirty="0" smtClean="0">
                <a:latin typeface="Nautilus Pompilius" panose="02000000000000000000" pitchFamily="2" charset="-52"/>
              </a:rPr>
              <a:t/>
            </a:r>
            <a:br>
              <a:rPr lang="ru-RU" dirty="0" smtClean="0">
                <a:latin typeface="Nautilus Pompilius" panose="02000000000000000000" pitchFamily="2" charset="-52"/>
              </a:rPr>
            </a:br>
            <a:r>
              <a:rPr lang="ru-RU" sz="2400" dirty="0" smtClean="0">
                <a:latin typeface="Nautilus Pompilius" panose="02000000000000000000" pitchFamily="2" charset="-52"/>
              </a:rPr>
              <a:t>Развитие ритмической организации</a:t>
            </a:r>
            <a:endParaRPr lang="ru-RU" sz="2400" dirty="0">
              <a:latin typeface="Nautilus Pompilius" panose="02000000000000000000" pitchFamily="2" charset="-52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63" y="2522537"/>
            <a:ext cx="6667500" cy="30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197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Nautilus Pompilius" panose="02000000000000000000" pitchFamily="2" charset="-52"/>
              </a:rPr>
              <a:t>Дыхание – </a:t>
            </a:r>
            <a:r>
              <a:rPr lang="ru-RU" sz="2800" dirty="0" smtClean="0">
                <a:latin typeface="Nautilus Pompilius" panose="02000000000000000000" pitchFamily="2" charset="-52"/>
              </a:rPr>
              <a:t>энергетическое обеспечение человека</a:t>
            </a:r>
            <a:endParaRPr lang="ru-RU" sz="2800" dirty="0">
              <a:latin typeface="Nautilus Pompilius" panose="02000000000000000000" pitchFamily="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0452" y="1500996"/>
            <a:ext cx="8744159" cy="4099675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дыхание оптимизирует - газообмен и кровообращение, - вентиляцию всех участков легких, - массаж органов брюшной полости. Способствует общему оздоровлению и улучшению самочувствия, успокаивает и повышает концентрацию внимания.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улучшают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ритмирование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организма, развивают самоконтроль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произвольность.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произвольно контролировать дыхание развивает самоконтроль над поведением.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Нейропсихологическая коррекция строится на автоматизации 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ритмировании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организма ребенка через базовые многоуровневые приемы.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08" y="4336480"/>
            <a:ext cx="6372225" cy="206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85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9868" y="624110"/>
            <a:ext cx="5157309" cy="128089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latin typeface="Nautilus Pompilius" panose="02000000000000000000" pitchFamily="2" charset="-52"/>
              </a:rPr>
              <a:t>Примеры  дыхательных </a:t>
            </a:r>
            <a:r>
              <a:rPr lang="ru-RU" b="1" dirty="0" smtClean="0">
                <a:latin typeface="Nautilus Pompilius" panose="02000000000000000000" pitchFamily="2" charset="-52"/>
              </a:rPr>
              <a:t/>
            </a:r>
            <a:br>
              <a:rPr lang="ru-RU" b="1" dirty="0" smtClean="0">
                <a:latin typeface="Nautilus Pompilius" panose="02000000000000000000" pitchFamily="2" charset="-52"/>
              </a:rPr>
            </a:br>
            <a:r>
              <a:rPr lang="ru-RU" b="1" dirty="0" smtClean="0">
                <a:latin typeface="Nautilus Pompilius" panose="02000000000000000000" pitchFamily="2" charset="-52"/>
              </a:rPr>
              <a:t>упражнений</a:t>
            </a:r>
            <a:r>
              <a:rPr lang="ru-RU" b="1" dirty="0">
                <a:latin typeface="Nautilus Pompilius" panose="02000000000000000000" pitchFamily="2" charset="-52"/>
              </a:rPr>
              <a:t>:	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1023" y="1639019"/>
            <a:ext cx="8915400" cy="4658265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сидя на полу. Ребенок кладет одну руку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грудь                                                                              или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 и акцентирует внимание на том, как на вдохе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рука                                                            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поднимается, а на выдохе - опускается. Затем в такт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дыханием                                                          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рукой он показывает, как дышит (на вдохе рука поднимается до уровня груди, а на выдохе - опускается). Далее ребенок должен плавно и медленно поднимать и опускать руку или обе руки одновременно в такт дыханию, но уже на определенный счет (на 8, на 12).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сидя на полу. Дыхание только через левую, а потом только через правую ноздрю (при этом для закрытия правой ноздри используют большой палец правой руки, остальные пальцы смотрят вверх, а для закрытия левой ноздри применяют мизинец правой руки). Дыхание медленное, глубокое.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 только через левую ноздрю активизирует работу правого полушария головного мозга, способствует успокоению и релаксации. 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 только через правую ноздрю активизирует работу левого полушария головного мозга, способствует решению рациональных задач.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сидя на полу. Глубоко вдохнуть. Завернуть уши от верхней точки до мочки. Задержать дыхание. Выдохнуть с открытым сильным звуком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и-и-и, э-э-э,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а-а-а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о-о-о, у-у-у).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811" y="218284"/>
            <a:ext cx="2812211" cy="200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372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latin typeface="Nautilus Pompilius" panose="02000000000000000000" pitchFamily="2" charset="-52"/>
              </a:rPr>
              <a:t>Глазодвигательные упражнения позволяют расширить поле зрения, улучшить восприятие</a:t>
            </a:r>
            <a:endParaRPr lang="ru-RU" sz="3000" dirty="0">
              <a:latin typeface="Nautilus Pompilius" panose="02000000000000000000" pitchFamily="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4329173" cy="377762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Однонаправленные и разнонаправленные движения глаз и языка развивают межполушарное взаимодействие и повышают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энергетизацию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организма.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азнонаправленные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глаз активизируют процесс обучения.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233" y="1970900"/>
            <a:ext cx="3450565" cy="3372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389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239" y="222439"/>
            <a:ext cx="10481188" cy="69074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Nautilus Pompilius" panose="02000000000000000000" pitchFamily="2" charset="-52"/>
              </a:rPr>
              <a:t>Упражнения с </a:t>
            </a:r>
            <a:r>
              <a:rPr lang="ru-RU" sz="3200" dirty="0" err="1" smtClean="0">
                <a:latin typeface="Nautilus Pompilius" panose="02000000000000000000" pitchFamily="2" charset="-52"/>
              </a:rPr>
              <a:t>кинезиологическими</a:t>
            </a:r>
            <a:r>
              <a:rPr lang="ru-RU" sz="3200" dirty="0" smtClean="0">
                <a:latin typeface="Nautilus Pompilius" panose="02000000000000000000" pitchFamily="2" charset="-52"/>
              </a:rPr>
              <a:t> мячами и мешочками</a:t>
            </a:r>
            <a:endParaRPr lang="ru-RU" sz="3200" dirty="0">
              <a:latin typeface="Nautilus Pompilius" panose="02000000000000000000" pitchFamily="2" charset="-52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426" y="749293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706" y="913184"/>
            <a:ext cx="2224242" cy="3061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786" y="2806266"/>
            <a:ext cx="3736015" cy="2099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67" y="4401019"/>
            <a:ext cx="3900859" cy="2132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0" y="1922755"/>
            <a:ext cx="3651116" cy="2132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0" y="4401019"/>
            <a:ext cx="3706563" cy="2020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826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9076" y="201416"/>
            <a:ext cx="8911687" cy="1280890"/>
          </a:xfrm>
        </p:spPr>
        <p:txBody>
          <a:bodyPr/>
          <a:lstStyle/>
          <a:p>
            <a:r>
              <a:rPr lang="ru-RU" dirty="0" smtClean="0">
                <a:latin typeface="Nautilus Pompilius" panose="02000000000000000000" pitchFamily="2" charset="-52"/>
              </a:rPr>
              <a:t>Кинетический </a:t>
            </a:r>
            <a:r>
              <a:rPr lang="ru-RU" dirty="0" err="1" smtClean="0">
                <a:latin typeface="Nautilus Pompilius" panose="02000000000000000000" pitchFamily="2" charset="-52"/>
              </a:rPr>
              <a:t>праксис</a:t>
            </a:r>
            <a:r>
              <a:rPr lang="ru-RU" dirty="0" smtClean="0">
                <a:latin typeface="Nautilus Pompilius" panose="02000000000000000000" pitchFamily="2" charset="-52"/>
              </a:rPr>
              <a:t/>
            </a:r>
            <a:br>
              <a:rPr lang="ru-RU" dirty="0" smtClean="0">
                <a:latin typeface="Nautilus Pompilius" panose="02000000000000000000" pitchFamily="2" charset="-52"/>
              </a:rPr>
            </a:br>
            <a:r>
              <a:rPr lang="ru-RU" dirty="0" smtClean="0">
                <a:latin typeface="Nautilus Pompilius" panose="02000000000000000000" pitchFamily="2" charset="-52"/>
              </a:rPr>
              <a:t>                      </a:t>
            </a:r>
            <a:r>
              <a:rPr lang="ru-RU" sz="2400" dirty="0" smtClean="0">
                <a:latin typeface="Nautilus Pompilius" panose="02000000000000000000" pitchFamily="2" charset="-52"/>
              </a:rPr>
              <a:t>Специфические ошибки на письме</a:t>
            </a:r>
            <a:endParaRPr lang="ru-RU" sz="2400" dirty="0">
              <a:latin typeface="Nautilus Pompilius" panose="02000000000000000000" pitchFamily="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1575" y="1339970"/>
            <a:ext cx="8915400" cy="5095336"/>
          </a:xfrm>
        </p:spPr>
        <p:txBody>
          <a:bodyPr>
            <a:normAutofit lnSpcReduction="10000"/>
          </a:bodyPr>
          <a:lstStyle/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страдает точность движения и координация. Пишущий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не попадать в разлиновку, даже если он сильно захочет и постарается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трудности переключения могут влиять не только на внешний вид, т.е. на почерк, но и на содержание письма. Встречается повтор букв и слогов, повторение одинакового окончания у соседних слов или даже написание одного слова два раза подряд. Эти ошибки могут указывать на своеобразное «застревание» на букве, слоге или целом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слове: </a:t>
            </a:r>
            <a:r>
              <a:rPr lang="ru-RU" dirty="0" err="1" smtClean="0">
                <a:latin typeface="Nautilus Pompilius" panose="02000000000000000000" pitchFamily="2" charset="-52"/>
                <a:cs typeface="Times New Roman" panose="02020603050405020304" pitchFamily="18" charset="0"/>
              </a:rPr>
              <a:t>У</a:t>
            </a:r>
            <a:r>
              <a:rPr lang="ru-RU" u="sng" dirty="0" err="1" smtClean="0">
                <a:solidFill>
                  <a:srgbClr val="FF0000"/>
                </a:solidFill>
                <a:latin typeface="Nautilus Pompilius" panose="02000000000000000000" pitchFamily="2" charset="-52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Nautilus Pompilius" panose="02000000000000000000" pitchFamily="2" charset="-52"/>
                <a:cs typeface="Times New Roman" panose="02020603050405020304" pitchFamily="18" charset="0"/>
              </a:rPr>
              <a:t>ражнение</a:t>
            </a:r>
            <a:endParaRPr lang="ru-RU" dirty="0">
              <a:latin typeface="Nautilus Pompilius" panose="02000000000000000000" pitchFamily="2" charset="-52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самые характерные ошибки – это путаница в буквах (</a:t>
            </a:r>
            <a:r>
              <a:rPr lang="ru-RU" dirty="0">
                <a:latin typeface="Nautilus Pompilius" panose="02000000000000000000" pitchFamily="2" charset="-52"/>
                <a:cs typeface="Times New Roman" panose="02020603050405020304" pitchFamily="18" charset="0"/>
              </a:rPr>
              <a:t>б-д, п-т, и-у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ru-RU" dirty="0" smtClean="0">
                <a:latin typeface="Nautilus Pompilius" panose="02000000000000000000" pitchFamily="2" charset="-52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Nautilus Pompilius" panose="02000000000000000000" pitchFamily="2" charset="-52"/>
                <a:cs typeface="Times New Roman" panose="02020603050405020304" pitchFamily="18" charset="0"/>
              </a:rPr>
              <a:t>у</a:t>
            </a:r>
            <a:r>
              <a:rPr lang="ru-RU" u="sng" dirty="0" err="1" smtClean="0">
                <a:solidFill>
                  <a:srgbClr val="FF0000"/>
                </a:solidFill>
                <a:latin typeface="Nautilus Pompilius" panose="02000000000000000000" pitchFamily="2" charset="-52"/>
                <a:cs typeface="Times New Roman" panose="02020603050405020304" pitchFamily="18" charset="0"/>
              </a:rPr>
              <a:t>б</a:t>
            </a:r>
            <a:r>
              <a:rPr lang="ru-RU" dirty="0" err="1" smtClean="0">
                <a:latin typeface="Nautilus Pompilius" panose="02000000000000000000" pitchFamily="2" charset="-52"/>
                <a:cs typeface="Times New Roman" panose="02020603050405020304" pitchFamily="18" charset="0"/>
              </a:rPr>
              <a:t>ача</a:t>
            </a:r>
            <a:r>
              <a:rPr lang="ru-RU" dirty="0" smtClean="0">
                <a:latin typeface="Nautilus Pompilius" panose="02000000000000000000" pitchFamily="2" charset="-52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Nautilus Pompilius" panose="02000000000000000000" pitchFamily="2" charset="-52"/>
                <a:cs typeface="Times New Roman" panose="02020603050405020304" pitchFamily="18" charset="0"/>
              </a:rPr>
              <a:t>я</a:t>
            </a:r>
            <a:r>
              <a:rPr lang="ru-RU" u="sng" dirty="0" err="1" smtClean="0">
                <a:solidFill>
                  <a:srgbClr val="FF0000"/>
                </a:solidFill>
                <a:latin typeface="Nautilus Pompilius" panose="02000000000000000000" pitchFamily="2" charset="-52"/>
                <a:cs typeface="Times New Roman" panose="02020603050405020304" pitchFamily="18" charset="0"/>
              </a:rPr>
              <a:t>д</a:t>
            </a:r>
            <a:r>
              <a:rPr lang="ru-RU" dirty="0" err="1" smtClean="0">
                <a:latin typeface="Nautilus Pompilius" panose="02000000000000000000" pitchFamily="2" charset="-52"/>
                <a:cs typeface="Times New Roman" panose="02020603050405020304" pitchFamily="18" charset="0"/>
              </a:rPr>
              <a:t>локи</a:t>
            </a:r>
            <a:r>
              <a:rPr lang="ru-RU" dirty="0" smtClean="0">
                <a:latin typeface="Nautilus Pompilius" panose="02000000000000000000" pitchFamily="2" charset="-52"/>
                <a:cs typeface="Times New Roman" panose="02020603050405020304" pitchFamily="18" charset="0"/>
              </a:rPr>
              <a:t>, </a:t>
            </a:r>
            <a:r>
              <a:rPr lang="ru-RU" u="sng" dirty="0" err="1" smtClean="0">
                <a:solidFill>
                  <a:srgbClr val="FF0000"/>
                </a:solidFill>
                <a:latin typeface="Nautilus Pompilius" panose="02000000000000000000" pitchFamily="2" charset="-52"/>
                <a:cs typeface="Times New Roman" panose="02020603050405020304" pitchFamily="18" charset="0"/>
              </a:rPr>
              <a:t>п</a:t>
            </a:r>
            <a:r>
              <a:rPr lang="ru-RU" dirty="0" err="1" smtClean="0">
                <a:latin typeface="Nautilus Pompilius" panose="02000000000000000000" pitchFamily="2" charset="-52"/>
                <a:cs typeface="Times New Roman" panose="02020603050405020304" pitchFamily="18" charset="0"/>
              </a:rPr>
              <a:t>емнеет</a:t>
            </a:r>
            <a:r>
              <a:rPr lang="ru-RU" dirty="0" smtClean="0">
                <a:latin typeface="Nautilus Pompilius" panose="02000000000000000000" pitchFamily="2" charset="-52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Nautilus Pompilius" panose="02000000000000000000" pitchFamily="2" charset="-52"/>
                <a:cs typeface="Times New Roman" panose="02020603050405020304" pitchFamily="18" charset="0"/>
              </a:rPr>
              <a:t>а</a:t>
            </a:r>
            <a:r>
              <a:rPr lang="ru-RU" u="sng" dirty="0" err="1" smtClean="0">
                <a:solidFill>
                  <a:srgbClr val="FF0000"/>
                </a:solidFill>
                <a:latin typeface="Nautilus Pompilius" panose="02000000000000000000" pitchFamily="2" charset="-52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Nautilus Pompilius" panose="02000000000000000000" pitchFamily="2" charset="-52"/>
                <a:cs typeface="Times New Roman" panose="02020603050405020304" pitchFamily="18" charset="0"/>
              </a:rPr>
              <a:t>рель</a:t>
            </a:r>
            <a:r>
              <a:rPr lang="ru-RU" dirty="0" smtClean="0">
                <a:latin typeface="Nautilus Pompilius" panose="02000000000000000000" pitchFamily="2" charset="-52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Nautilus Pompilius" panose="02000000000000000000" pitchFamily="2" charset="-52"/>
                <a:cs typeface="Times New Roman" panose="02020603050405020304" pitchFamily="18" charset="0"/>
              </a:rPr>
              <a:t>пр</a:t>
            </a:r>
            <a:r>
              <a:rPr lang="ru-RU" u="sng" dirty="0" err="1" smtClean="0">
                <a:solidFill>
                  <a:srgbClr val="FF0000"/>
                </a:solidFill>
                <a:latin typeface="Nautilus Pompilius" panose="02000000000000000000" pitchFamily="2" charset="-52"/>
                <a:cs typeface="Times New Roman" panose="02020603050405020304" pitchFamily="18" charset="0"/>
              </a:rPr>
              <a:t>у</a:t>
            </a:r>
            <a:r>
              <a:rPr lang="ru-RU" dirty="0" err="1" smtClean="0">
                <a:latin typeface="Nautilus Pompilius" panose="02000000000000000000" pitchFamily="2" charset="-52"/>
                <a:cs typeface="Times New Roman" panose="02020603050405020304" pitchFamily="18" charset="0"/>
              </a:rPr>
              <a:t>рода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532" y="2038488"/>
            <a:ext cx="5578265" cy="198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4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552091"/>
            <a:ext cx="8915400" cy="535913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от того, что ребенок не успевает вовремя среагировать и изменить траекторию движения ручки на нужную, т.е. продолжает движение по инерции. Именно в этой проблеме хорошо видна связь движения и внимания, т.е. руки и головы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случае необходимо включить в работу упражнения, направленные на развитие такого параметра движения как переключение.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 много, они направлены на тренировку переключения от движения к движению, а также на развитие связей между полушариями мозга для более эффективного и быстрого обмена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эффективной работы достаточно брать по одному упражнению и отрабатывать его постепенно, повышая качество, скорость, сложность. Иногда для этого потребуется несколько дней. Смысл этих упражнений заключается в ритмичной смене любых движений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последовательность несколько раз не сбившись, как скороговорку. Если ребенку сложно выполнять молча, то можно помочь, включив речь, т.е. выполнять под счет. Но в итоге упражнения выполняются молча. Ускоряем после того, как сможем устойчиво удерживать медленный темп.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построения упражнений на переключение простой. Сложность только в том, что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необходимо повторять регулярно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Только в этом случае снизится количество ошибок по невнимательности, будет меньше исправлений и помарок.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84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Nautilus Pompilius" panose="02000000000000000000" pitchFamily="2" charset="-52"/>
              </a:rPr>
              <a:t>Роль родителей в коррекционной работе</a:t>
            </a:r>
            <a:endParaRPr lang="ru-RU" dirty="0">
              <a:latin typeface="Nautilus Pompilius" panose="02000000000000000000" pitchFamily="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Дополнительными приемами, которыми родители могут воспользоваться для коррекции ребенка, могут служить: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Ритмирование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правого полушария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–занятия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ритмикой, хореографией, лыжами, теннисом, верховой ездой.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стволовых отделов головного мозга - плавание, ныряние, прыжки на батуте, дыхательная гимнастика.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межполушарного взаимодействия - восточные единоборства (особенно ушу-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таолу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кинезиологические упражнения, вязание.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Снятие импульсивности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упражнения с песком, водой и глиной; контрастный душ, обливания.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устойчивости внимания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длительная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сортировка и нанизывание бусинок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к произвольному переключению внимания - чтение алфавита, перемежающегося со счетом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прослеживание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взглядом линии от начала до конца, когда она переплетается с другими  линиями.	</a:t>
            </a:r>
          </a:p>
        </p:txBody>
      </p:sp>
    </p:spTree>
    <p:extLst>
      <p:ext uri="{BB962C8B-B14F-4D97-AF65-F5344CB8AC3E}">
        <p14:creationId xmlns:p14="http://schemas.microsoft.com/office/powerpoint/2010/main" val="20312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176</TotalTime>
  <Words>739</Words>
  <Application>Microsoft Office PowerPoint</Application>
  <PresentationFormat>Широкоэкранный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Nautilus Pompilius</vt:lpstr>
      <vt:lpstr>Times New Roman</vt:lpstr>
      <vt:lpstr>Wingdings 3</vt:lpstr>
      <vt:lpstr>Легкий дым</vt:lpstr>
      <vt:lpstr>Нейропсихологические приемы ритмизации речи как база для коррекции речевых нарушений у школьников с ТНР</vt:lpstr>
      <vt:lpstr>Нейрогимнастика  Развитие ритмической организации</vt:lpstr>
      <vt:lpstr>Дыхание – энергетическое обеспечение человека</vt:lpstr>
      <vt:lpstr>Примеры  дыхательных  упражнений:  </vt:lpstr>
      <vt:lpstr>Глазодвигательные упражнения позволяют расширить поле зрения, улучшить восприятие</vt:lpstr>
      <vt:lpstr>Упражнения с кинезиологическими мячами и мешочками</vt:lpstr>
      <vt:lpstr>Кинетический праксис                       Специфические ошибки на письме</vt:lpstr>
      <vt:lpstr>Презентация PowerPoint</vt:lpstr>
      <vt:lpstr>Роль родителей в коррекционной работе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Нейропсихологические приемы ритмизации речи как база для коррекции речевых нарушений у школьников с ТНР</dc:title>
  <dc:creator>Дмитрий</dc:creator>
  <cp:lastModifiedBy>Дмитрий</cp:lastModifiedBy>
  <cp:revision>16</cp:revision>
  <dcterms:created xsi:type="dcterms:W3CDTF">2020-10-20T16:34:19Z</dcterms:created>
  <dcterms:modified xsi:type="dcterms:W3CDTF">2020-10-20T19:43:48Z</dcterms:modified>
</cp:coreProperties>
</file>