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handoutMasterIdLst>
    <p:handoutMasterId r:id="rId18"/>
  </p:handoutMasterIdLst>
  <p:sldIdLst>
    <p:sldId id="256" r:id="rId2"/>
    <p:sldId id="265" r:id="rId3"/>
    <p:sldId id="257" r:id="rId4"/>
    <p:sldId id="258" r:id="rId5"/>
    <p:sldId id="259" r:id="rId6"/>
    <p:sldId id="260" r:id="rId7"/>
    <p:sldId id="266" r:id="rId8"/>
    <p:sldId id="267" r:id="rId9"/>
    <p:sldId id="268" r:id="rId10"/>
    <p:sldId id="274" r:id="rId11"/>
    <p:sldId id="269" r:id="rId12"/>
    <p:sldId id="264" r:id="rId13"/>
    <p:sldId id="271" r:id="rId14"/>
    <p:sldId id="273" r:id="rId15"/>
    <p:sldId id="272" r:id="rId16"/>
    <p:sldId id="275" r:id="rId17"/>
  </p:sldIdLst>
  <p:sldSz cx="9144000" cy="6858000" type="screen4x3"/>
  <p:notesSz cx="9940925" cy="68087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CE09A"/>
    <a:srgbClr val="FF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0294" autoAdjust="0"/>
    <p:restoredTop sz="94660"/>
  </p:normalViewPr>
  <p:slideViewPr>
    <p:cSldViewPr>
      <p:cViewPr>
        <p:scale>
          <a:sx n="80" d="100"/>
          <a:sy n="80" d="100"/>
        </p:scale>
        <p:origin x="-1302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01E4B0-5E61-450E-A789-5FC308A195C4}" type="doc">
      <dgm:prSet loTypeId="urn:microsoft.com/office/officeart/2005/8/layout/vList3#1" loCatId="picture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56F6DA6F-320A-4501-8A76-1230912A8E97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1800" b="1" dirty="0" smtClean="0">
              <a:solidFill>
                <a:schemeClr val="bg2">
                  <a:lumMod val="50000"/>
                </a:schemeClr>
              </a:solidFill>
            </a:rPr>
            <a:t>КОНЦЕПТУАЛЬНАЯ ЧАСТЬ</a:t>
          </a:r>
          <a:endParaRPr lang="ru-RU" sz="1800" b="1" dirty="0">
            <a:solidFill>
              <a:schemeClr val="bg2">
                <a:lumMod val="50000"/>
              </a:schemeClr>
            </a:solidFill>
          </a:endParaRPr>
        </a:p>
      </dgm:t>
    </dgm:pt>
    <dgm:pt modelId="{122AE7AD-1755-42FF-819E-4486AAFCE0B8}" type="parTrans" cxnId="{0AB96545-43AD-4C97-BA0D-7ED8DFC4B0AE}">
      <dgm:prSet/>
      <dgm:spPr/>
      <dgm:t>
        <a:bodyPr/>
        <a:lstStyle/>
        <a:p>
          <a:endParaRPr lang="ru-RU"/>
        </a:p>
      </dgm:t>
    </dgm:pt>
    <dgm:pt modelId="{27720AC7-F891-4323-A79A-128356B60E47}" type="sibTrans" cxnId="{0AB96545-43AD-4C97-BA0D-7ED8DFC4B0AE}">
      <dgm:prSet/>
      <dgm:spPr/>
      <dgm:t>
        <a:bodyPr/>
        <a:lstStyle/>
        <a:p>
          <a:endParaRPr lang="ru-RU"/>
        </a:p>
      </dgm:t>
    </dgm:pt>
    <dgm:pt modelId="{D17EA1CB-F63E-4A7A-B751-A754BDABA081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1800" b="1" dirty="0" smtClean="0">
              <a:solidFill>
                <a:schemeClr val="bg2">
                  <a:lumMod val="50000"/>
                </a:schemeClr>
              </a:solidFill>
            </a:rPr>
            <a:t>СОДЕРЖАТЕЛЬНАЯ ЧАСТЬ</a:t>
          </a:r>
          <a:endParaRPr lang="ru-RU" sz="1800" b="1" dirty="0">
            <a:solidFill>
              <a:schemeClr val="bg2">
                <a:lumMod val="50000"/>
              </a:schemeClr>
            </a:solidFill>
          </a:endParaRPr>
        </a:p>
      </dgm:t>
    </dgm:pt>
    <dgm:pt modelId="{31EA2D55-FA77-4FB8-9BFC-83B00E559B54}" type="parTrans" cxnId="{EBBE9959-E22E-4EC9-A64B-6308F1AB4C9A}">
      <dgm:prSet/>
      <dgm:spPr/>
      <dgm:t>
        <a:bodyPr/>
        <a:lstStyle/>
        <a:p>
          <a:endParaRPr lang="ru-RU"/>
        </a:p>
      </dgm:t>
    </dgm:pt>
    <dgm:pt modelId="{568B95E3-5456-46E2-9A6A-240B32654047}" type="sibTrans" cxnId="{EBBE9959-E22E-4EC9-A64B-6308F1AB4C9A}">
      <dgm:prSet/>
      <dgm:spPr/>
      <dgm:t>
        <a:bodyPr/>
        <a:lstStyle/>
        <a:p>
          <a:endParaRPr lang="ru-RU"/>
        </a:p>
      </dgm:t>
    </dgm:pt>
    <dgm:pt modelId="{95890CD6-1BC4-4A6D-BA60-338A327DF615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1800" b="1" dirty="0" smtClean="0">
              <a:solidFill>
                <a:schemeClr val="bg2">
                  <a:lumMod val="50000"/>
                </a:schemeClr>
              </a:solidFill>
            </a:rPr>
            <a:t>МЕТОДИЧЕСКАЯ ЧАСТЬ</a:t>
          </a:r>
          <a:endParaRPr lang="ru-RU" sz="1800" b="1" dirty="0">
            <a:solidFill>
              <a:schemeClr val="bg2">
                <a:lumMod val="50000"/>
              </a:schemeClr>
            </a:solidFill>
          </a:endParaRPr>
        </a:p>
      </dgm:t>
    </dgm:pt>
    <dgm:pt modelId="{F128C372-B420-433B-8D50-E7283E7B3EB6}" type="parTrans" cxnId="{6B40A105-BB05-4603-B11C-1E29F3DF00FB}">
      <dgm:prSet/>
      <dgm:spPr/>
      <dgm:t>
        <a:bodyPr/>
        <a:lstStyle/>
        <a:p>
          <a:endParaRPr lang="ru-RU"/>
        </a:p>
      </dgm:t>
    </dgm:pt>
    <dgm:pt modelId="{1FF19C73-EADA-4555-9038-02322EA5F026}" type="sibTrans" cxnId="{6B40A105-BB05-4603-B11C-1E29F3DF00FB}">
      <dgm:prSet/>
      <dgm:spPr/>
      <dgm:t>
        <a:bodyPr/>
        <a:lstStyle/>
        <a:p>
          <a:endParaRPr lang="ru-RU"/>
        </a:p>
      </dgm:t>
    </dgm:pt>
    <dgm:pt modelId="{5390E12E-9FD1-49B5-9DF0-D4DE19484FE7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1800" b="1" dirty="0" smtClean="0">
              <a:solidFill>
                <a:schemeClr val="bg2">
                  <a:lumMod val="50000"/>
                </a:schemeClr>
              </a:solidFill>
            </a:rPr>
            <a:t>ДИАГНОСТИЧЕСКАЯ ЧАСТЬ</a:t>
          </a:r>
          <a:endParaRPr lang="ru-RU" sz="1800" b="1" dirty="0">
            <a:solidFill>
              <a:schemeClr val="bg2">
                <a:lumMod val="50000"/>
              </a:schemeClr>
            </a:solidFill>
          </a:endParaRPr>
        </a:p>
      </dgm:t>
    </dgm:pt>
    <dgm:pt modelId="{042894D1-21F5-4466-A56D-AA436FCC72A9}" type="parTrans" cxnId="{689BA497-D0CE-4DE5-8C38-466B98BC1386}">
      <dgm:prSet/>
      <dgm:spPr/>
      <dgm:t>
        <a:bodyPr/>
        <a:lstStyle/>
        <a:p>
          <a:endParaRPr lang="ru-RU"/>
        </a:p>
      </dgm:t>
    </dgm:pt>
    <dgm:pt modelId="{4021C0CC-1061-45FE-93A0-71EC6F274359}" type="sibTrans" cxnId="{689BA497-D0CE-4DE5-8C38-466B98BC1386}">
      <dgm:prSet/>
      <dgm:spPr/>
      <dgm:t>
        <a:bodyPr/>
        <a:lstStyle/>
        <a:p>
          <a:endParaRPr lang="ru-RU"/>
        </a:p>
      </dgm:t>
    </dgm:pt>
    <dgm:pt modelId="{034F7CB9-9210-4B74-AC36-C05929B415EC}" type="pres">
      <dgm:prSet presAssocID="{4E01E4B0-5E61-450E-A789-5FC308A195C4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3C76B7-D928-46AD-A84B-0FA7D7EE8A97}" type="pres">
      <dgm:prSet presAssocID="{56F6DA6F-320A-4501-8A76-1230912A8E97}" presName="composite" presStyleCnt="0"/>
      <dgm:spPr/>
    </dgm:pt>
    <dgm:pt modelId="{A609B05E-D260-481A-9F64-5918DF1F2040}" type="pres">
      <dgm:prSet presAssocID="{56F6DA6F-320A-4501-8A76-1230912A8E97}" presName="imgShp" presStyleLbl="fgImgPlace1" presStyleIdx="0" presStyleCnt="4"/>
      <dgm:spPr>
        <a:solidFill>
          <a:srgbClr val="FCE09A"/>
        </a:solidFill>
      </dgm:spPr>
    </dgm:pt>
    <dgm:pt modelId="{32397789-BFAA-4EBD-B522-90D40CA76DBA}" type="pres">
      <dgm:prSet presAssocID="{56F6DA6F-320A-4501-8A76-1230912A8E97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070764-F1D9-4E5B-A1DE-F3813A325A2A}" type="pres">
      <dgm:prSet presAssocID="{27720AC7-F891-4323-A79A-128356B60E47}" presName="spacing" presStyleCnt="0"/>
      <dgm:spPr/>
    </dgm:pt>
    <dgm:pt modelId="{10B51925-D5A1-402C-8AA9-280AB9FC4853}" type="pres">
      <dgm:prSet presAssocID="{D17EA1CB-F63E-4A7A-B751-A754BDABA081}" presName="composite" presStyleCnt="0"/>
      <dgm:spPr/>
    </dgm:pt>
    <dgm:pt modelId="{223F548C-9BFB-46A1-BE83-DD8A0968B67D}" type="pres">
      <dgm:prSet presAssocID="{D17EA1CB-F63E-4A7A-B751-A754BDABA081}" presName="imgShp" presStyleLbl="fgImgPlace1" presStyleIdx="1" presStyleCnt="4"/>
      <dgm:spPr>
        <a:solidFill>
          <a:srgbClr val="FCE09A"/>
        </a:solidFill>
      </dgm:spPr>
    </dgm:pt>
    <dgm:pt modelId="{3B03F547-8239-46E4-9E14-5A57B1ECF382}" type="pres">
      <dgm:prSet presAssocID="{D17EA1CB-F63E-4A7A-B751-A754BDABA081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24AACC-4FAF-496E-A57C-ABDB2CFAB75C}" type="pres">
      <dgm:prSet presAssocID="{568B95E3-5456-46E2-9A6A-240B32654047}" presName="spacing" presStyleCnt="0"/>
      <dgm:spPr/>
    </dgm:pt>
    <dgm:pt modelId="{F291F86F-65B9-4733-8A66-70C937CBC6A5}" type="pres">
      <dgm:prSet presAssocID="{95890CD6-1BC4-4A6D-BA60-338A327DF615}" presName="composite" presStyleCnt="0"/>
      <dgm:spPr/>
    </dgm:pt>
    <dgm:pt modelId="{5A71B1AD-7E8B-4471-A106-8FB0C9F9ADA8}" type="pres">
      <dgm:prSet presAssocID="{95890CD6-1BC4-4A6D-BA60-338A327DF615}" presName="imgShp" presStyleLbl="fgImgPlace1" presStyleIdx="2" presStyleCnt="4"/>
      <dgm:spPr>
        <a:solidFill>
          <a:srgbClr val="FCE09A"/>
        </a:solidFill>
      </dgm:spPr>
    </dgm:pt>
    <dgm:pt modelId="{C128BCA4-082E-424C-888D-BEA8F1386E3D}" type="pres">
      <dgm:prSet presAssocID="{95890CD6-1BC4-4A6D-BA60-338A327DF615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0DC9B2-1AB9-4DBF-AE72-D1A215C41CC9}" type="pres">
      <dgm:prSet presAssocID="{1FF19C73-EADA-4555-9038-02322EA5F026}" presName="spacing" presStyleCnt="0"/>
      <dgm:spPr/>
    </dgm:pt>
    <dgm:pt modelId="{E65E69E7-5754-4D83-B491-07FB28731EB6}" type="pres">
      <dgm:prSet presAssocID="{5390E12E-9FD1-49B5-9DF0-D4DE19484FE7}" presName="composite" presStyleCnt="0"/>
      <dgm:spPr/>
    </dgm:pt>
    <dgm:pt modelId="{C8324632-4292-4621-A67C-39B2C74BB32A}" type="pres">
      <dgm:prSet presAssocID="{5390E12E-9FD1-49B5-9DF0-D4DE19484FE7}" presName="imgShp" presStyleLbl="fgImgPlace1" presStyleIdx="3" presStyleCnt="4"/>
      <dgm:spPr>
        <a:solidFill>
          <a:srgbClr val="FCE09A"/>
        </a:solidFill>
      </dgm:spPr>
    </dgm:pt>
    <dgm:pt modelId="{5DA30C70-6833-44DA-96EA-871D19E11879}" type="pres">
      <dgm:prSet presAssocID="{5390E12E-9FD1-49B5-9DF0-D4DE19484FE7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BE9959-E22E-4EC9-A64B-6308F1AB4C9A}" srcId="{4E01E4B0-5E61-450E-A789-5FC308A195C4}" destId="{D17EA1CB-F63E-4A7A-B751-A754BDABA081}" srcOrd="1" destOrd="0" parTransId="{31EA2D55-FA77-4FB8-9BFC-83B00E559B54}" sibTransId="{568B95E3-5456-46E2-9A6A-240B32654047}"/>
    <dgm:cxn modelId="{1DFFF08A-D1EC-4949-BD11-2FA00F7EF61D}" type="presOf" srcId="{56F6DA6F-320A-4501-8A76-1230912A8E97}" destId="{32397789-BFAA-4EBD-B522-90D40CA76DBA}" srcOrd="0" destOrd="0" presId="urn:microsoft.com/office/officeart/2005/8/layout/vList3#1"/>
    <dgm:cxn modelId="{0AB96545-43AD-4C97-BA0D-7ED8DFC4B0AE}" srcId="{4E01E4B0-5E61-450E-A789-5FC308A195C4}" destId="{56F6DA6F-320A-4501-8A76-1230912A8E97}" srcOrd="0" destOrd="0" parTransId="{122AE7AD-1755-42FF-819E-4486AAFCE0B8}" sibTransId="{27720AC7-F891-4323-A79A-128356B60E47}"/>
    <dgm:cxn modelId="{1132C296-7160-4453-A351-FBCE9842F3FC}" type="presOf" srcId="{D17EA1CB-F63E-4A7A-B751-A754BDABA081}" destId="{3B03F547-8239-46E4-9E14-5A57B1ECF382}" srcOrd="0" destOrd="0" presId="urn:microsoft.com/office/officeart/2005/8/layout/vList3#1"/>
    <dgm:cxn modelId="{032F3A5C-9552-4B9C-8787-A89625F7CF10}" type="presOf" srcId="{5390E12E-9FD1-49B5-9DF0-D4DE19484FE7}" destId="{5DA30C70-6833-44DA-96EA-871D19E11879}" srcOrd="0" destOrd="0" presId="urn:microsoft.com/office/officeart/2005/8/layout/vList3#1"/>
    <dgm:cxn modelId="{DDE12A98-F975-4506-A543-A357006B43E8}" type="presOf" srcId="{4E01E4B0-5E61-450E-A789-5FC308A195C4}" destId="{034F7CB9-9210-4B74-AC36-C05929B415EC}" srcOrd="0" destOrd="0" presId="urn:microsoft.com/office/officeart/2005/8/layout/vList3#1"/>
    <dgm:cxn modelId="{689BA497-D0CE-4DE5-8C38-466B98BC1386}" srcId="{4E01E4B0-5E61-450E-A789-5FC308A195C4}" destId="{5390E12E-9FD1-49B5-9DF0-D4DE19484FE7}" srcOrd="3" destOrd="0" parTransId="{042894D1-21F5-4466-A56D-AA436FCC72A9}" sibTransId="{4021C0CC-1061-45FE-93A0-71EC6F274359}"/>
    <dgm:cxn modelId="{D4951022-BE20-45E1-A57E-553BADCE56E1}" type="presOf" srcId="{95890CD6-1BC4-4A6D-BA60-338A327DF615}" destId="{C128BCA4-082E-424C-888D-BEA8F1386E3D}" srcOrd="0" destOrd="0" presId="urn:microsoft.com/office/officeart/2005/8/layout/vList3#1"/>
    <dgm:cxn modelId="{6B40A105-BB05-4603-B11C-1E29F3DF00FB}" srcId="{4E01E4B0-5E61-450E-A789-5FC308A195C4}" destId="{95890CD6-1BC4-4A6D-BA60-338A327DF615}" srcOrd="2" destOrd="0" parTransId="{F128C372-B420-433B-8D50-E7283E7B3EB6}" sibTransId="{1FF19C73-EADA-4555-9038-02322EA5F026}"/>
    <dgm:cxn modelId="{997D88C1-1004-43FF-8792-FCD3389C00B4}" type="presParOf" srcId="{034F7CB9-9210-4B74-AC36-C05929B415EC}" destId="{343C76B7-D928-46AD-A84B-0FA7D7EE8A97}" srcOrd="0" destOrd="0" presId="urn:microsoft.com/office/officeart/2005/8/layout/vList3#1"/>
    <dgm:cxn modelId="{905D56DD-9CAE-4227-A700-E8EF462B97EC}" type="presParOf" srcId="{343C76B7-D928-46AD-A84B-0FA7D7EE8A97}" destId="{A609B05E-D260-481A-9F64-5918DF1F2040}" srcOrd="0" destOrd="0" presId="urn:microsoft.com/office/officeart/2005/8/layout/vList3#1"/>
    <dgm:cxn modelId="{7EF0D2C9-921F-41C7-AB60-375F2E37646F}" type="presParOf" srcId="{343C76B7-D928-46AD-A84B-0FA7D7EE8A97}" destId="{32397789-BFAA-4EBD-B522-90D40CA76DBA}" srcOrd="1" destOrd="0" presId="urn:microsoft.com/office/officeart/2005/8/layout/vList3#1"/>
    <dgm:cxn modelId="{7B243AA7-348E-4172-A5C7-935966B68D97}" type="presParOf" srcId="{034F7CB9-9210-4B74-AC36-C05929B415EC}" destId="{05070764-F1D9-4E5B-A1DE-F3813A325A2A}" srcOrd="1" destOrd="0" presId="urn:microsoft.com/office/officeart/2005/8/layout/vList3#1"/>
    <dgm:cxn modelId="{02348A30-2E38-43A8-9AC7-AE3F05717DC7}" type="presParOf" srcId="{034F7CB9-9210-4B74-AC36-C05929B415EC}" destId="{10B51925-D5A1-402C-8AA9-280AB9FC4853}" srcOrd="2" destOrd="0" presId="urn:microsoft.com/office/officeart/2005/8/layout/vList3#1"/>
    <dgm:cxn modelId="{E3864F98-8C85-4D56-BE93-0C67EB36D19A}" type="presParOf" srcId="{10B51925-D5A1-402C-8AA9-280AB9FC4853}" destId="{223F548C-9BFB-46A1-BE83-DD8A0968B67D}" srcOrd="0" destOrd="0" presId="urn:microsoft.com/office/officeart/2005/8/layout/vList3#1"/>
    <dgm:cxn modelId="{5BA83486-0A46-4B69-9F35-D8F48C846B20}" type="presParOf" srcId="{10B51925-D5A1-402C-8AA9-280AB9FC4853}" destId="{3B03F547-8239-46E4-9E14-5A57B1ECF382}" srcOrd="1" destOrd="0" presId="urn:microsoft.com/office/officeart/2005/8/layout/vList3#1"/>
    <dgm:cxn modelId="{9767735D-B910-457D-BC91-1C02979D9B4D}" type="presParOf" srcId="{034F7CB9-9210-4B74-AC36-C05929B415EC}" destId="{2524AACC-4FAF-496E-A57C-ABDB2CFAB75C}" srcOrd="3" destOrd="0" presId="urn:microsoft.com/office/officeart/2005/8/layout/vList3#1"/>
    <dgm:cxn modelId="{F6E1EB4A-3B11-4E9D-BE58-3FA6863FE567}" type="presParOf" srcId="{034F7CB9-9210-4B74-AC36-C05929B415EC}" destId="{F291F86F-65B9-4733-8A66-70C937CBC6A5}" srcOrd="4" destOrd="0" presId="urn:microsoft.com/office/officeart/2005/8/layout/vList3#1"/>
    <dgm:cxn modelId="{6FEED29E-7735-4F4B-AEAC-106AF46F3895}" type="presParOf" srcId="{F291F86F-65B9-4733-8A66-70C937CBC6A5}" destId="{5A71B1AD-7E8B-4471-A106-8FB0C9F9ADA8}" srcOrd="0" destOrd="0" presId="urn:microsoft.com/office/officeart/2005/8/layout/vList3#1"/>
    <dgm:cxn modelId="{89858B23-2E6B-4EC5-B855-5FD590E36925}" type="presParOf" srcId="{F291F86F-65B9-4733-8A66-70C937CBC6A5}" destId="{C128BCA4-082E-424C-888D-BEA8F1386E3D}" srcOrd="1" destOrd="0" presId="urn:microsoft.com/office/officeart/2005/8/layout/vList3#1"/>
    <dgm:cxn modelId="{FA9ECAD6-059E-46DA-80D2-3D9ABF47ADAA}" type="presParOf" srcId="{034F7CB9-9210-4B74-AC36-C05929B415EC}" destId="{280DC9B2-1AB9-4DBF-AE72-D1A215C41CC9}" srcOrd="5" destOrd="0" presId="urn:microsoft.com/office/officeart/2005/8/layout/vList3#1"/>
    <dgm:cxn modelId="{1582E00E-BDA5-4765-9235-6BF132DAD883}" type="presParOf" srcId="{034F7CB9-9210-4B74-AC36-C05929B415EC}" destId="{E65E69E7-5754-4D83-B491-07FB28731EB6}" srcOrd="6" destOrd="0" presId="urn:microsoft.com/office/officeart/2005/8/layout/vList3#1"/>
    <dgm:cxn modelId="{B9A5A2E6-8B92-44C7-9E4E-867149F3E3AA}" type="presParOf" srcId="{E65E69E7-5754-4D83-B491-07FB28731EB6}" destId="{C8324632-4292-4621-A67C-39B2C74BB32A}" srcOrd="0" destOrd="0" presId="urn:microsoft.com/office/officeart/2005/8/layout/vList3#1"/>
    <dgm:cxn modelId="{2310BFF8-3BB3-4DDE-994C-9CA621E9EFCB}" type="presParOf" srcId="{E65E69E7-5754-4D83-B491-07FB28731EB6}" destId="{5DA30C70-6833-44DA-96EA-871D19E11879}" srcOrd="1" destOrd="0" presId="urn:microsoft.com/office/officeart/2005/8/layout/vList3#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3C72E7-E61B-4009-82C0-5FED470DAF15}" type="doc">
      <dgm:prSet loTypeId="urn:microsoft.com/office/officeart/2005/8/layout/vList5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7FB21848-4AD6-4B15-B302-587C75A78EF3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2800" b="1" dirty="0" smtClean="0">
              <a:solidFill>
                <a:schemeClr val="accent6">
                  <a:lumMod val="50000"/>
                </a:schemeClr>
              </a:solidFill>
            </a:rPr>
            <a:t>1 БЛОК</a:t>
          </a:r>
          <a:endParaRPr lang="ru-RU" sz="2800" b="1" dirty="0">
            <a:solidFill>
              <a:schemeClr val="accent6">
                <a:lumMod val="50000"/>
              </a:schemeClr>
            </a:solidFill>
          </a:endParaRPr>
        </a:p>
      </dgm:t>
    </dgm:pt>
    <dgm:pt modelId="{67128339-6989-4D0A-B3C7-A74059F6C0A7}" type="parTrans" cxnId="{14E27C21-98C4-416A-A41F-7855754A971E}">
      <dgm:prSet/>
      <dgm:spPr/>
      <dgm:t>
        <a:bodyPr/>
        <a:lstStyle/>
        <a:p>
          <a:endParaRPr lang="ru-RU"/>
        </a:p>
      </dgm:t>
    </dgm:pt>
    <dgm:pt modelId="{4B7B8F77-69E0-458F-A388-3F20A53B32E6}" type="sibTrans" cxnId="{14E27C21-98C4-416A-A41F-7855754A971E}">
      <dgm:prSet/>
      <dgm:spPr/>
      <dgm:t>
        <a:bodyPr/>
        <a:lstStyle/>
        <a:p>
          <a:endParaRPr lang="ru-RU"/>
        </a:p>
      </dgm:t>
    </dgm:pt>
    <dgm:pt modelId="{0FA41C9E-2D69-4A0C-960C-DA4BA4624F41}">
      <dgm:prSet phldrT="[Текст]" custT="1"/>
      <dgm:spPr>
        <a:solidFill>
          <a:srgbClr val="FCE09A">
            <a:alpha val="90000"/>
          </a:srgbClr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Развитие представлений о «схеме тела»</a:t>
          </a:r>
          <a:endParaRPr lang="ru-RU" sz="2000" b="1" dirty="0">
            <a:solidFill>
              <a:schemeClr val="tx1"/>
            </a:solidFill>
          </a:endParaRPr>
        </a:p>
      </dgm:t>
    </dgm:pt>
    <dgm:pt modelId="{D9935E65-50CC-410F-8FEE-86C723E5BDB1}" type="parTrans" cxnId="{A2214215-1CDE-4587-B178-A68422348EE2}">
      <dgm:prSet/>
      <dgm:spPr/>
      <dgm:t>
        <a:bodyPr/>
        <a:lstStyle/>
        <a:p>
          <a:endParaRPr lang="ru-RU"/>
        </a:p>
      </dgm:t>
    </dgm:pt>
    <dgm:pt modelId="{6E9DB2AC-9BD6-46E7-91D9-7B3866BAD49C}" type="sibTrans" cxnId="{A2214215-1CDE-4587-B178-A68422348EE2}">
      <dgm:prSet/>
      <dgm:spPr/>
      <dgm:t>
        <a:bodyPr/>
        <a:lstStyle/>
        <a:p>
          <a:endParaRPr lang="ru-RU"/>
        </a:p>
      </dgm:t>
    </dgm:pt>
    <dgm:pt modelId="{5A0BE686-73FB-4524-A2F4-30F10A011B9B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2800" b="1" dirty="0" smtClean="0">
              <a:solidFill>
                <a:schemeClr val="accent6">
                  <a:lumMod val="50000"/>
                </a:schemeClr>
              </a:solidFill>
            </a:rPr>
            <a:t>2 БЛОК</a:t>
          </a:r>
          <a:endParaRPr lang="ru-RU" sz="2800" b="1" dirty="0">
            <a:solidFill>
              <a:schemeClr val="accent6">
                <a:lumMod val="50000"/>
              </a:schemeClr>
            </a:solidFill>
          </a:endParaRPr>
        </a:p>
      </dgm:t>
    </dgm:pt>
    <dgm:pt modelId="{996FFA68-57A0-415E-AF90-58A87DD88F21}" type="parTrans" cxnId="{A9EE3BEE-59B0-4404-BA20-A69D98669CE3}">
      <dgm:prSet/>
      <dgm:spPr/>
      <dgm:t>
        <a:bodyPr/>
        <a:lstStyle/>
        <a:p>
          <a:endParaRPr lang="ru-RU"/>
        </a:p>
      </dgm:t>
    </dgm:pt>
    <dgm:pt modelId="{433F9B13-09D7-47B8-ACE7-FC18916C3067}" type="sibTrans" cxnId="{A9EE3BEE-59B0-4404-BA20-A69D98669CE3}">
      <dgm:prSet/>
      <dgm:spPr/>
      <dgm:t>
        <a:bodyPr/>
        <a:lstStyle/>
        <a:p>
          <a:endParaRPr lang="ru-RU"/>
        </a:p>
      </dgm:t>
    </dgm:pt>
    <dgm:pt modelId="{0B7F6A42-7E1A-4CBE-AB39-B93815F8D62A}">
      <dgm:prSet phldrT="[Текст]" custT="1"/>
      <dgm:spPr>
        <a:solidFill>
          <a:srgbClr val="FCE09A">
            <a:alpha val="90000"/>
          </a:srgbClr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Развитие зрительно-пространственного </a:t>
          </a:r>
          <a:r>
            <a:rPr lang="ru-RU" sz="2000" b="1" dirty="0" smtClean="0">
              <a:solidFill>
                <a:schemeClr val="tx1"/>
              </a:solidFill>
            </a:rPr>
            <a:t>восприятия</a:t>
          </a:r>
          <a:r>
            <a:rPr lang="ru-RU" sz="1800" b="1" dirty="0" smtClean="0">
              <a:solidFill>
                <a:schemeClr val="tx1"/>
              </a:solidFill>
            </a:rPr>
            <a:t>, пространственных представлений и образного мышления</a:t>
          </a:r>
          <a:endParaRPr lang="ru-RU" sz="1800" b="1" dirty="0">
            <a:solidFill>
              <a:schemeClr val="tx1"/>
            </a:solidFill>
          </a:endParaRPr>
        </a:p>
      </dgm:t>
    </dgm:pt>
    <dgm:pt modelId="{2347E40A-C542-480F-A449-EE818A73322E}" type="parTrans" cxnId="{81D3D476-7652-4D98-B79A-D63471BB77B8}">
      <dgm:prSet/>
      <dgm:spPr/>
      <dgm:t>
        <a:bodyPr/>
        <a:lstStyle/>
        <a:p>
          <a:endParaRPr lang="ru-RU"/>
        </a:p>
      </dgm:t>
    </dgm:pt>
    <dgm:pt modelId="{79BACB1F-BB0A-47EE-957E-336ED8FF40C4}" type="sibTrans" cxnId="{81D3D476-7652-4D98-B79A-D63471BB77B8}">
      <dgm:prSet/>
      <dgm:spPr/>
      <dgm:t>
        <a:bodyPr/>
        <a:lstStyle/>
        <a:p>
          <a:endParaRPr lang="ru-RU"/>
        </a:p>
      </dgm:t>
    </dgm:pt>
    <dgm:pt modelId="{3948425C-6CEE-4354-A363-C4EDBE76B177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2800" b="1" dirty="0" smtClean="0">
              <a:solidFill>
                <a:schemeClr val="accent6">
                  <a:lumMod val="50000"/>
                </a:schemeClr>
              </a:solidFill>
            </a:rPr>
            <a:t>3 БЛОК</a:t>
          </a:r>
          <a:endParaRPr lang="ru-RU" sz="2800" b="1" dirty="0">
            <a:solidFill>
              <a:schemeClr val="accent6">
                <a:lumMod val="50000"/>
              </a:schemeClr>
            </a:solidFill>
          </a:endParaRPr>
        </a:p>
      </dgm:t>
    </dgm:pt>
    <dgm:pt modelId="{5310A682-C5D2-48A4-A8CD-BD62BFF410F7}" type="parTrans" cxnId="{A759AFB5-49AF-4659-917A-F66D73A5E89C}">
      <dgm:prSet/>
      <dgm:spPr/>
      <dgm:t>
        <a:bodyPr/>
        <a:lstStyle/>
        <a:p>
          <a:endParaRPr lang="ru-RU"/>
        </a:p>
      </dgm:t>
    </dgm:pt>
    <dgm:pt modelId="{181DABEE-815D-45C2-9C19-4C7A0DDDE137}" type="sibTrans" cxnId="{A759AFB5-49AF-4659-917A-F66D73A5E89C}">
      <dgm:prSet/>
      <dgm:spPr/>
      <dgm:t>
        <a:bodyPr/>
        <a:lstStyle/>
        <a:p>
          <a:endParaRPr lang="ru-RU"/>
        </a:p>
      </dgm:t>
    </dgm:pt>
    <dgm:pt modelId="{50C1B376-4D2A-4E13-9C5D-FF0AB10FD1A3}">
      <dgm:prSet phldrT="[Текст]" custT="1"/>
      <dgm:spPr>
        <a:solidFill>
          <a:srgbClr val="FCE09A">
            <a:alpha val="90000"/>
          </a:srgbClr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Создание вербально-образного эквивалента окружающего пространства </a:t>
          </a:r>
          <a:endParaRPr lang="ru-RU" sz="2000" b="1" dirty="0">
            <a:solidFill>
              <a:schemeClr val="tx1"/>
            </a:solidFill>
          </a:endParaRPr>
        </a:p>
      </dgm:t>
    </dgm:pt>
    <dgm:pt modelId="{E8CC37EF-CA1A-4057-A2FC-A198A4CF207A}" type="parTrans" cxnId="{493A5DFC-3FF3-4A82-9B55-2D5FC649421E}">
      <dgm:prSet/>
      <dgm:spPr/>
      <dgm:t>
        <a:bodyPr/>
        <a:lstStyle/>
        <a:p>
          <a:endParaRPr lang="ru-RU"/>
        </a:p>
      </dgm:t>
    </dgm:pt>
    <dgm:pt modelId="{2B8B81C5-5A80-413C-A28A-3606C6916C7F}" type="sibTrans" cxnId="{493A5DFC-3FF3-4A82-9B55-2D5FC649421E}">
      <dgm:prSet/>
      <dgm:spPr/>
      <dgm:t>
        <a:bodyPr/>
        <a:lstStyle/>
        <a:p>
          <a:endParaRPr lang="ru-RU"/>
        </a:p>
      </dgm:t>
    </dgm:pt>
    <dgm:pt modelId="{846B8C08-C22D-4391-876F-940D776F0F43}" type="pres">
      <dgm:prSet presAssocID="{1D3C72E7-E61B-4009-82C0-5FED470DAF1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1A2399-E7C6-493D-B486-D038ABCBF80B}" type="pres">
      <dgm:prSet presAssocID="{7FB21848-4AD6-4B15-B302-587C75A78EF3}" presName="linNode" presStyleCnt="0"/>
      <dgm:spPr/>
    </dgm:pt>
    <dgm:pt modelId="{681668BE-AAAD-4374-9F8E-666E51D9818A}" type="pres">
      <dgm:prSet presAssocID="{7FB21848-4AD6-4B15-B302-587C75A78EF3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9A8B32-6497-4F54-8889-956E3D4E2856}" type="pres">
      <dgm:prSet presAssocID="{7FB21848-4AD6-4B15-B302-587C75A78EF3}" presName="descendantText" presStyleLbl="alignAccFollowNode1" presStyleIdx="0" presStyleCnt="3" custLinFactNeighborX="3553" custLinFactNeighborY="-38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216BEE-D6C2-41E3-8FCE-8802C8471DEC}" type="pres">
      <dgm:prSet presAssocID="{4B7B8F77-69E0-458F-A388-3F20A53B32E6}" presName="sp" presStyleCnt="0"/>
      <dgm:spPr/>
    </dgm:pt>
    <dgm:pt modelId="{4C570BC6-6D0A-42A7-83A9-AD353259944A}" type="pres">
      <dgm:prSet presAssocID="{5A0BE686-73FB-4524-A2F4-30F10A011B9B}" presName="linNode" presStyleCnt="0"/>
      <dgm:spPr/>
    </dgm:pt>
    <dgm:pt modelId="{9571A366-27F8-48DC-8FE9-D1464B0DC310}" type="pres">
      <dgm:prSet presAssocID="{5A0BE686-73FB-4524-A2F4-30F10A011B9B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998826-71D6-481B-99FF-8C05842367BA}" type="pres">
      <dgm:prSet presAssocID="{5A0BE686-73FB-4524-A2F4-30F10A011B9B}" presName="descendantText" presStyleLbl="alignAccFollowNode1" presStyleIdx="1" presStyleCnt="3" custLinFactNeighborX="3553" custLinFactNeighborY="39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B5915F-7978-4DF9-A68D-050686A89150}" type="pres">
      <dgm:prSet presAssocID="{433F9B13-09D7-47B8-ACE7-FC18916C3067}" presName="sp" presStyleCnt="0"/>
      <dgm:spPr/>
    </dgm:pt>
    <dgm:pt modelId="{32B7B947-A483-4BEB-85DC-C19C18280FE0}" type="pres">
      <dgm:prSet presAssocID="{3948425C-6CEE-4354-A363-C4EDBE76B177}" presName="linNode" presStyleCnt="0"/>
      <dgm:spPr/>
    </dgm:pt>
    <dgm:pt modelId="{1C9D174A-000A-4448-A227-E6A4EA897A9A}" type="pres">
      <dgm:prSet presAssocID="{3948425C-6CEE-4354-A363-C4EDBE76B177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FC243C-5092-4EF2-B21E-6317EC28D1FB}" type="pres">
      <dgm:prSet presAssocID="{3948425C-6CEE-4354-A363-C4EDBE76B177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557FB8-19E2-41C5-BAA5-8556AB862E10}" type="presOf" srcId="{50C1B376-4D2A-4E13-9C5D-FF0AB10FD1A3}" destId="{C6FC243C-5092-4EF2-B21E-6317EC28D1FB}" srcOrd="0" destOrd="0" presId="urn:microsoft.com/office/officeart/2005/8/layout/vList5"/>
    <dgm:cxn modelId="{88C09514-C94F-4CA8-8740-0ABBB15B5045}" type="presOf" srcId="{1D3C72E7-E61B-4009-82C0-5FED470DAF15}" destId="{846B8C08-C22D-4391-876F-940D776F0F43}" srcOrd="0" destOrd="0" presId="urn:microsoft.com/office/officeart/2005/8/layout/vList5"/>
    <dgm:cxn modelId="{74611D8F-200A-4716-A18B-DBB969573927}" type="presOf" srcId="{7FB21848-4AD6-4B15-B302-587C75A78EF3}" destId="{681668BE-AAAD-4374-9F8E-666E51D9818A}" srcOrd="0" destOrd="0" presId="urn:microsoft.com/office/officeart/2005/8/layout/vList5"/>
    <dgm:cxn modelId="{ABE222DB-FE6C-41B4-AC53-50EE8BAB0893}" type="presOf" srcId="{5A0BE686-73FB-4524-A2F4-30F10A011B9B}" destId="{9571A366-27F8-48DC-8FE9-D1464B0DC310}" srcOrd="0" destOrd="0" presId="urn:microsoft.com/office/officeart/2005/8/layout/vList5"/>
    <dgm:cxn modelId="{493A5DFC-3FF3-4A82-9B55-2D5FC649421E}" srcId="{3948425C-6CEE-4354-A363-C4EDBE76B177}" destId="{50C1B376-4D2A-4E13-9C5D-FF0AB10FD1A3}" srcOrd="0" destOrd="0" parTransId="{E8CC37EF-CA1A-4057-A2FC-A198A4CF207A}" sibTransId="{2B8B81C5-5A80-413C-A28A-3606C6916C7F}"/>
    <dgm:cxn modelId="{14E27C21-98C4-416A-A41F-7855754A971E}" srcId="{1D3C72E7-E61B-4009-82C0-5FED470DAF15}" destId="{7FB21848-4AD6-4B15-B302-587C75A78EF3}" srcOrd="0" destOrd="0" parTransId="{67128339-6989-4D0A-B3C7-A74059F6C0A7}" sibTransId="{4B7B8F77-69E0-458F-A388-3F20A53B32E6}"/>
    <dgm:cxn modelId="{A759AFB5-49AF-4659-917A-F66D73A5E89C}" srcId="{1D3C72E7-E61B-4009-82C0-5FED470DAF15}" destId="{3948425C-6CEE-4354-A363-C4EDBE76B177}" srcOrd="2" destOrd="0" parTransId="{5310A682-C5D2-48A4-A8CD-BD62BFF410F7}" sibTransId="{181DABEE-815D-45C2-9C19-4C7A0DDDE137}"/>
    <dgm:cxn modelId="{A9EE3BEE-59B0-4404-BA20-A69D98669CE3}" srcId="{1D3C72E7-E61B-4009-82C0-5FED470DAF15}" destId="{5A0BE686-73FB-4524-A2F4-30F10A011B9B}" srcOrd="1" destOrd="0" parTransId="{996FFA68-57A0-415E-AF90-58A87DD88F21}" sibTransId="{433F9B13-09D7-47B8-ACE7-FC18916C3067}"/>
    <dgm:cxn modelId="{A2214215-1CDE-4587-B178-A68422348EE2}" srcId="{7FB21848-4AD6-4B15-B302-587C75A78EF3}" destId="{0FA41C9E-2D69-4A0C-960C-DA4BA4624F41}" srcOrd="0" destOrd="0" parTransId="{D9935E65-50CC-410F-8FEE-86C723E5BDB1}" sibTransId="{6E9DB2AC-9BD6-46E7-91D9-7B3866BAD49C}"/>
    <dgm:cxn modelId="{7C24B467-1E2B-4B96-BCA0-5E71BAB192E4}" type="presOf" srcId="{0FA41C9E-2D69-4A0C-960C-DA4BA4624F41}" destId="{8D9A8B32-6497-4F54-8889-956E3D4E2856}" srcOrd="0" destOrd="0" presId="urn:microsoft.com/office/officeart/2005/8/layout/vList5"/>
    <dgm:cxn modelId="{C92E27DD-3D66-4488-BA1B-00E26E8A917B}" type="presOf" srcId="{3948425C-6CEE-4354-A363-C4EDBE76B177}" destId="{1C9D174A-000A-4448-A227-E6A4EA897A9A}" srcOrd="0" destOrd="0" presId="urn:microsoft.com/office/officeart/2005/8/layout/vList5"/>
    <dgm:cxn modelId="{81D3D476-7652-4D98-B79A-D63471BB77B8}" srcId="{5A0BE686-73FB-4524-A2F4-30F10A011B9B}" destId="{0B7F6A42-7E1A-4CBE-AB39-B93815F8D62A}" srcOrd="0" destOrd="0" parTransId="{2347E40A-C542-480F-A449-EE818A73322E}" sibTransId="{79BACB1F-BB0A-47EE-957E-336ED8FF40C4}"/>
    <dgm:cxn modelId="{B57E87DB-EF94-4266-9EC4-1AAD124D8986}" type="presOf" srcId="{0B7F6A42-7E1A-4CBE-AB39-B93815F8D62A}" destId="{9A998826-71D6-481B-99FF-8C05842367BA}" srcOrd="0" destOrd="0" presId="urn:microsoft.com/office/officeart/2005/8/layout/vList5"/>
    <dgm:cxn modelId="{96D6303B-22FA-454D-A7B3-AAA5C3447126}" type="presParOf" srcId="{846B8C08-C22D-4391-876F-940D776F0F43}" destId="{201A2399-E7C6-493D-B486-D038ABCBF80B}" srcOrd="0" destOrd="0" presId="urn:microsoft.com/office/officeart/2005/8/layout/vList5"/>
    <dgm:cxn modelId="{01121ACE-79FD-4604-B78B-98AA9E94EC74}" type="presParOf" srcId="{201A2399-E7C6-493D-B486-D038ABCBF80B}" destId="{681668BE-AAAD-4374-9F8E-666E51D9818A}" srcOrd="0" destOrd="0" presId="urn:microsoft.com/office/officeart/2005/8/layout/vList5"/>
    <dgm:cxn modelId="{56D7C4FB-5356-4F91-948B-B85E37ED30AD}" type="presParOf" srcId="{201A2399-E7C6-493D-B486-D038ABCBF80B}" destId="{8D9A8B32-6497-4F54-8889-956E3D4E2856}" srcOrd="1" destOrd="0" presId="urn:microsoft.com/office/officeart/2005/8/layout/vList5"/>
    <dgm:cxn modelId="{81432431-D6F8-4FF4-83FC-3A5A719D9000}" type="presParOf" srcId="{846B8C08-C22D-4391-876F-940D776F0F43}" destId="{C6216BEE-D6C2-41E3-8FCE-8802C8471DEC}" srcOrd="1" destOrd="0" presId="urn:microsoft.com/office/officeart/2005/8/layout/vList5"/>
    <dgm:cxn modelId="{35F27DBD-1CD7-4568-BD1F-AD02800A0530}" type="presParOf" srcId="{846B8C08-C22D-4391-876F-940D776F0F43}" destId="{4C570BC6-6D0A-42A7-83A9-AD353259944A}" srcOrd="2" destOrd="0" presId="urn:microsoft.com/office/officeart/2005/8/layout/vList5"/>
    <dgm:cxn modelId="{081F3CDB-82D1-4288-A6B9-80B119A51CBD}" type="presParOf" srcId="{4C570BC6-6D0A-42A7-83A9-AD353259944A}" destId="{9571A366-27F8-48DC-8FE9-D1464B0DC310}" srcOrd="0" destOrd="0" presId="urn:microsoft.com/office/officeart/2005/8/layout/vList5"/>
    <dgm:cxn modelId="{1DF7716D-C216-4A6F-AE74-D91E16EF938C}" type="presParOf" srcId="{4C570BC6-6D0A-42A7-83A9-AD353259944A}" destId="{9A998826-71D6-481B-99FF-8C05842367BA}" srcOrd="1" destOrd="0" presId="urn:microsoft.com/office/officeart/2005/8/layout/vList5"/>
    <dgm:cxn modelId="{7BA44733-0630-4109-8F47-82E092725A2F}" type="presParOf" srcId="{846B8C08-C22D-4391-876F-940D776F0F43}" destId="{4CB5915F-7978-4DF9-A68D-050686A89150}" srcOrd="3" destOrd="0" presId="urn:microsoft.com/office/officeart/2005/8/layout/vList5"/>
    <dgm:cxn modelId="{14DEFB16-C438-4BEC-B52F-037FF6A04CD8}" type="presParOf" srcId="{846B8C08-C22D-4391-876F-940D776F0F43}" destId="{32B7B947-A483-4BEB-85DC-C19C18280FE0}" srcOrd="4" destOrd="0" presId="urn:microsoft.com/office/officeart/2005/8/layout/vList5"/>
    <dgm:cxn modelId="{AA11AAA9-BCC2-491F-96E9-75B2FF89FD98}" type="presParOf" srcId="{32B7B947-A483-4BEB-85DC-C19C18280FE0}" destId="{1C9D174A-000A-4448-A227-E6A4EA897A9A}" srcOrd="0" destOrd="0" presId="urn:microsoft.com/office/officeart/2005/8/layout/vList5"/>
    <dgm:cxn modelId="{6EB5C3FB-050D-4D1D-83EE-8A0F180FBB69}" type="presParOf" srcId="{32B7B947-A483-4BEB-85DC-C19C18280FE0}" destId="{C6FC243C-5092-4EF2-B21E-6317EC28D1FB}" srcOrd="1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397789-BFAA-4EBD-B522-90D40CA76DBA}">
      <dsp:nvSpPr>
        <dsp:cNvPr id="0" name=""/>
        <dsp:cNvSpPr/>
      </dsp:nvSpPr>
      <dsp:spPr>
        <a:xfrm rot="10800000">
          <a:off x="1244673" y="1417"/>
          <a:ext cx="4022366" cy="926084"/>
        </a:xfrm>
        <a:prstGeom prst="homePlate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8378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2">
                  <a:lumMod val="50000"/>
                </a:schemeClr>
              </a:solidFill>
            </a:rPr>
            <a:t>КОНЦЕПТУАЛЬНАЯ ЧАСТЬ</a:t>
          </a:r>
          <a:endParaRPr lang="ru-RU" sz="1800" b="1" kern="1200" dirty="0">
            <a:solidFill>
              <a:schemeClr val="bg2">
                <a:lumMod val="50000"/>
              </a:schemeClr>
            </a:solidFill>
          </a:endParaRPr>
        </a:p>
      </dsp:txBody>
      <dsp:txXfrm rot="10800000">
        <a:off x="1476194" y="1417"/>
        <a:ext cx="3790845" cy="926084"/>
      </dsp:txXfrm>
    </dsp:sp>
    <dsp:sp modelId="{A609B05E-D260-481A-9F64-5918DF1F2040}">
      <dsp:nvSpPr>
        <dsp:cNvPr id="0" name=""/>
        <dsp:cNvSpPr/>
      </dsp:nvSpPr>
      <dsp:spPr>
        <a:xfrm>
          <a:off x="781631" y="1417"/>
          <a:ext cx="926084" cy="926084"/>
        </a:xfrm>
        <a:prstGeom prst="ellipse">
          <a:avLst/>
        </a:prstGeom>
        <a:solidFill>
          <a:srgbClr val="FCE09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03F547-8239-46E4-9E14-5A57B1ECF382}">
      <dsp:nvSpPr>
        <dsp:cNvPr id="0" name=""/>
        <dsp:cNvSpPr/>
      </dsp:nvSpPr>
      <dsp:spPr>
        <a:xfrm rot="10800000">
          <a:off x="1244673" y="1203945"/>
          <a:ext cx="4022366" cy="926084"/>
        </a:xfrm>
        <a:prstGeom prst="homePlate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8378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2">
                  <a:lumMod val="50000"/>
                </a:schemeClr>
              </a:solidFill>
            </a:rPr>
            <a:t>СОДЕРЖАТЕЛЬНАЯ ЧАСТЬ</a:t>
          </a:r>
          <a:endParaRPr lang="ru-RU" sz="1800" b="1" kern="1200" dirty="0">
            <a:solidFill>
              <a:schemeClr val="bg2">
                <a:lumMod val="50000"/>
              </a:schemeClr>
            </a:solidFill>
          </a:endParaRPr>
        </a:p>
      </dsp:txBody>
      <dsp:txXfrm rot="10800000">
        <a:off x="1476194" y="1203945"/>
        <a:ext cx="3790845" cy="926084"/>
      </dsp:txXfrm>
    </dsp:sp>
    <dsp:sp modelId="{223F548C-9BFB-46A1-BE83-DD8A0968B67D}">
      <dsp:nvSpPr>
        <dsp:cNvPr id="0" name=""/>
        <dsp:cNvSpPr/>
      </dsp:nvSpPr>
      <dsp:spPr>
        <a:xfrm>
          <a:off x="781631" y="1203945"/>
          <a:ext cx="926084" cy="926084"/>
        </a:xfrm>
        <a:prstGeom prst="ellipse">
          <a:avLst/>
        </a:prstGeom>
        <a:solidFill>
          <a:srgbClr val="FCE09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28BCA4-082E-424C-888D-BEA8F1386E3D}">
      <dsp:nvSpPr>
        <dsp:cNvPr id="0" name=""/>
        <dsp:cNvSpPr/>
      </dsp:nvSpPr>
      <dsp:spPr>
        <a:xfrm rot="10800000">
          <a:off x="1244673" y="2406473"/>
          <a:ext cx="4022366" cy="926084"/>
        </a:xfrm>
        <a:prstGeom prst="homePlate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8378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2">
                  <a:lumMod val="50000"/>
                </a:schemeClr>
              </a:solidFill>
            </a:rPr>
            <a:t>МЕТОДИЧЕСКАЯ ЧАСТЬ</a:t>
          </a:r>
          <a:endParaRPr lang="ru-RU" sz="1800" b="1" kern="1200" dirty="0">
            <a:solidFill>
              <a:schemeClr val="bg2">
                <a:lumMod val="50000"/>
              </a:schemeClr>
            </a:solidFill>
          </a:endParaRPr>
        </a:p>
      </dsp:txBody>
      <dsp:txXfrm rot="10800000">
        <a:off x="1476194" y="2406473"/>
        <a:ext cx="3790845" cy="926084"/>
      </dsp:txXfrm>
    </dsp:sp>
    <dsp:sp modelId="{5A71B1AD-7E8B-4471-A106-8FB0C9F9ADA8}">
      <dsp:nvSpPr>
        <dsp:cNvPr id="0" name=""/>
        <dsp:cNvSpPr/>
      </dsp:nvSpPr>
      <dsp:spPr>
        <a:xfrm>
          <a:off x="781631" y="2406473"/>
          <a:ext cx="926084" cy="926084"/>
        </a:xfrm>
        <a:prstGeom prst="ellipse">
          <a:avLst/>
        </a:prstGeom>
        <a:solidFill>
          <a:srgbClr val="FCE09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A30C70-6833-44DA-96EA-871D19E11879}">
      <dsp:nvSpPr>
        <dsp:cNvPr id="0" name=""/>
        <dsp:cNvSpPr/>
      </dsp:nvSpPr>
      <dsp:spPr>
        <a:xfrm rot="10800000">
          <a:off x="1244673" y="3609001"/>
          <a:ext cx="4022366" cy="926084"/>
        </a:xfrm>
        <a:prstGeom prst="homePlate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8378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2">
                  <a:lumMod val="50000"/>
                </a:schemeClr>
              </a:solidFill>
            </a:rPr>
            <a:t>ДИАГНОСТИЧЕСКАЯ ЧАСТЬ</a:t>
          </a:r>
          <a:endParaRPr lang="ru-RU" sz="1800" b="1" kern="1200" dirty="0">
            <a:solidFill>
              <a:schemeClr val="bg2">
                <a:lumMod val="50000"/>
              </a:schemeClr>
            </a:solidFill>
          </a:endParaRPr>
        </a:p>
      </dsp:txBody>
      <dsp:txXfrm rot="10800000">
        <a:off x="1476194" y="3609001"/>
        <a:ext cx="3790845" cy="926084"/>
      </dsp:txXfrm>
    </dsp:sp>
    <dsp:sp modelId="{C8324632-4292-4621-A67C-39B2C74BB32A}">
      <dsp:nvSpPr>
        <dsp:cNvPr id="0" name=""/>
        <dsp:cNvSpPr/>
      </dsp:nvSpPr>
      <dsp:spPr>
        <a:xfrm>
          <a:off x="781631" y="3609001"/>
          <a:ext cx="926084" cy="926084"/>
        </a:xfrm>
        <a:prstGeom prst="ellipse">
          <a:avLst/>
        </a:prstGeom>
        <a:solidFill>
          <a:srgbClr val="FCE09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9A8B32-6497-4F54-8889-956E3D4E2856}">
      <dsp:nvSpPr>
        <dsp:cNvPr id="0" name=""/>
        <dsp:cNvSpPr/>
      </dsp:nvSpPr>
      <dsp:spPr>
        <a:xfrm rot="5400000">
          <a:off x="4819149" y="-1865617"/>
          <a:ext cx="1139428" cy="5071872"/>
        </a:xfrm>
        <a:prstGeom prst="round2SameRect">
          <a:avLst/>
        </a:prstGeom>
        <a:solidFill>
          <a:srgbClr val="FCE09A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bg2">
                  <a:lumMod val="50000"/>
                </a:schemeClr>
              </a:solidFill>
            </a:rPr>
            <a:t>Развитие представлений о «схеме тела»</a:t>
          </a:r>
          <a:endParaRPr lang="ru-RU" sz="2000" b="1" kern="1200" dirty="0">
            <a:solidFill>
              <a:schemeClr val="bg2">
                <a:lumMod val="50000"/>
              </a:schemeClr>
            </a:solidFill>
          </a:endParaRPr>
        </a:p>
      </dsp:txBody>
      <dsp:txXfrm rot="-5400000">
        <a:off x="2852927" y="156227"/>
        <a:ext cx="5016250" cy="1028184"/>
      </dsp:txXfrm>
    </dsp:sp>
    <dsp:sp modelId="{681668BE-AAAD-4374-9F8E-666E51D9818A}">
      <dsp:nvSpPr>
        <dsp:cNvPr id="0" name=""/>
        <dsp:cNvSpPr/>
      </dsp:nvSpPr>
      <dsp:spPr>
        <a:xfrm>
          <a:off x="0" y="2158"/>
          <a:ext cx="2852928" cy="1424285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accent6">
                  <a:lumMod val="50000"/>
                </a:schemeClr>
              </a:solidFill>
            </a:rPr>
            <a:t>1 БЛОК</a:t>
          </a:r>
          <a:endParaRPr lang="ru-RU" sz="28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69528" y="71686"/>
        <a:ext cx="2713872" cy="1285229"/>
      </dsp:txXfrm>
    </dsp:sp>
    <dsp:sp modelId="{9A998826-71D6-481B-99FF-8C05842367BA}">
      <dsp:nvSpPr>
        <dsp:cNvPr id="0" name=""/>
        <dsp:cNvSpPr/>
      </dsp:nvSpPr>
      <dsp:spPr>
        <a:xfrm rot="5400000">
          <a:off x="4819149" y="-281436"/>
          <a:ext cx="1139428" cy="5071872"/>
        </a:xfrm>
        <a:prstGeom prst="round2SameRect">
          <a:avLst/>
        </a:prstGeom>
        <a:solidFill>
          <a:srgbClr val="FCE09A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bg2">
                  <a:lumMod val="50000"/>
                </a:schemeClr>
              </a:solidFill>
            </a:rPr>
            <a:t>Развитие зрительно-пространственного </a:t>
          </a:r>
          <a:r>
            <a:rPr lang="ru-RU" sz="2000" b="1" kern="1200" dirty="0" smtClean="0">
              <a:solidFill>
                <a:schemeClr val="bg2">
                  <a:lumMod val="50000"/>
                </a:schemeClr>
              </a:solidFill>
            </a:rPr>
            <a:t>восприятия</a:t>
          </a:r>
          <a:r>
            <a:rPr lang="ru-RU" sz="1800" b="1" kern="1200" dirty="0" smtClean="0">
              <a:solidFill>
                <a:schemeClr val="bg2">
                  <a:lumMod val="50000"/>
                </a:schemeClr>
              </a:solidFill>
            </a:rPr>
            <a:t>, пространственных представлений и образного мышления</a:t>
          </a:r>
          <a:endParaRPr lang="ru-RU" sz="1800" b="1" kern="1200" dirty="0">
            <a:solidFill>
              <a:schemeClr val="bg2">
                <a:lumMod val="50000"/>
              </a:schemeClr>
            </a:solidFill>
          </a:endParaRPr>
        </a:p>
      </dsp:txBody>
      <dsp:txXfrm rot="-5400000">
        <a:off x="2852927" y="1740408"/>
        <a:ext cx="5016250" cy="1028184"/>
      </dsp:txXfrm>
    </dsp:sp>
    <dsp:sp modelId="{9571A366-27F8-48DC-8FE9-D1464B0DC310}">
      <dsp:nvSpPr>
        <dsp:cNvPr id="0" name=""/>
        <dsp:cNvSpPr/>
      </dsp:nvSpPr>
      <dsp:spPr>
        <a:xfrm>
          <a:off x="0" y="1497657"/>
          <a:ext cx="2852928" cy="1424285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accent6">
                  <a:lumMod val="50000"/>
                </a:schemeClr>
              </a:solidFill>
            </a:rPr>
            <a:t>2 БЛОК</a:t>
          </a:r>
          <a:endParaRPr lang="ru-RU" sz="28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69528" y="1567185"/>
        <a:ext cx="2713872" cy="1285229"/>
      </dsp:txXfrm>
    </dsp:sp>
    <dsp:sp modelId="{C6FC243C-5092-4EF2-B21E-6317EC28D1FB}">
      <dsp:nvSpPr>
        <dsp:cNvPr id="0" name=""/>
        <dsp:cNvSpPr/>
      </dsp:nvSpPr>
      <dsp:spPr>
        <a:xfrm rot="5400000">
          <a:off x="4819149" y="1169363"/>
          <a:ext cx="1139428" cy="5071872"/>
        </a:xfrm>
        <a:prstGeom prst="round2SameRect">
          <a:avLst/>
        </a:prstGeom>
        <a:solidFill>
          <a:srgbClr val="FCE09A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bg2">
                  <a:lumMod val="50000"/>
                </a:schemeClr>
              </a:solidFill>
            </a:rPr>
            <a:t>Создание вербально-образного эквивалента окружающего пространства </a:t>
          </a:r>
          <a:endParaRPr lang="ru-RU" sz="2000" b="1" kern="1200" dirty="0">
            <a:solidFill>
              <a:schemeClr val="bg2">
                <a:lumMod val="50000"/>
              </a:schemeClr>
            </a:solidFill>
          </a:endParaRPr>
        </a:p>
      </dsp:txBody>
      <dsp:txXfrm rot="-5400000">
        <a:off x="2852927" y="3191207"/>
        <a:ext cx="5016250" cy="1028184"/>
      </dsp:txXfrm>
    </dsp:sp>
    <dsp:sp modelId="{1C9D174A-000A-4448-A227-E6A4EA897A9A}">
      <dsp:nvSpPr>
        <dsp:cNvPr id="0" name=""/>
        <dsp:cNvSpPr/>
      </dsp:nvSpPr>
      <dsp:spPr>
        <a:xfrm>
          <a:off x="0" y="2993156"/>
          <a:ext cx="2852928" cy="1424285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accent6">
                  <a:lumMod val="50000"/>
                </a:schemeClr>
              </a:solidFill>
            </a:rPr>
            <a:t>3 БЛОК</a:t>
          </a:r>
          <a:endParaRPr lang="ru-RU" sz="28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69528" y="3062684"/>
        <a:ext cx="2713872" cy="12852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847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0863" y="0"/>
            <a:ext cx="430847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97A114D-8C92-4A54-9A80-810B34452C14}" type="datetimeFigureOut">
              <a:rPr lang="ru-RU"/>
              <a:pPr>
                <a:defRPr/>
              </a:pPr>
              <a:t>14.04.2022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67475"/>
            <a:ext cx="430847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0863" y="6467475"/>
            <a:ext cx="430847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04196E1-5500-432D-812E-F7FAB6C30E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85388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5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lang="ru-RU" altLang="ru-RU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lang="ru-RU" altLang="ru-RU" sz="2400"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4416 w 1000"/>
                <a:gd name="T3" fmla="*/ 0 h 1000"/>
                <a:gd name="T4" fmla="*/ 4917 w 1000"/>
                <a:gd name="T5" fmla="*/ 500 h 1000"/>
                <a:gd name="T6" fmla="*/ 4417 w 1000"/>
                <a:gd name="T7" fmla="*/ 1000 h 1000"/>
                <a:gd name="T8" fmla="*/ 0 w 1000"/>
                <a:gd name="T9" fmla="*/ 1000 h 1000"/>
                <a:gd name="T10" fmla="*/ 0 w 1000"/>
                <a:gd name="T11" fmla="*/ 0 h 1000"/>
                <a:gd name="T12" fmla="*/ G4 w 1000"/>
                <a:gd name="T13" fmla="*/ G1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 altLang="ru-RU" sz="2400">
                <a:latin typeface="Times New Roman" pitchFamily="18" charset="0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0183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5018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F7C8C-FE6E-4849-95F3-9892E212A1D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B9600A-3BC1-486A-BCFC-AF12B97DFCC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78167-29DE-4297-82C5-D9D8F094C4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195263" y="228600"/>
            <a:ext cx="8339137" cy="579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EF3D0-4C65-48C5-9043-6312173CE6D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A138D-B4D5-4149-8C12-C1235F0249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E2BC0-D822-4A97-B3DD-BDF0920525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21E5C-D482-4EDD-9079-6A644BCD35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B379B-9F61-4BC9-88E3-D4BC535416E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8CDB6-F44D-4D8B-B560-8B55BC216A6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A811F-4F3B-4510-9EE3-0286CEAFCA4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80C07-9AA0-4A3B-8915-5795AAF182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650FE-5EC3-423C-861B-F9A807EE3B0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49155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lang="ru-RU" altLang="ru-RU" sz="2400">
                <a:latin typeface="Times New Roman" pitchFamily="18" charset="0"/>
              </a:endParaRPr>
            </a:p>
          </p:txBody>
        </p:sp>
        <p:sp>
          <p:nvSpPr>
            <p:cNvPr id="49156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6499 w 1000"/>
                <a:gd name="T3" fmla="*/ 0 h 1000"/>
                <a:gd name="T4" fmla="*/ 7000 w 1000"/>
                <a:gd name="T5" fmla="*/ 500 h 1000"/>
                <a:gd name="T6" fmla="*/ 6500 w 1000"/>
                <a:gd name="T7" fmla="*/ 1000 h 1000"/>
                <a:gd name="T8" fmla="*/ 0 w 1000"/>
                <a:gd name="T9" fmla="*/ 1000 h 1000"/>
                <a:gd name="T10" fmla="*/ 0 w 1000"/>
                <a:gd name="T11" fmla="*/ 0 h 1000"/>
                <a:gd name="T12" fmla="*/ G4 w 1000"/>
                <a:gd name="T13" fmla="*/ G1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 altLang="ru-RU" sz="2400">
                <a:latin typeface="Times New Roman" pitchFamily="18" charset="0"/>
              </a:endParaRPr>
            </a:p>
          </p:txBody>
        </p:sp>
        <p:sp>
          <p:nvSpPr>
            <p:cNvPr id="49157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916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916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916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BBD15742-36F1-4F02-B2F5-0A5FCEDCB7D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1" r:id="rId2"/>
    <p:sldLayoutId id="2147483690" r:id="rId3"/>
    <p:sldLayoutId id="2147483689" r:id="rId4"/>
    <p:sldLayoutId id="2147483688" r:id="rId5"/>
    <p:sldLayoutId id="2147483687" r:id="rId6"/>
    <p:sldLayoutId id="2147483686" r:id="rId7"/>
    <p:sldLayoutId id="2147483685" r:id="rId8"/>
    <p:sldLayoutId id="2147483684" r:id="rId9"/>
    <p:sldLayoutId id="2147483683" r:id="rId10"/>
    <p:sldLayoutId id="2147483682" r:id="rId11"/>
    <p:sldLayoutId id="2147483681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00100" y="0"/>
            <a:ext cx="7200900" cy="96361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1400" b="1" dirty="0" smtClean="0">
                <a:solidFill>
                  <a:schemeClr val="bg2">
                    <a:lumMod val="75000"/>
                  </a:schemeClr>
                </a:solidFill>
              </a:rPr>
              <a:t>Практический семинар «Содержание и технологии психолого-педагогического сопровождения и коррекционной работы с обучающимися с ОВЗ и инвалидностью», 14.04.2022. г. Пермь</a:t>
            </a:r>
            <a:endParaRPr lang="ru-RU" altLang="ru-RU" sz="1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19250" y="5618163"/>
            <a:ext cx="6016625" cy="936625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1800" b="1" dirty="0" smtClean="0">
                <a:solidFill>
                  <a:schemeClr val="bg2">
                    <a:lumMod val="75000"/>
                  </a:schemeClr>
                </a:solidFill>
              </a:rPr>
              <a:t>Смирнова Т.Н., учитель-дефектолог,</a:t>
            </a:r>
            <a:endParaRPr lang="ru-RU" altLang="ru-RU" sz="1800" b="1" dirty="0">
              <a:solidFill>
                <a:schemeClr val="bg2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ru-RU" altLang="ru-RU" sz="1800" b="1" dirty="0" smtClean="0">
                <a:solidFill>
                  <a:schemeClr val="bg2">
                    <a:lumMod val="75000"/>
                  </a:schemeClr>
                </a:solidFill>
              </a:rPr>
              <a:t>МАОУ «Школа №7 для обучающихся с ОВЗ»,</a:t>
            </a:r>
          </a:p>
          <a:p>
            <a:pPr eaLnBrk="1" hangingPunct="1">
              <a:defRPr/>
            </a:pPr>
            <a:r>
              <a:rPr lang="ru-RU" altLang="ru-RU" sz="1800" b="1" dirty="0">
                <a:solidFill>
                  <a:schemeClr val="bg2">
                    <a:lumMod val="75000"/>
                  </a:schemeClr>
                </a:solidFill>
              </a:rPr>
              <a:t>г</a:t>
            </a:r>
            <a:r>
              <a:rPr lang="ru-RU" altLang="ru-RU" sz="1800" b="1" dirty="0" smtClean="0">
                <a:solidFill>
                  <a:schemeClr val="bg2">
                    <a:lumMod val="75000"/>
                  </a:schemeClr>
                </a:solidFill>
              </a:rPr>
              <a:t>.Березники</a:t>
            </a:r>
            <a:endParaRPr lang="ru-RU" altLang="ru-RU" sz="18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5363" name="WordArt 5"/>
          <p:cNvSpPr>
            <a:spLocks noChangeArrowheads="1" noChangeShapeType="1" noTextEdit="1"/>
          </p:cNvSpPr>
          <p:nvPr/>
        </p:nvSpPr>
        <p:spPr bwMode="auto">
          <a:xfrm>
            <a:off x="428596" y="1628775"/>
            <a:ext cx="7286676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"Зеркальный </a:t>
            </a:r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мир</a:t>
            </a: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"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54049" y="3212976"/>
            <a:ext cx="7200800" cy="187220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>
              <a:defRPr/>
            </a:pPr>
            <a:endParaRPr lang="ru-RU" altLang="ru-RU" sz="1200" b="1" kern="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altLang="ru-RU" sz="2400" b="1" kern="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РЕАЛИЗАЦИЯ </a:t>
            </a:r>
          </a:p>
          <a:p>
            <a:pPr algn="ctr">
              <a:defRPr/>
            </a:pPr>
            <a:r>
              <a:rPr lang="ru-RU" altLang="ru-RU" sz="2400" b="1" kern="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КОРРЕКЦИОННО-РАЗВИВАЮЩЕЙ ПРОГРАММЫ</a:t>
            </a:r>
          </a:p>
          <a:p>
            <a:pPr algn="ctr">
              <a:defRPr/>
            </a:pPr>
            <a:endParaRPr lang="ru-RU" altLang="ru-RU" sz="2400" b="1" kern="0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altLang="ru-RU" sz="2400" b="1" kern="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altLang="ru-RU" sz="2400" b="1" kern="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email">
            <a:extLst/>
          </a:blip>
          <a:srcRect/>
          <a:stretch>
            <a:fillRect/>
          </a:stretch>
        </p:blipFill>
        <p:spPr bwMode="auto">
          <a:xfrm>
            <a:off x="7027400" y="5506665"/>
            <a:ext cx="1854898" cy="1225438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5366" name="Picture 6" descr="C:\Users\ПК\Desktop\конференция здор-цифр 07.04.2022\бос\сканы бос\Скриншот 01-04-2022 0854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1950" y="5640388"/>
            <a:ext cx="827088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2"/>
          <a:srcRect r="33897" b="40646"/>
          <a:stretch>
            <a:fillRect/>
          </a:stretch>
        </p:blipFill>
        <p:spPr bwMode="auto">
          <a:xfrm>
            <a:off x="550863" y="1652588"/>
            <a:ext cx="2413000" cy="172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800" smtClean="0"/>
              <a:t>Сценарии занятий и дидактика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 l="32524"/>
          <a:stretch>
            <a:fillRect/>
          </a:stretch>
        </p:blipFill>
        <p:spPr bwMode="auto">
          <a:xfrm>
            <a:off x="6129338" y="2832100"/>
            <a:ext cx="2241550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3890963"/>
            <a:ext cx="1685925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92725" y="4692650"/>
            <a:ext cx="2497138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84888" y="1487488"/>
            <a:ext cx="2286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35488" y="3559175"/>
            <a:ext cx="1106487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38438" y="4286250"/>
            <a:ext cx="171767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436938" y="1547813"/>
            <a:ext cx="2160587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539750" y="228600"/>
            <a:ext cx="7670800" cy="914400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FFC000"/>
                </a:solidFill>
              </a:rPr>
              <a:t>МЕТОДИЧЕСКАЯ  ЧАСТЬ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27088" y="1844675"/>
            <a:ext cx="7273925" cy="44656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  <a:defRPr/>
            </a:pPr>
            <a:r>
              <a:rPr lang="ru-RU" altLang="ru-RU" sz="2400" b="1" kern="0" dirty="0" smtClean="0">
                <a:solidFill>
                  <a:schemeClr val="accent6">
                    <a:lumMod val="50000"/>
                  </a:schemeClr>
                </a:solidFill>
              </a:rPr>
              <a:t>Методы и приемы:</a:t>
            </a:r>
          </a:p>
          <a:p>
            <a:pPr marL="0" indent="0" algn="ctr">
              <a:buFont typeface="Wingdings" pitchFamily="2" charset="2"/>
              <a:buNone/>
              <a:defRPr/>
            </a:pPr>
            <a:endParaRPr lang="ru-RU" altLang="ru-RU" sz="1800" kern="0" dirty="0" smtClean="0"/>
          </a:p>
          <a:p>
            <a:pPr>
              <a:defRPr/>
            </a:pPr>
            <a:r>
              <a:rPr lang="ru-RU" altLang="ru-RU" sz="2400" kern="0" dirty="0" smtClean="0"/>
              <a:t>индивидуализация методов обучения</a:t>
            </a:r>
          </a:p>
          <a:p>
            <a:pPr>
              <a:defRPr/>
            </a:pPr>
            <a:r>
              <a:rPr lang="ru-RU" altLang="ru-RU" sz="2400" kern="0" dirty="0" smtClean="0"/>
              <a:t>индивидуализация темпов обучения</a:t>
            </a:r>
          </a:p>
          <a:p>
            <a:pPr>
              <a:defRPr/>
            </a:pPr>
            <a:r>
              <a:rPr lang="ru-RU" altLang="ru-RU" sz="2400" kern="0" dirty="0" smtClean="0"/>
              <a:t>максимальное использование игровых методов обучения</a:t>
            </a:r>
          </a:p>
          <a:p>
            <a:pPr>
              <a:defRPr/>
            </a:pPr>
            <a:r>
              <a:rPr lang="ru-RU" altLang="ru-RU" sz="2400" kern="0" dirty="0" smtClean="0"/>
              <a:t>соблюдение принципа последовательности и </a:t>
            </a:r>
            <a:r>
              <a:rPr lang="ru-RU" altLang="ru-RU" sz="2400" kern="0" dirty="0" err="1" smtClean="0"/>
              <a:t>этапности</a:t>
            </a:r>
            <a:r>
              <a:rPr lang="ru-RU" altLang="ru-RU" sz="2400" kern="0" dirty="0" smtClean="0"/>
              <a:t> в освоении материала</a:t>
            </a:r>
          </a:p>
          <a:p>
            <a:pPr>
              <a:defRPr/>
            </a:pPr>
            <a:r>
              <a:rPr lang="ru-RU" altLang="ru-RU" sz="2400" kern="0" dirty="0" smtClean="0"/>
              <a:t>постоянный контроль формирования навыков</a:t>
            </a:r>
            <a:endParaRPr lang="ru-RU" altLang="ru-RU" sz="2400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628775"/>
            <a:ext cx="5545137" cy="38877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altLang="ru-RU" sz="2000" b="1" dirty="0">
                <a:solidFill>
                  <a:schemeClr val="accent6">
                    <a:lumMod val="50000"/>
                  </a:schemeClr>
                </a:solidFill>
              </a:rPr>
              <a:t>Экспресс - диагностика Л.С. </a:t>
            </a:r>
            <a: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Цветковой: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alt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eaLnBrk="1" hangingPunct="1">
              <a:defRPr/>
            </a:pPr>
            <a:r>
              <a:rPr lang="ru-RU" altLang="ru-RU" sz="2000" dirty="0"/>
              <a:t>реципрокная координация движений</a:t>
            </a:r>
          </a:p>
          <a:p>
            <a:pPr eaLnBrk="1" hangingPunct="1">
              <a:defRPr/>
            </a:pPr>
            <a:r>
              <a:rPr lang="ru-RU" altLang="ru-RU" sz="2000" dirty="0"/>
              <a:t>динамический </a:t>
            </a:r>
            <a:r>
              <a:rPr lang="ru-RU" altLang="ru-RU" sz="2000" dirty="0" err="1"/>
              <a:t>праксис</a:t>
            </a:r>
            <a:endParaRPr lang="ru-RU" altLang="ru-RU" sz="2000" dirty="0"/>
          </a:p>
          <a:p>
            <a:pPr eaLnBrk="1" hangingPunct="1">
              <a:defRPr/>
            </a:pPr>
            <a:r>
              <a:rPr lang="ru-RU" altLang="ru-RU" sz="2000" dirty="0"/>
              <a:t>наложенные фигуры </a:t>
            </a:r>
            <a:r>
              <a:rPr lang="ru-RU" altLang="ru-RU" sz="2000" dirty="0" err="1"/>
              <a:t>Попельрейтера</a:t>
            </a:r>
            <a:endParaRPr lang="ru-RU" altLang="ru-RU" sz="2000" dirty="0"/>
          </a:p>
          <a:p>
            <a:pPr eaLnBrk="1" hangingPunct="1">
              <a:defRPr/>
            </a:pPr>
            <a:r>
              <a:rPr lang="ru-RU" altLang="ru-RU" sz="2000" dirty="0"/>
              <a:t>рисуночная проба</a:t>
            </a:r>
          </a:p>
          <a:p>
            <a:pPr eaLnBrk="1" hangingPunct="1">
              <a:defRPr/>
            </a:pPr>
            <a:r>
              <a:rPr lang="ru-RU" altLang="ru-RU" sz="2000" dirty="0"/>
              <a:t>кратковременное запоминание геометрических фигур</a:t>
            </a:r>
          </a:p>
          <a:p>
            <a:pPr eaLnBrk="1" hangingPunct="1">
              <a:defRPr/>
            </a:pPr>
            <a:r>
              <a:rPr lang="ru-RU" altLang="ru-RU" sz="2000" dirty="0"/>
              <a:t>разрезные картинки</a:t>
            </a:r>
          </a:p>
        </p:txBody>
      </p:sp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539750" y="228600"/>
            <a:ext cx="7670800" cy="914400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FFC000"/>
                </a:solidFill>
              </a:rPr>
              <a:t>ДИАГНОСТИЧЕСКАЯ  ЧАСТЬ</a:t>
            </a: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6963" y="1773238"/>
            <a:ext cx="2305050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4197350"/>
            <a:ext cx="3025775" cy="178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539750" y="228600"/>
            <a:ext cx="7670800" cy="914400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FFC000"/>
                </a:solidFill>
              </a:rPr>
              <a:t>ДИАГНОСТИЧЕСКАЯ  ЧАСТЬ</a:t>
            </a:r>
          </a:p>
        </p:txBody>
      </p:sp>
      <p:pic>
        <p:nvPicPr>
          <p:cNvPr id="27650" name="Picture 1233" descr="Безымянный"/>
          <p:cNvPicPr>
            <a:picLocks noChangeAspect="1" noChangeArrowheads="1"/>
          </p:cNvPicPr>
          <p:nvPr/>
        </p:nvPicPr>
        <p:blipFill>
          <a:blip r:embed="rId2">
            <a:lum contrast="-20000"/>
          </a:blip>
          <a:srcRect/>
          <a:stretch>
            <a:fillRect/>
          </a:stretch>
        </p:blipFill>
        <p:spPr bwMode="auto">
          <a:xfrm>
            <a:off x="611188" y="1557338"/>
            <a:ext cx="7273925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07313" cy="4419600"/>
          </a:xfrm>
        </p:spPr>
        <p:txBody>
          <a:bodyPr/>
          <a:lstStyle/>
          <a:p>
            <a:pPr indent="0" algn="ctr" eaLnBrk="1" hangingPunct="1">
              <a:buFont typeface="Wingdings" pitchFamily="2" charset="2"/>
              <a:buNone/>
            </a:pPr>
            <a:r>
              <a:rPr lang="ru-RU" sz="2400" b="1" smtClean="0">
                <a:solidFill>
                  <a:srgbClr val="1F1F99"/>
                </a:solidFill>
                <a:latin typeface="Times New Roman" pitchFamily="18" charset="0"/>
                <a:cs typeface="Times New Roman" pitchFamily="18" charset="0"/>
              </a:rPr>
              <a:t>Основные результаты реализации программы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indent="0" algn="ctr" eaLnBrk="1" hangingPunct="1">
              <a:buFont typeface="Wingdings" pitchFamily="2" charset="2"/>
              <a:buNone/>
            </a:pPr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pPr indent="0" algn="just" eaLnBrk="1" hangingPunct="1">
              <a:buFont typeface="Symbol" pitchFamily="18" charset="2"/>
              <a:buChar char=""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развитие восприятия различной модальности;</a:t>
            </a:r>
          </a:p>
          <a:p>
            <a:pPr indent="0" algn="just" eaLnBrk="1" hangingPunct="1">
              <a:buFont typeface="Symbol" pitchFamily="18" charset="2"/>
              <a:buChar char=""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зрительно-предметное восприятие, восприятие пространства и пространственных отношений предметов;</a:t>
            </a:r>
          </a:p>
          <a:p>
            <a:pPr indent="0" algn="just" eaLnBrk="1" hangingPunct="1">
              <a:buFont typeface="Symbol" pitchFamily="18" charset="2"/>
              <a:buChar char=""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формирование умения совершать сомато– и зрительно- пространственные действия;</a:t>
            </a:r>
          </a:p>
          <a:p>
            <a:pPr indent="0" algn="just" eaLnBrk="1" hangingPunct="1">
              <a:buFont typeface="Symbol" pitchFamily="18" charset="2"/>
              <a:buChar char=""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создание вербально - образного эквивалента окружающего пространства в сознании ребенка.</a:t>
            </a:r>
          </a:p>
          <a:p>
            <a:pPr indent="0" eaLnBrk="1" hangingPunct="1"/>
            <a:endParaRPr lang="ru-RU" altLang="ru-RU" sz="2400" smtClean="0"/>
          </a:p>
        </p:txBody>
      </p:sp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539750" y="228600"/>
            <a:ext cx="7670800" cy="914400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FFC000"/>
                </a:solidFill>
              </a:rPr>
              <a:t>ДИАГНОСТИЧЕСКАЯ  ЧАСТЬ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2800" smtClean="0"/>
              <a:t>Рецензирование  программы</a:t>
            </a:r>
          </a:p>
        </p:txBody>
      </p:sp>
      <p:pic>
        <p:nvPicPr>
          <p:cNvPr id="4" name="Рисунок 9"/>
          <p:cNvPicPr>
            <a:picLocks noChangeAspect="1" noChangeArrowheads="1"/>
          </p:cNvPicPr>
          <p:nvPr/>
        </p:nvPicPr>
        <p:blipFill>
          <a:blip r:embed="rId2">
            <a:lum bright="-30000"/>
          </a:blip>
          <a:srcRect/>
          <a:stretch>
            <a:fillRect/>
          </a:stretch>
        </p:blipFill>
        <p:spPr bwMode="auto">
          <a:xfrm>
            <a:off x="714348" y="2500306"/>
            <a:ext cx="1945842" cy="25605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9699" name="Picture 10" descr="рецензия 001"/>
          <p:cNvPicPr>
            <a:picLocks noChangeAspect="1" noChangeArrowheads="1"/>
          </p:cNvPicPr>
          <p:nvPr/>
        </p:nvPicPr>
        <p:blipFill>
          <a:blip r:embed="rId3" cstate="print">
            <a:lum contrast="-40000"/>
          </a:blip>
          <a:srcRect/>
          <a:stretch>
            <a:fillRect/>
          </a:stretch>
        </p:blipFill>
        <p:spPr bwMode="auto">
          <a:xfrm>
            <a:off x="3119620" y="1500188"/>
            <a:ext cx="3324044" cy="4572018"/>
          </a:xfrm>
          <a:prstGeom prst="rect">
            <a:avLst/>
          </a:prstGeom>
          <a:noFill/>
          <a:ln w="38100">
            <a:solidFill>
              <a:srgbClr val="006666"/>
            </a:solidFill>
            <a:miter lim="800000"/>
            <a:headEnd/>
            <a:tailEnd/>
          </a:ln>
        </p:spPr>
      </p:pic>
      <p:pic>
        <p:nvPicPr>
          <p:cNvPr id="29700" name="Picture 2" descr="C:\Users\Comp\Desktop\Февраль 2017\свидетельство 001.jpg"/>
          <p:cNvPicPr>
            <a:picLocks noChangeAspect="1" noChangeArrowheads="1"/>
          </p:cNvPicPr>
          <p:nvPr/>
        </p:nvPicPr>
        <p:blipFill>
          <a:blip r:embed="rId4">
            <a:lum contrast="-30000"/>
          </a:blip>
          <a:srcRect/>
          <a:stretch>
            <a:fillRect/>
          </a:stretch>
        </p:blipFill>
        <p:spPr bwMode="auto">
          <a:xfrm>
            <a:off x="6659563" y="2471738"/>
            <a:ext cx="1878012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5720" y="928670"/>
            <a:ext cx="8858280" cy="463570"/>
          </a:xfrm>
        </p:spPr>
        <p:txBody>
          <a:bodyPr/>
          <a:lstStyle/>
          <a:p>
            <a:pPr>
              <a:defRPr/>
            </a:pPr>
            <a:r>
              <a:rPr lang="ru-RU" altLang="ru-RU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altLang="ru-RU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alt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РЕАЛИЗАЦИЯ   КОРРЕКЦИОННО-РАЗВИВАЮЩЕЙ ПРОГРАММЫ</a:t>
            </a:r>
            <a:br>
              <a:rPr lang="ru-RU" alt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altLang="ru-RU" sz="20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19250" y="5618163"/>
            <a:ext cx="6016625" cy="9366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1800" b="1" dirty="0" smtClean="0"/>
              <a:t>МАОУ «Школа №7 для обучающихся с ОВЗ», г.Березники</a:t>
            </a:r>
            <a:endParaRPr lang="ru-RU" altLang="ru-RU" sz="18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5363" name="WordArt 5"/>
          <p:cNvSpPr>
            <a:spLocks noChangeArrowheads="1" noChangeShapeType="1" noTextEdit="1"/>
          </p:cNvSpPr>
          <p:nvPr/>
        </p:nvSpPr>
        <p:spPr bwMode="auto">
          <a:xfrm>
            <a:off x="827088" y="1628775"/>
            <a:ext cx="6481762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"Зеркальный мир"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54049" y="3212976"/>
            <a:ext cx="7200800" cy="187220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>
              <a:defRPr/>
            </a:pPr>
            <a:endParaRPr lang="ru-RU" altLang="ru-RU" sz="1200" b="1" kern="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 eaLnBrk="1" hangingPunct="1">
              <a:defRPr/>
            </a:pPr>
            <a:r>
              <a:rPr lang="ru-RU" altLang="ru-RU" sz="2400" b="1" dirty="0" smtClean="0"/>
              <a:t>Контакты: </a:t>
            </a:r>
          </a:p>
          <a:p>
            <a:pPr algn="ctr" eaLnBrk="1" hangingPunct="1">
              <a:defRPr/>
            </a:pPr>
            <a:r>
              <a:rPr lang="ru-RU" altLang="ru-RU" sz="2000" b="1" dirty="0" smtClean="0"/>
              <a:t>Смирнова Т.Н., учитель-дефектолог</a:t>
            </a:r>
          </a:p>
          <a:p>
            <a:pPr>
              <a:defRPr/>
            </a:pPr>
            <a:r>
              <a:rPr lang="ru-RU" altLang="ru-RU" sz="2000" b="1" dirty="0" smtClean="0"/>
              <a:t>Электронная почта: </a:t>
            </a:r>
            <a:r>
              <a:rPr lang="en-US" altLang="ru-RU" sz="2000" b="1" dirty="0" smtClean="0"/>
              <a:t>smirnovavinogradova63@mail.ru</a:t>
            </a:r>
            <a:endParaRPr lang="ru-RU" altLang="ru-RU" sz="2000" b="1" dirty="0" smtClean="0"/>
          </a:p>
          <a:p>
            <a:pPr eaLnBrk="1" hangingPunct="1">
              <a:defRPr/>
            </a:pPr>
            <a:endParaRPr lang="ru-RU" altLang="ru-RU" sz="2400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 eaLnBrk="1" hangingPunct="1">
              <a:defRPr/>
            </a:pPr>
            <a:endParaRPr lang="ru-RU" altLang="ru-RU" sz="2400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ctr">
              <a:defRPr/>
            </a:pPr>
            <a:endParaRPr lang="ru-RU" altLang="ru-RU" sz="2400" b="1" kern="0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altLang="ru-RU" sz="2400" b="1" kern="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altLang="ru-RU" sz="2400" b="1" kern="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email">
            <a:extLst/>
          </a:blip>
          <a:srcRect/>
          <a:stretch>
            <a:fillRect/>
          </a:stretch>
        </p:blipFill>
        <p:spPr bwMode="auto">
          <a:xfrm>
            <a:off x="7027400" y="5506665"/>
            <a:ext cx="1854898" cy="1225438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5366" name="Picture 6" descr="C:\Users\ПК\Desktop\конференция здор-цифр 07.04.2022\бос\сканы бос\Скриншот 01-04-2022 0854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1950" y="5640388"/>
            <a:ext cx="827088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400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Зрительный анализатор является 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ведущим во взаимодействии человека 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внешним миром. 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90% всей внешней информации 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поступает через зрение. </a:t>
            </a:r>
            <a:endParaRPr lang="ru-RU" altLang="ru-RU" dirty="0" smtClean="0"/>
          </a:p>
        </p:txBody>
      </p:sp>
      <p:pic>
        <p:nvPicPr>
          <p:cNvPr id="4098" name="Picture 2" descr="C:\Users\USER\Desktop\Педсовет\hand-v-hand3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5441468" y="4227965"/>
            <a:ext cx="2652745" cy="177932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mtClean="0">
                <a:solidFill>
                  <a:srgbClr val="FFC000"/>
                </a:solidFill>
              </a:rPr>
              <a:t>Программа «Зеркальный мир» 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/>
          </p:nvPr>
        </p:nvGraphicFramePr>
        <p:xfrm>
          <a:off x="1547664" y="1484784"/>
          <a:ext cx="6048672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752475" y="1773238"/>
            <a:ext cx="7564438" cy="446405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2400" b="1" dirty="0">
                <a:solidFill>
                  <a:schemeClr val="accent6">
                    <a:lumMod val="50000"/>
                  </a:schemeClr>
                </a:solidFill>
              </a:rPr>
              <a:t>Цель </a:t>
            </a:r>
            <a:r>
              <a:rPr lang="ru-RU" alt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программы: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2400" dirty="0" smtClean="0"/>
              <a:t>коррекция </a:t>
            </a:r>
            <a:r>
              <a:rPr lang="ru-RU" altLang="ru-RU" sz="2400" dirty="0"/>
              <a:t>и развитие зрительного восприятия и пространственного мышления, влияющих на успешность в школе.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altLang="ru-RU" sz="24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Задачи</a:t>
            </a:r>
            <a:r>
              <a:rPr lang="en-US" altLang="ru-RU" sz="2400" b="1" dirty="0">
                <a:solidFill>
                  <a:schemeClr val="accent6">
                    <a:lumMod val="50000"/>
                  </a:schemeClr>
                </a:solidFill>
              </a:rPr>
              <a:t>:</a:t>
            </a:r>
            <a:endParaRPr lang="ru-RU" altLang="ru-RU" sz="24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2400" dirty="0" smtClean="0"/>
              <a:t>- развить </a:t>
            </a:r>
            <a:r>
              <a:rPr lang="ru-RU" altLang="ru-RU" sz="2400" dirty="0"/>
              <a:t>зрительное восприятие и пространственные </a:t>
            </a:r>
            <a:r>
              <a:rPr lang="ru-RU" altLang="ru-RU" sz="2400" dirty="0" smtClean="0"/>
              <a:t>представления, </a:t>
            </a:r>
            <a:endParaRPr lang="ru-RU" altLang="ru-RU" sz="2400" dirty="0"/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2400" dirty="0" smtClean="0"/>
              <a:t>- сформировать </a:t>
            </a:r>
            <a:r>
              <a:rPr lang="ru-RU" altLang="ru-RU" sz="2400" dirty="0"/>
              <a:t>умения совершать </a:t>
            </a:r>
            <a:r>
              <a:rPr lang="ru-RU" altLang="ru-RU" sz="2400" dirty="0" smtClean="0"/>
              <a:t>  </a:t>
            </a:r>
            <a:r>
              <a:rPr lang="ru-RU" altLang="ru-RU" sz="2400" dirty="0" err="1" smtClean="0"/>
              <a:t>сомато</a:t>
            </a:r>
            <a:r>
              <a:rPr lang="ru-RU" altLang="ru-RU" sz="2400" dirty="0" smtClean="0"/>
              <a:t>- </a:t>
            </a:r>
            <a:r>
              <a:rPr lang="ru-RU" altLang="ru-RU" sz="2400" dirty="0"/>
              <a:t>и </a:t>
            </a:r>
            <a:r>
              <a:rPr lang="ru-RU" altLang="ru-RU" sz="2400" dirty="0" smtClean="0"/>
              <a:t>зрительно-пространственные действия,</a:t>
            </a:r>
            <a:endParaRPr lang="ru-RU" altLang="ru-RU" sz="24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ru-RU" altLang="ru-RU" sz="2400" dirty="0" smtClean="0"/>
              <a:t>создать </a:t>
            </a:r>
            <a:r>
              <a:rPr lang="ru-RU" altLang="ru-RU" sz="2400" dirty="0"/>
              <a:t>вербально - образный эквивалент окружающего пространства в сознании </a:t>
            </a:r>
            <a:r>
              <a:rPr lang="ru-RU" altLang="ru-RU" sz="2400" dirty="0" smtClean="0"/>
              <a:t>ребенка.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altLang="ru-RU" sz="2400" dirty="0"/>
          </a:p>
        </p:txBody>
      </p:sp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395288" y="228600"/>
            <a:ext cx="7815262" cy="914400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FFC000"/>
                </a:solidFill>
              </a:rPr>
              <a:t>КОНЦЕПТУАЛЬНАЯ  ЧАСТЬ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95288" y="260350"/>
            <a:ext cx="7815262" cy="914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sz="3600" kern="0" dirty="0" smtClean="0">
                <a:solidFill>
                  <a:srgbClr val="FFC000"/>
                </a:solidFill>
              </a:rPr>
              <a:t>КОНЦЕПТУАЛЬНАЯ  ЧАСТЬ</a:t>
            </a:r>
            <a:endParaRPr lang="ru-RU" sz="3600" kern="0" dirty="0">
              <a:solidFill>
                <a:srgbClr val="FFC000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84213" y="1773238"/>
            <a:ext cx="7632700" cy="40306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  <a:defRPr/>
            </a:pPr>
            <a:r>
              <a:rPr lang="ru-RU" altLang="ru-RU" sz="2400" b="1" kern="0" dirty="0" smtClean="0">
                <a:solidFill>
                  <a:schemeClr val="accent6">
                    <a:lumMod val="50000"/>
                  </a:schemeClr>
                </a:solidFill>
              </a:rPr>
              <a:t>Используемые источники:</a:t>
            </a:r>
          </a:p>
          <a:p>
            <a:pPr marL="0" indent="0">
              <a:buFont typeface="Wingdings" pitchFamily="2" charset="2"/>
              <a:buNone/>
              <a:defRPr/>
            </a:pPr>
            <a:endParaRPr lang="ru-RU" altLang="ru-RU" sz="1800" b="1" kern="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altLang="ru-RU" sz="2400" kern="0" dirty="0" err="1" smtClean="0"/>
              <a:t>Шевлякова</a:t>
            </a:r>
            <a:r>
              <a:rPr lang="ru-RU" altLang="ru-RU" sz="2400" kern="0" dirty="0" smtClean="0"/>
              <a:t> И. Н.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altLang="ru-RU" sz="2400" kern="0" dirty="0" smtClean="0"/>
              <a:t>«Программа коррекции и развития зрительного восприятия и пространственного мышления у детей младшего школьного возраста».</a:t>
            </a:r>
          </a:p>
          <a:p>
            <a:pPr>
              <a:buFont typeface="Wingdings" pitchFamily="2" charset="2"/>
              <a:buNone/>
              <a:defRPr/>
            </a:pPr>
            <a:endParaRPr lang="ru-RU" altLang="ru-RU" sz="1000" kern="0" dirty="0" smtClean="0"/>
          </a:p>
          <a:p>
            <a:pPr>
              <a:defRPr/>
            </a:pPr>
            <a:r>
              <a:rPr lang="ru-RU" altLang="ru-RU" sz="2400" kern="0" dirty="0" smtClean="0"/>
              <a:t>Семаго Н. Я.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altLang="ru-RU" sz="2400" kern="0" dirty="0" smtClean="0"/>
              <a:t>«Современные подходы к формированию компенсации трудностей освоения программы начальной школы»</a:t>
            </a:r>
            <a:endParaRPr lang="ru-RU" altLang="ru-RU" sz="2400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609600" y="1600200"/>
          <a:ext cx="79248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539750" y="228600"/>
            <a:ext cx="7670800" cy="914400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FFC000"/>
                </a:solidFill>
              </a:rPr>
              <a:t>СОДЕРЖАТЕЛЬНАЯ  ЧАСТЬ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smtClean="0">
                <a:solidFill>
                  <a:srgbClr val="FFC000"/>
                </a:solidFill>
              </a:rPr>
              <a:t>СОДЕРЖАТЕЛЬНАЯ  ЧАСТЬ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611188" y="1628775"/>
          <a:ext cx="7776865" cy="435864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160240"/>
                <a:gridCol w="5616625"/>
              </a:tblGrid>
              <a:tr h="3744416">
                <a:tc>
                  <a:txBody>
                    <a:bodyPr/>
                    <a:lstStyle/>
                    <a:p>
                      <a:pPr lvl="0" algn="ctr"/>
                      <a:r>
                        <a:rPr lang="ru-RU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 БЛОК:</a:t>
                      </a:r>
                    </a:p>
                    <a:p>
                      <a:pPr lvl="0" algn="ctr"/>
                      <a:endParaRPr lang="ru-RU" sz="2000" dirty="0" smtClean="0"/>
                    </a:p>
                    <a:p>
                      <a:pPr lvl="0" algn="ctr"/>
                      <a:r>
                        <a:rPr lang="ru-RU" sz="2000" dirty="0" smtClean="0"/>
                        <a:t>Развитие представлений о «схеме тела»</a:t>
                      </a:r>
                    </a:p>
                    <a:p>
                      <a:pPr lvl="0" algn="ctr"/>
                      <a:endParaRPr lang="ru-RU" sz="2000" dirty="0" smtClean="0"/>
                    </a:p>
                    <a:p>
                      <a:pPr lvl="0" algn="ctr"/>
                      <a:endParaRPr lang="ru-RU" sz="2000" dirty="0" smtClean="0"/>
                    </a:p>
                    <a:p>
                      <a:pPr lvl="0" algn="ctr"/>
                      <a:endParaRPr lang="ru-RU" sz="2000" dirty="0" smtClean="0"/>
                    </a:p>
                    <a:p>
                      <a:pPr lvl="0" algn="ctr"/>
                      <a:endParaRPr lang="ru-RU" sz="2000" dirty="0" smtClean="0"/>
                    </a:p>
                    <a:p>
                      <a:pPr lvl="0" algn="ctr"/>
                      <a:endParaRPr lang="ru-RU" sz="2000" dirty="0" smtClean="0"/>
                    </a:p>
                    <a:p>
                      <a:pPr lvl="0" algn="ctr"/>
                      <a:endParaRPr lang="ru-RU" sz="2000" dirty="0" smtClean="0"/>
                    </a:p>
                    <a:p>
                      <a:pPr lvl="0" algn="ctr"/>
                      <a:endParaRPr lang="ru-RU" sz="2000" dirty="0" smtClean="0"/>
                    </a:p>
                    <a:p>
                      <a:pPr lvl="0" algn="ctr"/>
                      <a:endParaRPr lang="ru-RU" sz="2000" dirty="0" smtClean="0"/>
                    </a:p>
                    <a:p>
                      <a:pPr lvl="0" algn="ctr"/>
                      <a:endParaRPr lang="ru-RU" sz="2000" dirty="0" smtClean="0"/>
                    </a:p>
                  </a:txBody>
                  <a:tcPr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/>
                    </a:p>
                    <a:p>
                      <a:pPr algn="ctr"/>
                      <a:endParaRPr lang="ru-RU" sz="2000" dirty="0" smtClean="0"/>
                    </a:p>
                    <a:p>
                      <a:pPr algn="ctr"/>
                      <a:endParaRPr lang="ru-RU" sz="2000" dirty="0" smtClean="0"/>
                    </a:p>
                    <a:p>
                      <a:pPr algn="ctr"/>
                      <a:endParaRPr lang="ru-RU" sz="2000" dirty="0" smtClean="0"/>
                    </a:p>
                    <a:p>
                      <a:pPr algn="ctr"/>
                      <a:endParaRPr lang="ru-RU" sz="2000" dirty="0" smtClean="0"/>
                    </a:p>
                    <a:p>
                      <a:pPr algn="ctr"/>
                      <a:endParaRPr lang="ru-RU" sz="2000" dirty="0" smtClean="0"/>
                    </a:p>
                    <a:p>
                      <a:pPr algn="ctr"/>
                      <a:endParaRPr lang="ru-RU" sz="2000" dirty="0" smtClean="0"/>
                    </a:p>
                    <a:p>
                      <a:pPr algn="ctr"/>
                      <a:endParaRPr lang="ru-RU" sz="2000" dirty="0" smtClean="0"/>
                    </a:p>
                    <a:p>
                      <a:pPr algn="ctr"/>
                      <a:endParaRPr lang="ru-RU" sz="2000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1514" name="Picture 2" descr="C:\Users\ПК\Desktop\сем 14.04.22 тн прогр\Скриншот 13-04-2022 1425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113" y="1700213"/>
            <a:ext cx="5184775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539750" y="228600"/>
            <a:ext cx="7670800" cy="914400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FFC000"/>
                </a:solidFill>
              </a:rPr>
              <a:t>СОДЕРЖАТЕЛЬНАЯ  ЧАСТЬ</a:t>
            </a:r>
          </a:p>
        </p:txBody>
      </p:sp>
      <p:graphicFrame>
        <p:nvGraphicFramePr>
          <p:cNvPr id="7" name="Объект 4"/>
          <p:cNvGraphicFramePr>
            <a:graphicFrameLocks noGrp="1"/>
          </p:cNvGraphicFramePr>
          <p:nvPr>
            <p:ph idx="1"/>
          </p:nvPr>
        </p:nvGraphicFramePr>
        <p:xfrm>
          <a:off x="611188" y="1557338"/>
          <a:ext cx="7776865" cy="446112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160240"/>
                <a:gridCol w="5616625"/>
              </a:tblGrid>
              <a:tr h="4461128">
                <a:tc>
                  <a:txBody>
                    <a:bodyPr/>
                    <a:lstStyle/>
                    <a:p>
                      <a:pPr lvl="0" algn="ctr"/>
                      <a:r>
                        <a:rPr lang="ru-RU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 БЛОК:</a:t>
                      </a:r>
                    </a:p>
                    <a:p>
                      <a:pPr lvl="0" algn="ctr"/>
                      <a:endParaRPr lang="ru-RU" sz="2000" dirty="0" smtClean="0"/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Развитие зрительно-</a:t>
                      </a:r>
                      <a:r>
                        <a:rPr kumimoji="0" lang="ru-RU" sz="1800" u="none" strike="noStrike" kern="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пространствен</a:t>
                      </a:r>
                      <a:r>
                        <a:rPr kumimoji="0" lang="ru-RU" sz="1800" u="none" strike="noStrike" kern="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-</a:t>
                      </a:r>
                      <a:r>
                        <a:rPr kumimoji="0" lang="ru-RU" sz="1800" u="none" strike="noStrike" kern="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ного</a:t>
                      </a:r>
                      <a:r>
                        <a:rPr kumimoji="0" lang="ru-RU" sz="1800" u="none" strike="noStrike" kern="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</a:t>
                      </a:r>
                      <a:r>
                        <a:rPr kumimoji="0" lang="ru-RU" sz="2000" u="none" strike="noStrike" kern="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восприятия</a:t>
                      </a:r>
                      <a:r>
                        <a:rPr kumimoji="0" lang="ru-RU" sz="1800" u="none" strike="noStrike" kern="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 </a:t>
                      </a:r>
                      <a:r>
                        <a:rPr kumimoji="0" lang="ru-RU" sz="1800" u="none" strike="noStrike" kern="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пространствен-ных</a:t>
                      </a:r>
                      <a:r>
                        <a:rPr kumimoji="0" lang="ru-RU" sz="1800" u="none" strike="noStrike" kern="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представлений и образного мышления</a:t>
                      </a:r>
                    </a:p>
                    <a:p>
                      <a:pPr lvl="0" algn="ctr"/>
                      <a:endParaRPr lang="ru-RU" sz="2000" dirty="0" smtClean="0"/>
                    </a:p>
                    <a:p>
                      <a:pPr lvl="0" algn="ctr"/>
                      <a:endParaRPr lang="ru-RU" sz="2000" dirty="0" smtClean="0"/>
                    </a:p>
                  </a:txBody>
                  <a:tcPr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/>
                    </a:p>
                    <a:p>
                      <a:pPr algn="ctr"/>
                      <a:endParaRPr lang="ru-RU" sz="2000" dirty="0" smtClean="0"/>
                    </a:p>
                    <a:p>
                      <a:pPr algn="ctr"/>
                      <a:endParaRPr lang="ru-RU" sz="2000" dirty="0" smtClean="0"/>
                    </a:p>
                    <a:p>
                      <a:pPr algn="ctr"/>
                      <a:endParaRPr lang="ru-RU" sz="2000" dirty="0" smtClean="0"/>
                    </a:p>
                    <a:p>
                      <a:pPr algn="ctr"/>
                      <a:endParaRPr lang="ru-RU" sz="2000" dirty="0" smtClean="0"/>
                    </a:p>
                    <a:p>
                      <a:pPr algn="ctr"/>
                      <a:endParaRPr lang="ru-RU" sz="2000" dirty="0" smtClean="0"/>
                    </a:p>
                    <a:p>
                      <a:pPr algn="ctr"/>
                      <a:endParaRPr lang="ru-RU" sz="2000" dirty="0" smtClean="0"/>
                    </a:p>
                    <a:p>
                      <a:pPr algn="ctr"/>
                      <a:endParaRPr lang="ru-RU" sz="2000" dirty="0" smtClean="0"/>
                    </a:p>
                    <a:p>
                      <a:pPr algn="ctr"/>
                      <a:endParaRPr lang="ru-RU" sz="2000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2538" name="Picture 3" descr="C:\Users\ПК\Desktop\сем 14.04.22 тн прогр\Скриншот 13-04-2022 1425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7350" y="1916113"/>
            <a:ext cx="5337175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539750" y="228600"/>
            <a:ext cx="7670800" cy="914400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FFC000"/>
                </a:solidFill>
              </a:rPr>
              <a:t>СОДЕРЖАТЕЛЬНАЯ  ЧАСТЬ</a:t>
            </a:r>
          </a:p>
        </p:txBody>
      </p:sp>
      <p:graphicFrame>
        <p:nvGraphicFramePr>
          <p:cNvPr id="7" name="Объект 4"/>
          <p:cNvGraphicFramePr>
            <a:graphicFrameLocks/>
          </p:cNvGraphicFramePr>
          <p:nvPr/>
        </p:nvGraphicFramePr>
        <p:xfrm>
          <a:off x="684213" y="1557338"/>
          <a:ext cx="7776864" cy="435864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160240"/>
                <a:gridCol w="5616624"/>
              </a:tblGrid>
              <a:tr h="3744416">
                <a:tc>
                  <a:txBody>
                    <a:bodyPr/>
                    <a:lstStyle/>
                    <a:p>
                      <a:pPr lvl="0" algn="ctr"/>
                      <a:r>
                        <a:rPr lang="ru-RU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 БЛОК:</a:t>
                      </a:r>
                    </a:p>
                    <a:p>
                      <a:pPr lvl="0" algn="ctr"/>
                      <a:endParaRPr lang="ru-RU" sz="2000" dirty="0" smtClean="0"/>
                    </a:p>
                    <a:p>
                      <a:pPr lvl="0" algn="ctr"/>
                      <a:r>
                        <a:rPr lang="ru-RU" sz="2000" dirty="0" smtClean="0"/>
                        <a:t>Создание вербально-образного эквивалента окружающего пространства </a:t>
                      </a:r>
                    </a:p>
                    <a:p>
                      <a:pPr lvl="0" algn="ctr"/>
                      <a:endParaRPr lang="ru-RU" sz="2000" dirty="0" smtClean="0"/>
                    </a:p>
                    <a:p>
                      <a:pPr lvl="0" algn="ctr"/>
                      <a:endParaRPr lang="ru-RU" sz="2000" dirty="0" smtClean="0"/>
                    </a:p>
                    <a:p>
                      <a:pPr lvl="0" algn="ctr"/>
                      <a:endParaRPr lang="ru-RU" sz="2000" dirty="0" smtClean="0"/>
                    </a:p>
                    <a:p>
                      <a:pPr lvl="0" algn="ctr"/>
                      <a:endParaRPr lang="ru-RU" sz="2000" dirty="0" smtClean="0"/>
                    </a:p>
                    <a:p>
                      <a:pPr lvl="0" algn="ctr"/>
                      <a:endParaRPr lang="ru-RU" sz="2000" dirty="0" smtClean="0"/>
                    </a:p>
                    <a:p>
                      <a:pPr lvl="0" algn="ctr"/>
                      <a:endParaRPr lang="ru-RU" sz="2000" dirty="0" smtClean="0"/>
                    </a:p>
                  </a:txBody>
                  <a:tcPr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/>
                    </a:p>
                    <a:p>
                      <a:pPr algn="ctr"/>
                      <a:endParaRPr lang="ru-RU" sz="2000" dirty="0" smtClean="0"/>
                    </a:p>
                    <a:p>
                      <a:pPr algn="ctr"/>
                      <a:endParaRPr lang="ru-RU" sz="2000" dirty="0" smtClean="0"/>
                    </a:p>
                    <a:p>
                      <a:pPr algn="ctr"/>
                      <a:endParaRPr lang="ru-RU" sz="2000" dirty="0" smtClean="0"/>
                    </a:p>
                    <a:p>
                      <a:pPr algn="ctr"/>
                      <a:endParaRPr lang="ru-RU" sz="2000" dirty="0" smtClean="0"/>
                    </a:p>
                    <a:p>
                      <a:pPr algn="ctr"/>
                      <a:endParaRPr lang="ru-RU" sz="2000" dirty="0" smtClean="0"/>
                    </a:p>
                    <a:p>
                      <a:pPr algn="ctr"/>
                      <a:endParaRPr lang="ru-RU" sz="2000" dirty="0" smtClean="0"/>
                    </a:p>
                    <a:p>
                      <a:pPr algn="ctr"/>
                      <a:endParaRPr lang="ru-RU" sz="2000" dirty="0" smtClean="0"/>
                    </a:p>
                    <a:p>
                      <a:pPr algn="ctr"/>
                      <a:endParaRPr lang="ru-RU" sz="2000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3562" name="Picture 2" descr="C:\Users\ПК\Desktop\сем 14.04.22 тн прогр\Скриншот 13-04-2022 1424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1701800"/>
            <a:ext cx="5256213" cy="403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кругленный">
  <a:themeElements>
    <a:clrScheme name="Скругленный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Скругленный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ругленный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Radial</Template>
  <TotalTime>288</TotalTime>
  <Words>369</Words>
  <Application>Microsoft Office PowerPoint</Application>
  <PresentationFormat>Экран (4:3)</PresentationFormat>
  <Paragraphs>127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Скругленный</vt:lpstr>
      <vt:lpstr>Практический семинар «Содержание и технологии психолого-педагогического сопровождения и коррекционной работы с обучающимися с ОВЗ и инвалидностью», 14.04.2022. г. Пермь</vt:lpstr>
      <vt:lpstr>Слайд 2</vt:lpstr>
      <vt:lpstr>Программа «Зеркальный мир» </vt:lpstr>
      <vt:lpstr>КОНЦЕПТУАЛЬНАЯ  ЧАСТЬ</vt:lpstr>
      <vt:lpstr>Слайд 5</vt:lpstr>
      <vt:lpstr>СОДЕРЖАТЕЛЬНАЯ  ЧАСТЬ</vt:lpstr>
      <vt:lpstr>СОДЕРЖАТЕЛЬНАЯ  ЧАСТЬ</vt:lpstr>
      <vt:lpstr>СОДЕРЖАТЕЛЬНАЯ  ЧАСТЬ</vt:lpstr>
      <vt:lpstr>СОДЕРЖАТЕЛЬНАЯ  ЧАСТЬ</vt:lpstr>
      <vt:lpstr>Сценарии занятий и дидактика</vt:lpstr>
      <vt:lpstr>МЕТОДИЧЕСКАЯ  ЧАСТЬ</vt:lpstr>
      <vt:lpstr>ДИАГНОСТИЧЕСКАЯ  ЧАСТЬ</vt:lpstr>
      <vt:lpstr>ДИАГНОСТИЧЕСКАЯ  ЧАСТЬ</vt:lpstr>
      <vt:lpstr>ДИАГНОСТИЧЕСКАЯ  ЧАСТЬ</vt:lpstr>
      <vt:lpstr>Рецензирование  программы</vt:lpstr>
      <vt:lpstr> РЕАЛИЗАЦИЯ   КОРРЕКЦИОННО-РАЗВИВАЮЩЕЙ ПРОГРАММЫ 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коррекции и развития зрительного восприятия и пространственного мышления у воспитанников детского дома младшего школьного возраста</dc:title>
  <dc:creator>Vika &amp; Rita</dc:creator>
  <cp:lastModifiedBy>Пользователь Windows</cp:lastModifiedBy>
  <cp:revision>26</cp:revision>
  <cp:lastPrinted>2022-04-13T07:27:36Z</cp:lastPrinted>
  <dcterms:created xsi:type="dcterms:W3CDTF">2002-01-28T04:34:40Z</dcterms:created>
  <dcterms:modified xsi:type="dcterms:W3CDTF">2022-04-14T07:58:13Z</dcterms:modified>
</cp:coreProperties>
</file>