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7" r:id="rId2"/>
    <p:sldId id="268" r:id="rId3"/>
    <p:sldId id="270" r:id="rId4"/>
    <p:sldId id="272" r:id="rId5"/>
    <p:sldId id="273" r:id="rId6"/>
    <p:sldId id="275" r:id="rId7"/>
    <p:sldId id="276" r:id="rId8"/>
    <p:sldId id="277" r:id="rId9"/>
    <p:sldId id="278" r:id="rId10"/>
    <p:sldId id="280" r:id="rId11"/>
    <p:sldId id="282" r:id="rId12"/>
    <p:sldId id="285" r:id="rId13"/>
    <p:sldId id="286" r:id="rId14"/>
    <p:sldId id="287" r:id="rId15"/>
    <p:sldId id="288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85B"/>
    <a:srgbClr val="DED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7000" autoAdjust="0"/>
  </p:normalViewPr>
  <p:slideViewPr>
    <p:cSldViewPr>
      <p:cViewPr>
        <p:scale>
          <a:sx n="111" d="100"/>
          <a:sy n="111" d="100"/>
        </p:scale>
        <p:origin x="-10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3414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D8A9E-B63D-4B95-AD6E-8B8F763B523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13284-F729-4796-AD4B-34EEE11372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8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7D2A2-CF5F-4E2F-A2C7-75108D42F18C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F0915-2E87-4BCC-9E57-DAF740CD50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841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PR\Bb\Файлы в Векторе\Презентации\ПРЕЗЕНТАЦИЯ веселая5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1"/>
            <a:ext cx="9180512" cy="6865215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67544" y="2141984"/>
            <a:ext cx="8208912" cy="157504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2" name="Дата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B7D4C6-2200-4D1F-8C35-580E7F0BFB5E}" type="datetime1">
              <a:rPr lang="ru-RU" smtClean="0"/>
              <a:t>25.08.2022</a:t>
            </a:fld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5F37FA-8518-4AE6-B463-18B8F8B8392F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Пермь, 2022</a:t>
            </a:r>
            <a:endParaRPr lang="ru-RU" dirty="0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2F36E-49DB-4330-A950-FDC94C6712EB}" type="datetime1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3C88-2044-4BE3-8FD5-8A51468AD0CC}" type="datetime1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3"/>
            <a:ext cx="8208912" cy="1152128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9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A187-436C-457B-9372-82A50E6EE4F8}" type="datetime1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AE9BD-3EBD-46A9-8BE9-3968A2B751D4}" type="datetime1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16836"/>
            <a:ext cx="4038600" cy="4209331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16836"/>
            <a:ext cx="4038600" cy="4209331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9167-8D98-4F44-A27B-66043A785B8E}" type="datetime1">
              <a:rPr lang="ru-RU" smtClean="0"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7"/>
            <a:ext cx="8280920" cy="1070992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6" y="1916833"/>
            <a:ext cx="4040188" cy="56775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564905"/>
            <a:ext cx="4040188" cy="356125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4015" y="1916833"/>
            <a:ext cx="4041775" cy="56775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1" y="2564905"/>
            <a:ext cx="4041775" cy="3561259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6AD1A-1F0E-4040-90B7-8E14B4542D2B}" type="datetime1">
              <a:rPr lang="ru-RU" smtClean="0"/>
              <a:t>25.08.2022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5B72-AE83-4C57-A42F-10D7CF143F73}" type="datetime1">
              <a:rPr lang="ru-RU" smtClean="0"/>
              <a:t>25.08.2022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7298-1DF7-4157-AA5C-3403F84EFA62}" type="datetime1">
              <a:rPr lang="ru-RU" smtClean="0"/>
              <a:t>25.08.2022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5"/>
            <a:ext cx="7920880" cy="946027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5" y="1844825"/>
            <a:ext cx="5111751" cy="4281339"/>
          </a:xfrm>
        </p:spPr>
        <p:txBody>
          <a:bodyPr/>
          <a:lstStyle>
            <a:lvl1pPr>
              <a:defRPr sz="32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8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4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rgbClr val="4D485B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916836"/>
            <a:ext cx="3008313" cy="4209331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FD332-F200-489D-BA94-A0D674868C8A}" type="datetime1">
              <a:rPr lang="ru-RU" smtClean="0"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ABDB-15FC-4071-BFD6-F53E5B7EFEE9}" type="datetime1">
              <a:rPr lang="ru-RU" smtClean="0"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Пермь, 2022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6" descr="C:\Users\днс\Documents\PR\Семинар по медиаплану\Рисунок2.jpg"/>
          <p:cNvPicPr>
            <a:picLocks noChangeAspect="1" noChangeArrowheads="1"/>
          </p:cNvPicPr>
          <p:nvPr userDrawn="1"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 flipV="1">
            <a:off x="0" y="908721"/>
            <a:ext cx="9144000" cy="1008112"/>
          </a:xfrm>
          <a:prstGeom prst="rect">
            <a:avLst/>
          </a:prstGeom>
          <a:noFill/>
        </p:spPr>
      </p:pic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1052738"/>
            <a:ext cx="5486400" cy="36748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днс\Documents\PR\Семинар по медиаплану\Рисунок2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916832"/>
            <a:ext cx="9144000" cy="49411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0891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916836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7DDA9-8462-4803-A13B-61ABE9561187}" type="datetime1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Пермь, 2022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F37FA-8518-4AE6-B463-18B8F8B8392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2051" name="Picture 3" descr="D:\PR\Bb\Файлы в Векторе\Презентации\ПРЕЗЕНТАЦИЯ веселая6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5835" y="0"/>
            <a:ext cx="9159835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DEDEDD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4D485B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4D485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D485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4D485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4D485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79912" y="635866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Garamond" panose="02020404030301010803" pitchFamily="18" charset="0"/>
              </a:rPr>
              <a:t>Пермь, 2022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F65623F1-3917-6C95-3EE6-904116462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988840"/>
            <a:ext cx="8208912" cy="3384376"/>
          </a:xfrm>
        </p:spPr>
        <p:txBody>
          <a:bodyPr>
            <a:noAutofit/>
          </a:bodyPr>
          <a:lstStyle/>
          <a:p>
            <a:r>
              <a:rPr lang="ru-RU" sz="3600" b="0" i="0" dirty="0">
                <a:solidFill>
                  <a:srgbClr val="2C2D2E"/>
                </a:solidFill>
                <a:effectLst/>
                <a:latin typeface="Arial Black" panose="020B0A04020102020204" pitchFamily="34" charset="0"/>
                <a:cs typeface="Aharoni" panose="02010803020104030203" pitchFamily="2" charset="-79"/>
              </a:rPr>
              <a:t>Ресурсный центр как условие организации инклюзивного образовательного пространства при реализации образовательной области «Технология»</a:t>
            </a:r>
            <a:r>
              <a:rPr lang="ru-RU" sz="36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/>
            </a:r>
            <a:br>
              <a:rPr lang="ru-RU" sz="3600" dirty="0">
                <a:solidFill>
                  <a:schemeClr val="tx1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</a:br>
            <a:endParaRPr lang="ru-RU" sz="3600" dirty="0">
              <a:solidFill>
                <a:schemeClr val="tx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98107817"/>
      </p:ext>
    </p:extLst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E3A9B0C-196C-53F3-35AC-347E7E193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8A304EF-8E02-CD66-9804-A06E023CD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8"/>
          </a:xfrm>
        </p:spPr>
        <p:txBody>
          <a:bodyPr>
            <a:normAutofit fontScale="55000" lnSpcReduction="20000"/>
          </a:bodyPr>
          <a:lstStyle/>
          <a:p>
            <a:pPr marL="342900" lvl="0" indent="-342900" algn="just">
              <a:lnSpc>
                <a:spcPct val="106000"/>
              </a:lnSpc>
              <a:buFont typeface="+mj-lt"/>
              <a:buAutoNum type="arabicPeriod" startAt="3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Методическую помощь  инклюзивным школам по различным направлениям готовы оказывать все образовательные организации  Основными направлениями методической помощи являются:</a:t>
            </a:r>
          </a:p>
          <a:p>
            <a:pPr marL="1143000" lvl="2" indent="-2286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Требования к оборудованию кабинета трудового обучения ;</a:t>
            </a:r>
          </a:p>
          <a:p>
            <a:pPr marL="1143000" lvl="2" indent="-2286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Разработка рабочих программ по предметной области «Технология»;</a:t>
            </a:r>
          </a:p>
          <a:p>
            <a:pPr marL="1143000" lvl="2" indent="-2286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Обучение работы с обучающимися с различным оборудованием;</a:t>
            </a:r>
          </a:p>
          <a:p>
            <a:pPr marL="1143000" lvl="2" indent="-2286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Разработка сценариев </a:t>
            </a:r>
            <a:r>
              <a:rPr lang="ru-RU" sz="35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профорентационных</a:t>
            </a: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внеурочных мероприятий (внеклассная часть реализации предмета Технология); </a:t>
            </a:r>
          </a:p>
          <a:p>
            <a:pPr marL="1143000" lvl="2" indent="-2286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Требования к оборудованию кабинета трудового обучения ;</a:t>
            </a:r>
          </a:p>
          <a:p>
            <a:pPr marL="1143000" lvl="2" indent="-2286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Представление разработанных авторских методических пособий;</a:t>
            </a:r>
          </a:p>
          <a:p>
            <a:pPr marL="1143000" lvl="2" indent="-2286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Проведение уроков на базе школы;</a:t>
            </a:r>
          </a:p>
          <a:p>
            <a:pPr marL="228600" algn="just">
              <a:lnSpc>
                <a:spcPct val="106000"/>
              </a:lnSpc>
              <a:spcAft>
                <a:spcPts val="800"/>
              </a:spcAft>
            </a:pPr>
            <a:r>
              <a:rPr lang="ru-RU" sz="35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1EA3376-832C-2436-7B8E-D8F996B72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09919"/>
      </p:ext>
    </p:extLst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D8FBCD-117A-6BEF-BE6C-58628010E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Внеурочная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09B0B3-78C3-0DD8-E11F-CA8CF598F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Внеурочная деятельность осуществляется во всех образовательных организациях. В большинстве своем трудовое воспитание осуществляется во внеурочных мероприятиях (18 образовательных организаций) и в кружковой работе (16 образовательных организаций)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24209E8-1427-E245-229E-46A71A685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4418"/>
      </p:ext>
    </p:extLst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DF918D-6C8F-F37C-BB5F-127D12F74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Педагоги-наставники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DBE9B4-949B-AD5B-6A5E-3AD19E854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Готовность предоставить педагогов -наставников в реализации образовательной области «Технология» выразили 18 из 21 образовательной организации. Всего предоставлено 46 педагогов. Каждая образовательная организация представила в качестве наставников от 1 до 5 педагогов.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них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 педагога имеют высшую квалификационную категорию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14 педагогов первую квалификационную категорию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 педагогов соответствуют занимаемой должности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63EDE82-5607-E1CA-0387-50629A024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100869"/>
      </p:ext>
    </p:extLst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CF26A6-7736-ABF5-1FAC-05F8C4E0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Стаж педагогов-наставников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5DE8A8-102A-F0B7-DBEF-4DFF1B19E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5 лет – 6 чел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5-10 лет2 чел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10-15 лет 2 чел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15-20 лет 3 чел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20-25 лет 8 чел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25-30 лет – 5 чел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30-35 лет  -14 чел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Свыше 35 лет 8 чел.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C779242-E60B-864A-4F9D-6B36E4DE4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523729"/>
      </p:ext>
    </p:extLst>
  </p:cSld>
  <p:clrMapOvr>
    <a:masterClrMapping/>
  </p:clrMapOvr>
  <p:transition spd="med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647662-E4A1-E1D1-DC24-1B76335D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ADD1B0E-BA56-F77A-80A9-02D95DA78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Из 46 человек</a:t>
            </a:r>
          </a:p>
          <a:p>
            <a:r>
              <a:rPr lang="ru-RU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высшее педагогическое образование имеют 29</a:t>
            </a:r>
          </a:p>
          <a:p>
            <a:r>
              <a:rPr lang="ru-RU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человек, специальное профессиональное педагогическое образование имеет 10 человек, </a:t>
            </a:r>
          </a:p>
          <a:p>
            <a:r>
              <a:rPr lang="ru-RU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высшее образование не педагогического профиля имею 4 человека </a:t>
            </a:r>
          </a:p>
          <a:p>
            <a:r>
              <a:rPr lang="ru-RU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среднее профессиональное образование непедагогического профиля 3 человека.</a:t>
            </a:r>
            <a:endParaRPr lang="ru-RU" sz="24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727564B-C66E-1922-EC24-8D3076C83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582984"/>
      </p:ext>
    </p:extLst>
  </p:cSld>
  <p:clrMapOvr>
    <a:masterClrMapping/>
  </p:clrMapOvr>
  <p:transition spd="med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415247-B10F-2167-967E-2F381ECB3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28C1B3-B60F-24E7-270D-2F70297D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Таким образом, анализ кадрового состава педагогов ресурсных центров и опорных площадок (школ) показывает значительный потенциал в плане сопровождения и поддержки педагогов Пермского края, для</a:t>
            </a:r>
            <a:r>
              <a:rPr lang="ru-RU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реализации </a:t>
            </a:r>
            <a:r>
              <a:rPr lang="ru-RU" sz="1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образовательной программы предметной области «Технология» для разных категорий обучающихся с ограниченными возможностями здоровья в соответствии с требованиями ФГОС ОВЗ и ФГОС УО </a:t>
            </a:r>
            <a:r>
              <a:rPr lang="ru-RU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в Ресурсных центрах и опорных площадках (школах)</a:t>
            </a: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417FD78-2F20-9154-8E03-768B9D1EA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49277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FC4EEC-BC50-A1B3-8BC7-A252782C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Цель  мониторинга: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FC3741-2CF5-86A2-6DC6-BF6DE00C1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2816"/>
            <a:ext cx="8892480" cy="4353349"/>
          </a:xfrm>
        </p:spPr>
        <p:txBody>
          <a:bodyPr>
            <a:noAutofit/>
          </a:bodyPr>
          <a:lstStyle/>
          <a:p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определение наличия и качественного состава ресурсов РЦ и опорных площадок для реализации образовательной программы предметной области «Технология» для разных категорий обучающихся с ОВЗ , </a:t>
            </a:r>
          </a:p>
          <a:p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оценка потенциала использования ресурсов в формате сетевого взаимодействия с образовательными организациями Пермского края.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5A6751B-05BC-CC2A-0314-6EFF412E6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76588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28FC97-3B70-18D2-7C6B-E2452F087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208912" cy="1944215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школах Пермского края реализуются следующие </a:t>
            </a:r>
            <a:r>
              <a:rPr lang="ru-RU" sz="2800" b="1" spc="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профили профессионального обучения:</a:t>
            </a:r>
            <a:r>
              <a:rPr lang="ru-RU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45AABF-158A-3ECD-2D86-D906478DF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301"/>
          </a:xfrm>
        </p:spPr>
        <p:txBody>
          <a:bodyPr>
            <a:normAutofit fontScale="85000" lnSpcReduction="20000"/>
          </a:bodyPr>
          <a:lstStyle/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Швейное дело</a:t>
            </a:r>
            <a:endParaRPr lang="ru-RU" sz="28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Столярное дело</a:t>
            </a:r>
            <a:endParaRPr lang="ru-RU" sz="28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Сельскохозяйственный труд</a:t>
            </a:r>
            <a:endParaRPr lang="ru-RU" sz="28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Подготовка младшего обслуживающего персонала</a:t>
            </a:r>
            <a:endParaRPr lang="ru-RU" sz="28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Штукатурно-малярное дело</a:t>
            </a:r>
            <a:endParaRPr lang="ru-RU" sz="28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rabicPeriod"/>
            </a:pPr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Обувное дело</a:t>
            </a:r>
            <a:endParaRPr lang="ru-RU" sz="28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Картонажно-переплетное дело</a:t>
            </a: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Другое: Камнерезное дело, Тракторное дело. Кожевенное дело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D56B24B-BDC0-4294-6CEE-572C39F9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27886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7F2D76-DD98-4073-2883-4302AE8B5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Материально-техническая база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18CADC0-6EA8-9ED1-A180-319E9A547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Наличие в  образовательных организациях материально-технической базы с требуемым оборудованием для реализации перечисленных направлений, показало что данная база имеется во всех образовательных организациях , однако, в 3 из 21 имеется обновленная материально техническая база, а в 17 нуждается в обновлении, и в 1 не требуется (МАООУ "Ленинская санаторная школа-интернат")</a:t>
            </a:r>
            <a:endParaRPr lang="ru-RU" sz="28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58EF10B-3681-0FE1-D563-936E2B6F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83447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8D8AB5-70E0-520C-7D59-B2ADB0E6C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Материально-техническая база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BE98BC2-834A-BCC9-42A1-0DFA3A011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1D605686-3DE0-2FCE-35DE-309F106852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3" t="20556" r="8020" b="36111"/>
          <a:stretch/>
        </p:blipFill>
        <p:spPr bwMode="auto">
          <a:xfrm>
            <a:off x="134210" y="1340768"/>
            <a:ext cx="8875579" cy="388843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0620578"/>
      </p:ext>
    </p:extLst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ADCB054-3D24-8927-58C5-217ABB23A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КИМы</a:t>
            </a:r>
            <a:r>
              <a:rPr lang="ru-RU" dirty="0"/>
              <a:t> по предмету «Технология»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A60CA0-9508-BF38-F6F7-5D6879567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КИМы</a:t>
            </a:r>
            <a:r>
              <a:rPr lang="ru-RU" sz="24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по различным профилям образовательной области «Технология» разработаны у 18 из 21 образовательной организации. </a:t>
            </a:r>
            <a:endParaRPr lang="ru-RU" sz="2400" spc="5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r>
              <a:rPr lang="ru-RU" sz="24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</a:p>
          <a:p>
            <a:r>
              <a:rPr lang="ru-RU" sz="24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Итак, полноценная информация относительно разработанных </a:t>
            </a:r>
            <a:r>
              <a:rPr lang="ru-RU" sz="2400" spc="5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КИМов</a:t>
            </a:r>
            <a:r>
              <a:rPr lang="ru-RU" sz="24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у 16 образовательных организаций: В во всех 16 образовательных организациях разработаны </a:t>
            </a:r>
            <a:r>
              <a:rPr lang="ru-RU" sz="2400" spc="5" dirty="0" err="1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КИМы</a:t>
            </a:r>
            <a:r>
              <a:rPr lang="ru-RU" sz="24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по реализуемым профилям подготовки.</a:t>
            </a:r>
            <a:endParaRPr lang="ru-RU" sz="2400" dirty="0"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4D9E04C6-213F-1F03-81C3-5074D59AF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766087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300810-7D09-8D11-CA0E-DC7FE1602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Дидактические материалы для методической поддержки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5BD59CF-F671-B486-0E09-F4B80BBC8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Конспекты занятий разработаны в 15 образовательных организациях , и не разработаны</a:t>
            </a: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 в 5 образовательных организациях: </a:t>
            </a:r>
            <a:r>
              <a:rPr lang="ru-RU" sz="1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ГКБОУ «Общеобразовательная школа-интернат Пермского края», МБОУ "Школа №154 для обучающихся с ОВЗ" г. Перми,</a:t>
            </a: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ru-RU" sz="1800" spc="5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МАОУ «Школа №4 для обучающихся с ОВЗ» г. Березники, МАООУ "Ленинская санаторная школа-интернат" . Конспекты занятий разработаны частично в </a:t>
            </a: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МБОУ «СКОШ для учащихся с ОВЗ» г. Кунгур.</a:t>
            </a:r>
          </a:p>
          <a:p>
            <a:pPr marL="228600" indent="449580" algn="just">
              <a:lnSpc>
                <a:spcPct val="106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Дидактические материалы разработаны у 18 образовательных организаций, у 3 образовательных организаций (МАООУ "Ленинская санаторная школа-интернат", МБОУ "Школа №154 для обучающихся с ОВЗ" г. Перми, МАОУ «Школа №4 для обучающихся с ОВЗ» г. Березники) дидактических пособий нет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31EB866-F96D-C837-6190-AE47C8BE2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071357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786911-BA1C-2F0C-1923-A63DA9172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Тематика дидактических пособий следующая:</a:t>
            </a:r>
            <a:br>
              <a:rPr lang="ru-RU" sz="2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D970AA2-E9CA-474F-D9DF-AC6970516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Проектная деятельность  глухих учащихся на уроках трудового обучения;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Задания «Математика-СБО». Тематические словари по темам.  Рабочие тетради для 5 и 6 классов. Дистанционные задания по классам.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Обувное дело:  каталог методов крепления подошвы, детали обуви, обувные гвозди, инструменты обувщика, история обуви и обувной промышленности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Переплётно-картонажное дело: дидактические пособия "Мир творчества" (2 части); бумажная мастерская;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"Учиться интересно"(2 части); "Чудеса из бумаги"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Столярное дело: виды свёрл, строение древесины, недостатки древесины, трещины в круглом лесоматериале, пороки формы ствола, пороки строения древесины.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Компетентностно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-ориентированные задания по швейному делу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Таблицы, инструкции, проверочные тесты, кроссворды, ребусы, коллекции образцов тканей, древесины, металла</a:t>
            </a:r>
            <a:endParaRPr lang="ru-R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36125FE-7CFE-8943-D1BE-70D258E1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759904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37CF25-114E-A89A-555F-C3E06DA6D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Олимпиадные задания и тесты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82BC208-193D-23DE-A019-C137D4AF9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Олимпиадные задания не разработаны у 10 образовательных организаций, разработаны у 11 образовательных организаций.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 Относительно профилей подготовки следует отметить что ,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тесты по столярному делу разработаны у 5 образовательных организаций,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по швейному делу у 6 образовательных организаций,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по слесарному делу у 2 образовательных организаций, 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по обувному делу у 2 образовательных организаций,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по сельскохозяйственному труду у 2 образовательных организаций, п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ea typeface="Calibri" panose="020F0502020204030204" pitchFamily="34" charset="0"/>
              </a:rPr>
              <a:t>о подготовке младшего обслуживающего персонала, картонажно-переплетному делу кулинарии по 1 образовательной организации.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88EE50C7-B748-5E18-CE54-7D604A9E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F37FA-8518-4AE6-B463-18B8F8B8392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122211"/>
      </p:ext>
    </p:extLst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1459</TotalTime>
  <Words>874</Words>
  <Application>Microsoft Office PowerPoint</Application>
  <PresentationFormat>Экран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Ресурсный центр как условие организации инклюзивного образовательного пространства при реализации образовательной области «Технология» </vt:lpstr>
      <vt:lpstr>Цель  мониторинга:</vt:lpstr>
      <vt:lpstr>В школах Пермского края реализуются следующие  профили профессионального обучения: </vt:lpstr>
      <vt:lpstr>Материально-техническая база</vt:lpstr>
      <vt:lpstr>Материально-техническая база</vt:lpstr>
      <vt:lpstr>КИМы по предмету «Технология»</vt:lpstr>
      <vt:lpstr>Дидактические материалы для методической поддержки</vt:lpstr>
      <vt:lpstr> Тематика дидактических пособий следующая: </vt:lpstr>
      <vt:lpstr>Олимпиадные задания и тесты</vt:lpstr>
      <vt:lpstr>Презентация PowerPoint</vt:lpstr>
      <vt:lpstr>Внеурочная деятельность</vt:lpstr>
      <vt:lpstr>Педагоги-наставники</vt:lpstr>
      <vt:lpstr>Стаж педагогов-наставников</vt:lpstr>
      <vt:lpstr>Образование</vt:lpstr>
      <vt:lpstr>Вывод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днс</dc:creator>
  <cp:lastModifiedBy>Admin</cp:lastModifiedBy>
  <cp:revision>146</cp:revision>
  <dcterms:created xsi:type="dcterms:W3CDTF">2013-10-16T06:54:36Z</dcterms:created>
  <dcterms:modified xsi:type="dcterms:W3CDTF">2022-08-25T03:14:53Z</dcterms:modified>
</cp:coreProperties>
</file>