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4" r:id="rId5"/>
    <p:sldId id="260" r:id="rId6"/>
  </p:sldIdLst>
  <p:sldSz cx="12192000" cy="6858000"/>
  <p:notesSz cx="6858000" cy="9144000"/>
  <p:embeddedFontLst>
    <p:embeddedFont>
      <p:font typeface="Golos Text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olos Text DemiBold" panose="020B0604020202020204" charset="0"/>
      <p:bold r:id="rId14"/>
    </p:embeddedFont>
    <p:embeddedFont>
      <p:font typeface="Golos Text Medium" panose="020B0604020202020204" charset="0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  <p15:guide id="9" pos="4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0"/>
    <a:srgbClr val="7154C6"/>
    <a:srgbClr val="E6E6E6"/>
    <a:srgbClr val="46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3974"/>
        <p:guide pos="347"/>
        <p:guide orient="horz" pos="459"/>
        <p:guide pos="7333"/>
        <p:guide pos="3840"/>
        <p:guide pos="824"/>
        <p:guide orient="horz" pos="2160"/>
        <p:guide orient="horz" pos="867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solidFill>
                <a:srgbClr val="FF7E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98-4F18-BEDE-9C705675C196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FA-4179-B211-405BE7807D3D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FA-4179-B211-405BE7807D3D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FA-4179-B211-405BE7807D3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8-4F18-BEDE-9C705675C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los Text" panose="020B0503020202020204" pitchFamily="34" charset="-52"/>
              <a:ea typeface="+mn-ea"/>
              <a:cs typeface="Golos Text" panose="020B0503020202020204" pitchFamily="34" charset="-52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8983-7A29-41A3-95D0-47FC23D6AE7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C8F0-A855-425F-9B68-94EAD3EF2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0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2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9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65A8-702F-4595-BC66-FD7CE2FC536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405" y="1727200"/>
            <a:ext cx="9997440" cy="2281382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Практическая подготовка студентов по направлению </a:t>
            </a:r>
            <a:r>
              <a:rPr lang="ru-RU" sz="2800" dirty="0" smtClean="0"/>
              <a:t>«Специальное </a:t>
            </a:r>
            <a:r>
              <a:rPr lang="ru-RU" sz="2800" dirty="0"/>
              <a:t>(дефектологическое) </a:t>
            </a:r>
            <a:r>
              <a:rPr lang="ru-RU" sz="2800" dirty="0" smtClean="0"/>
              <a:t>образование»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/>
              <a:t>Производственная технологическая </a:t>
            </a:r>
            <a:r>
              <a:rPr lang="ru-RU" sz="2000" b="1" dirty="0"/>
              <a:t>(</a:t>
            </a:r>
            <a:r>
              <a:rPr lang="ru-RU" sz="2000" b="1" dirty="0" smtClean="0"/>
              <a:t>проектно-технологическая) практика </a:t>
            </a:r>
            <a:r>
              <a:rPr lang="ru-RU" sz="2000" b="1" dirty="0"/>
              <a:t>по модулю «Методические основы специального (дефектологического) образования»</a:t>
            </a:r>
            <a:endParaRPr lang="ru-RU" sz="2000" dirty="0">
              <a:solidFill>
                <a:schemeClr val="bg1"/>
              </a:solidFill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4938" y="5192914"/>
            <a:ext cx="3886200" cy="1115811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Лестова Наталья Львовна</a:t>
            </a:r>
            <a:r>
              <a:rPr lang="ru-RU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,</a:t>
            </a:r>
            <a: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/>
            </a:r>
            <a:b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доцент кафедры специальной педагогики и психологии,</a:t>
            </a:r>
            <a: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/>
            </a:r>
            <a:b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23.11.2023 г.</a:t>
            </a:r>
            <a:endParaRPr lang="ru-RU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3901F9-F138-75B2-1875-69237F71F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06" y="810358"/>
            <a:ext cx="1066729" cy="56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E319097F-1221-C72A-8F13-ED4D1F04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</a:t>
            </a:fld>
            <a:endParaRPr lang="ru-RU" sz="240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08100" y="728346"/>
            <a:ext cx="3902075" cy="427037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Цель практики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863" y="728663"/>
            <a:ext cx="757237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1.1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166056-2E2C-E217-1659-ACA61DB46ABC}"/>
              </a:ext>
            </a:extLst>
          </p:cNvPr>
          <p:cNvSpPr txBox="1"/>
          <p:nvPr/>
        </p:nvSpPr>
        <p:spPr>
          <a:xfrm>
            <a:off x="550864" y="1376363"/>
            <a:ext cx="11090274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/>
              <a:t>Получение </a:t>
            </a:r>
            <a:r>
              <a:rPr lang="ru-RU" sz="2400" dirty="0"/>
              <a:t>профессиональных умений и опыта профессиональной деятельности по проектированию коррекционно-развивающей образовательной среды, содержания образования, технологий и методов образования детей с ОВЗ для достижения результатов обучения и воспитания в условиях образовательной </a:t>
            </a:r>
            <a:r>
              <a:rPr lang="ru-RU" sz="2400" dirty="0" smtClean="0"/>
              <a:t>организации</a:t>
            </a:r>
          </a:p>
          <a:p>
            <a:pPr>
              <a:spcBef>
                <a:spcPts val="600"/>
              </a:spcBef>
            </a:pPr>
            <a:endParaRPr lang="ru-RU" sz="2400" b="1" dirty="0" smtClean="0"/>
          </a:p>
          <a:p>
            <a:pPr>
              <a:spcBef>
                <a:spcPts val="600"/>
              </a:spcBef>
            </a:pPr>
            <a:r>
              <a:rPr lang="ru-RU" sz="2400" b="1" dirty="0" smtClean="0"/>
              <a:t>Смысл:</a:t>
            </a:r>
            <a:r>
              <a:rPr lang="ru-RU" sz="2400" dirty="0" smtClean="0"/>
              <a:t> разработка и реализация собственного проекта по освоению педагогической технологии работы с детьми с ОВЗ под руководством педагога-наставника</a:t>
            </a:r>
            <a:endParaRPr lang="ru-RU" sz="3200" dirty="0"/>
          </a:p>
          <a:p>
            <a:pPr algn="l">
              <a:spcBef>
                <a:spcPts val="600"/>
              </a:spcBef>
            </a:pPr>
            <a:endParaRPr lang="ru-RU" sz="24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0234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1" y="5450545"/>
            <a:ext cx="4718226" cy="69446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1308100" y="733289"/>
            <a:ext cx="5701748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Содержание практики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28663"/>
            <a:ext cx="757237" cy="431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1.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2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C521C-FF16-1B97-7983-D83A44088E87}"/>
              </a:ext>
            </a:extLst>
          </p:cNvPr>
          <p:cNvSpPr txBox="1"/>
          <p:nvPr/>
        </p:nvSpPr>
        <p:spPr>
          <a:xfrm>
            <a:off x="550863" y="1394519"/>
            <a:ext cx="615473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ru-RU" sz="1800" b="1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Подготовительный этап: </a:t>
            </a:r>
            <a:r>
              <a:rPr lang="ru-RU" sz="18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ознакомление с деятельностью ОО, посещение уроков (занятий) </a:t>
            </a:r>
            <a:br>
              <a:rPr lang="ru-RU" sz="18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18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и оказание помощи педагогу-наставнику</a:t>
            </a:r>
          </a:p>
          <a:p>
            <a:pPr algn="l">
              <a:spcBef>
                <a:spcPts val="600"/>
              </a:spcBef>
            </a:pPr>
            <a:r>
              <a:rPr lang="ru-RU" b="1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Этап «Исследование»: </a:t>
            </a:r>
            <a:r>
              <a:rPr lang="ru-RU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проблемное интервью с педагогом-наставником, выбор педагогической технологии для изучения, формулирование проблемы, гипотезы, цели и задач проекта</a:t>
            </a:r>
          </a:p>
          <a:p>
            <a:pPr algn="l">
              <a:spcBef>
                <a:spcPts val="600"/>
              </a:spcBef>
            </a:pPr>
            <a:r>
              <a:rPr lang="ru-RU" sz="1800" b="1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Этап «Разработка решения»: </a:t>
            </a:r>
            <a:r>
              <a:rPr lang="ru-RU" sz="18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теоретическое изучение и практическое освоение выбранной технологии, разработка 2 уроков (занятий) с ее применением</a:t>
            </a:r>
          </a:p>
          <a:p>
            <a:r>
              <a:rPr lang="ru-RU" b="1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Этап реализации проекта: </a:t>
            </a:r>
            <a:r>
              <a:rPr lang="ru-RU" dirty="0"/>
              <a:t>проведение </a:t>
            </a:r>
            <a:r>
              <a:rPr lang="ru-RU" dirty="0" smtClean="0"/>
              <a:t>уроков (занятий) </a:t>
            </a:r>
            <a:r>
              <a:rPr lang="ru-RU" dirty="0"/>
              <a:t>с применением выбранной </a:t>
            </a:r>
            <a:r>
              <a:rPr lang="ru-RU" dirty="0" smtClean="0"/>
              <a:t>технологии, получение </a:t>
            </a:r>
            <a:r>
              <a:rPr lang="ru-RU" dirty="0"/>
              <a:t>обратной </a:t>
            </a:r>
            <a:r>
              <a:rPr lang="ru-RU" dirty="0" smtClean="0"/>
              <a:t>связи (анкетирование</a:t>
            </a:r>
            <a:r>
              <a:rPr lang="ru-RU" dirty="0"/>
              <a:t>, рекомендации и замечания </a:t>
            </a:r>
            <a:r>
              <a:rPr lang="ru-RU" dirty="0" smtClean="0"/>
              <a:t>педагога-наставника)</a:t>
            </a:r>
          </a:p>
          <a:p>
            <a:r>
              <a:rPr lang="ru-RU" sz="1800" b="1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Этап «Упаковка результатов проекта»: </a:t>
            </a:r>
            <a:r>
              <a:rPr lang="ru-RU" sz="18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оформление проекта по заданной структуре</a:t>
            </a:r>
            <a:endParaRPr lang="ru-RU" sz="18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3</a:t>
            </a:fld>
            <a:endParaRPr lang="ru-RU" sz="240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27" y="1773383"/>
            <a:ext cx="5218546" cy="38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2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1308100" y="733289"/>
            <a:ext cx="5701748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Возможности, преимущества 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757237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1.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3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4</a:t>
            </a:fld>
            <a:endParaRPr lang="ru-RU" sz="240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14C76D0-D0B8-F123-C2AF-B351B49293B7}"/>
              </a:ext>
            </a:extLst>
          </p:cNvPr>
          <p:cNvCxnSpPr/>
          <p:nvPr/>
        </p:nvCxnSpPr>
        <p:spPr>
          <a:xfrm>
            <a:off x="929481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7C48DF-37C5-8AB0-5C3F-BFCAF4BEC2F6}"/>
              </a:ext>
            </a:extLst>
          </p:cNvPr>
          <p:cNvSpPr/>
          <p:nvPr/>
        </p:nvSpPr>
        <p:spPr>
          <a:xfrm>
            <a:off x="8221137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B22AACF-971E-2174-3A67-C187F4FA799C}"/>
              </a:ext>
            </a:extLst>
          </p:cNvPr>
          <p:cNvCxnSpPr/>
          <p:nvPr/>
        </p:nvCxnSpPr>
        <p:spPr>
          <a:xfrm>
            <a:off x="8599756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8F5C91-1544-5FCD-BE84-7290A032215B}"/>
              </a:ext>
            </a:extLst>
          </p:cNvPr>
          <p:cNvSpPr/>
          <p:nvPr/>
        </p:nvSpPr>
        <p:spPr>
          <a:xfrm>
            <a:off x="4349481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5F09AE3-E4B4-605A-5E46-6413B29DD76F}"/>
              </a:ext>
            </a:extLst>
          </p:cNvPr>
          <p:cNvCxnSpPr/>
          <p:nvPr/>
        </p:nvCxnSpPr>
        <p:spPr>
          <a:xfrm>
            <a:off x="4728100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A73CD4-9CA9-9424-7436-363A4218B8EB}"/>
              </a:ext>
            </a:extLst>
          </p:cNvPr>
          <p:cNvSpPr txBox="1"/>
          <p:nvPr/>
        </p:nvSpPr>
        <p:spPr>
          <a:xfrm>
            <a:off x="830089" y="2647035"/>
            <a:ext cx="29631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Для студента</a:t>
            </a:r>
          </a:p>
          <a:p>
            <a:endParaRPr lang="ru-RU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Изучить конкретную технологию, метод работы на практике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Получить рекомендации лучших наставников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Глубже проникнуть в практику работы ОО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Рассмотреть варианты трудоустройства</a:t>
            </a:r>
            <a:br>
              <a:rPr lang="ru-RU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</a:br>
            <a:endParaRPr lang="ru-RU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00727D-3F23-F78B-A2EA-B561EF7E72D0}"/>
              </a:ext>
            </a:extLst>
          </p:cNvPr>
          <p:cNvSpPr txBox="1"/>
          <p:nvPr/>
        </p:nvSpPr>
        <p:spPr>
          <a:xfrm>
            <a:off x="4550023" y="2647035"/>
            <a:ext cx="30100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Для ОО</a:t>
            </a:r>
          </a:p>
          <a:p>
            <a:endParaRPr lang="ru-RU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Заинтересовать молодых специалистов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Показать преимущества учреждения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Реализовать потенциал наставничества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Получить помощь студентов в организации образовательной и внеурочной деятельности  </a:t>
            </a:r>
            <a:endParaRPr lang="ru-RU" sz="1600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9F6AD1-7808-CC7B-BEE2-4B2E4F085DB7}"/>
              </a:ext>
            </a:extLst>
          </p:cNvPr>
          <p:cNvSpPr txBox="1"/>
          <p:nvPr/>
        </p:nvSpPr>
        <p:spPr>
          <a:xfrm>
            <a:off x="8494953" y="2647035"/>
            <a:ext cx="29950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Для кафедры</a:t>
            </a:r>
          </a:p>
          <a:p>
            <a:endParaRPr lang="ru-RU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Добиться результативности в решении задач практической подготовки студентов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Golos Text Medium" panose="020B0603020202020204" pitchFamily="34" charset="0"/>
                <a:ea typeface="Golos Text Medium" panose="020B0603020202020204" pitchFamily="34" charset="0"/>
              </a:rPr>
              <a:t>Сократить дистанцию «работодатель – молодой специалист»</a:t>
            </a:r>
          </a:p>
          <a:p>
            <a:endParaRPr lang="ru-RU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1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15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7E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0863" y="1413165"/>
            <a:ext cx="4965700" cy="505229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ru-RU" sz="1800" dirty="0" smtClean="0"/>
              <a:t>ГБОУ Пермского </a:t>
            </a:r>
            <a:r>
              <a:rPr lang="ru-RU" sz="1800" dirty="0"/>
              <a:t>края «Центр психолого-педагогической, медицинской и социальной помощи</a:t>
            </a:r>
            <a:r>
              <a:rPr lang="ru-RU" sz="1800" dirty="0" smtClean="0"/>
              <a:t>» - 2 обучающихся, 2 наставника</a:t>
            </a:r>
            <a:endParaRPr lang="ru-RU" sz="18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ru-RU" sz="1900" dirty="0"/>
              <a:t>ГКБОУ «Общеобразовательная школа-интернат Пермского края</a:t>
            </a:r>
            <a:r>
              <a:rPr lang="ru-RU" sz="1900" dirty="0" smtClean="0"/>
              <a:t>» (Казахская, 71) – 10 обучающихся у 4 наставников</a:t>
            </a:r>
            <a:endParaRPr lang="ru-RU" sz="19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ru-RU" sz="1800" dirty="0"/>
              <a:t>ГКБОУ «Общеобразовательная школа-интернат Пермского края» </a:t>
            </a:r>
            <a:r>
              <a:rPr lang="ru-RU" sz="1800" dirty="0" smtClean="0"/>
              <a:t>(Самаркандская, 32) </a:t>
            </a:r>
            <a:r>
              <a:rPr lang="ru-RU" sz="1800" dirty="0"/>
              <a:t>– 5</a:t>
            </a:r>
            <a:r>
              <a:rPr lang="ru-RU" sz="1800" dirty="0" smtClean="0"/>
              <a:t> </a:t>
            </a:r>
            <a:r>
              <a:rPr lang="ru-RU" sz="1800" dirty="0"/>
              <a:t>обучающихся у </a:t>
            </a:r>
            <a:r>
              <a:rPr lang="ru-RU" sz="1800" dirty="0" smtClean="0"/>
              <a:t>2 наставников</a:t>
            </a:r>
            <a:endParaRPr lang="ru-RU" sz="18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ru-RU" sz="1800" dirty="0"/>
              <a:t>ГКБОУ «Общеобразовательная школа-интернат Пермского края» </a:t>
            </a:r>
            <a:r>
              <a:rPr lang="ru-RU" sz="1800" dirty="0" smtClean="0"/>
              <a:t>(Бушмакина, 20) </a:t>
            </a:r>
            <a:r>
              <a:rPr lang="ru-RU" sz="1800" dirty="0"/>
              <a:t>– 3</a:t>
            </a:r>
            <a:r>
              <a:rPr lang="ru-RU" sz="1800" dirty="0" smtClean="0"/>
              <a:t> </a:t>
            </a:r>
            <a:r>
              <a:rPr lang="ru-RU" sz="1800" dirty="0"/>
              <a:t>обучающихся у </a:t>
            </a:r>
            <a:r>
              <a:rPr lang="ru-RU" sz="1800" dirty="0" smtClean="0"/>
              <a:t>1 наставника</a:t>
            </a:r>
            <a:endParaRPr lang="ru-RU" sz="18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pPr marL="342900" indent="-342900">
              <a:lnSpc>
                <a:spcPct val="110000"/>
              </a:lnSpc>
              <a:buAutoNum type="arabicPeriod"/>
            </a:pPr>
            <a:endParaRPr lang="ru-RU" sz="18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52" y="5327088"/>
            <a:ext cx="2898387" cy="363358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85031332"/>
              </p:ext>
            </p:extLst>
          </p:nvPr>
        </p:nvGraphicFramePr>
        <p:xfrm>
          <a:off x="6350868" y="1167553"/>
          <a:ext cx="5581651" cy="452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F8392B-03BA-AE1F-5AD9-150E62611E1E}"/>
              </a:ext>
            </a:extLst>
          </p:cNvPr>
          <p:cNvSpPr txBox="1">
            <a:spLocks/>
          </p:cNvSpPr>
          <p:nvPr/>
        </p:nvSpPr>
        <p:spPr>
          <a:xfrm>
            <a:off x="1308100" y="733388"/>
            <a:ext cx="3287049" cy="434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Распределение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3AA9EE6-B7DC-6951-59AB-7C0FF0D2445F}"/>
              </a:ext>
            </a:extLst>
          </p:cNvPr>
          <p:cNvSpPr txBox="1">
            <a:spLocks/>
          </p:cNvSpPr>
          <p:nvPr/>
        </p:nvSpPr>
        <p:spPr>
          <a:xfrm>
            <a:off x="550863" y="733388"/>
            <a:ext cx="757237" cy="434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1.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4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9" name="Номер слайда 9">
            <a:extLst>
              <a:ext uri="{FF2B5EF4-FFF2-40B4-BE49-F238E27FC236}">
                <a16:creationId xmlns:a16="http://schemas.microsoft.com/office/drawing/2014/main" id="{1C5A60A4-3787-C8B0-5F22-DFF5BAA3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5</a:t>
            </a:fld>
            <a:endParaRPr lang="ru-RU" sz="240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75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ГГПУ обновленный фирменный стил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Шрифт Голос">
      <a:majorFont>
        <a:latin typeface="Golos Text Medium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233</Words>
  <Application>Microsoft Office PowerPoint</Application>
  <PresentationFormat>Широкоэкранный</PresentationFormat>
  <Paragraphs>42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Golos Text</vt:lpstr>
      <vt:lpstr>Wingdings</vt:lpstr>
      <vt:lpstr>Calibri</vt:lpstr>
      <vt:lpstr>Golos Text DemiBold</vt:lpstr>
      <vt:lpstr>Arial</vt:lpstr>
      <vt:lpstr>Golos Text Medium</vt:lpstr>
      <vt:lpstr>Тема Office</vt:lpstr>
      <vt:lpstr>Практическая подготовка студентов по направлению «Специальное (дефектологическое) образование»  Производственная технологическая (проектно-технологическая) практика по модулю «Методические основы специального (дефектологического) образования»</vt:lpstr>
      <vt:lpstr>Цель практики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Данил Ахметов</dc:creator>
  <cp:lastModifiedBy>Наталья</cp:lastModifiedBy>
  <cp:revision>25</cp:revision>
  <dcterms:created xsi:type="dcterms:W3CDTF">2023-04-16T15:24:45Z</dcterms:created>
  <dcterms:modified xsi:type="dcterms:W3CDTF">2023-11-22T12:06:00Z</dcterms:modified>
</cp:coreProperties>
</file>