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720" r:id="rId2"/>
    <p:sldId id="1034" r:id="rId3"/>
    <p:sldId id="1035" r:id="rId4"/>
    <p:sldId id="1036" r:id="rId5"/>
    <p:sldId id="1019" r:id="rId6"/>
    <p:sldId id="728" r:id="rId7"/>
    <p:sldId id="1018" r:id="rId8"/>
    <p:sldId id="884" r:id="rId9"/>
    <p:sldId id="883" r:id="rId10"/>
    <p:sldId id="1103" r:id="rId11"/>
    <p:sldId id="1104" r:id="rId12"/>
    <p:sldId id="1105" r:id="rId13"/>
    <p:sldId id="1106" r:id="rId14"/>
    <p:sldId id="1107" r:id="rId15"/>
    <p:sldId id="1108" r:id="rId16"/>
    <p:sldId id="1110" r:id="rId17"/>
    <p:sldId id="1109" r:id="rId18"/>
    <p:sldId id="1113" r:id="rId19"/>
    <p:sldId id="1116" r:id="rId20"/>
    <p:sldId id="1115" r:id="rId21"/>
    <p:sldId id="1114" r:id="rId22"/>
    <p:sldId id="1117" r:id="rId23"/>
  </p:sldIdLst>
  <p:sldSz cx="9144000" cy="6858000" type="screen4x3"/>
  <p:notesSz cx="6742113" cy="987266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16" d="100"/>
          <a:sy n="116" d="100"/>
        </p:scale>
        <p:origin x="-9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3110"/>
        <p:guide pos="21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8B17A9D-73F1-4625-8BEA-7A3ABE6C37CA}" type="datetimeFigureOut">
              <a:rPr lang="ru-RU"/>
              <a:pPr>
                <a:defRPr/>
              </a:pPr>
              <a:t>02.07.2016</a:t>
            </a:fld>
            <a:endParaRPr lang="ru-RU"/>
          </a:p>
        </p:txBody>
      </p:sp>
      <p:sp>
        <p:nvSpPr>
          <p:cNvPr id="4" name="Нижний колонтитул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85FFDB-9B1E-4E4E-B2C1-8E8F4B29ACC7}"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19525" y="0"/>
            <a:ext cx="292100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3FE78E0-102C-4082-B602-43C1B835C974}" type="datetimeFigureOut">
              <a:rPr lang="ru-RU"/>
              <a:pPr>
                <a:defRPr/>
              </a:pPr>
              <a:t>02.07.2016</a:t>
            </a:fld>
            <a:endParaRPr lang="ru-RU"/>
          </a:p>
        </p:txBody>
      </p:sp>
      <p:sp>
        <p:nvSpPr>
          <p:cNvPr id="4" name="Образ слайда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4688" y="4689475"/>
            <a:ext cx="5392737" cy="4443413"/>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07409A4-C723-4EDE-9E17-B2F83C7EE66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6A86D-E20A-4EFA-A3BF-2834713E9773}" type="slidenum">
              <a:rPr lang="ru-RU"/>
              <a:pPr fontAlgn="base">
                <a:spcBef>
                  <a:spcPct val="0"/>
                </a:spcBef>
                <a:spcAft>
                  <a:spcPct val="0"/>
                </a:spcAft>
                <a:defRPr/>
              </a:pPr>
              <a:t>2</a:t>
            </a:fld>
            <a:endParaRPr lang="ru-RU"/>
          </a:p>
        </p:txBody>
      </p:sp>
      <p:sp>
        <p:nvSpPr>
          <p:cNvPr id="19459" name="Text Box 2"/>
          <p:cNvSpPr txBox="1">
            <a:spLocks noChangeArrowheads="1"/>
          </p:cNvSpPr>
          <p:nvPr/>
        </p:nvSpPr>
        <p:spPr bwMode="auto">
          <a:xfrm>
            <a:off x="938213" y="739775"/>
            <a:ext cx="4867275" cy="3703638"/>
          </a:xfrm>
          <a:prstGeom prst="rect">
            <a:avLst/>
          </a:prstGeom>
          <a:solidFill>
            <a:srgbClr val="FFFFFF"/>
          </a:solidFill>
          <a:ln w="9525">
            <a:solidFill>
              <a:srgbClr val="000000"/>
            </a:solidFill>
            <a:miter lim="800000"/>
            <a:headEnd/>
            <a:tailEnd/>
          </a:ln>
        </p:spPr>
        <p:txBody>
          <a:bodyPr wrap="none" anchor="ctr"/>
          <a:lstStyle/>
          <a:p>
            <a:endParaRPr lang="ru-RU">
              <a:latin typeface="Garamond" pitchFamily="18" charset="0"/>
              <a:cs typeface="Arial" charset="0"/>
            </a:endParaRPr>
          </a:p>
        </p:txBody>
      </p:sp>
      <p:sp>
        <p:nvSpPr>
          <p:cNvPr id="19460" name="Rectangle 3"/>
          <p:cNvSpPr>
            <a:spLocks noGrp="1" noChangeArrowheads="1"/>
          </p:cNvSpPr>
          <p:nvPr>
            <p:ph type="body"/>
          </p:nvPr>
        </p:nvSpPr>
        <p:spPr bwMode="auto">
          <a:xfrm>
            <a:off x="674688" y="4687888"/>
            <a:ext cx="5392737" cy="4535487"/>
          </a:xfrm>
          <a:noFill/>
        </p:spPr>
        <p:txBody>
          <a:bodyPr wrap="none" numCol="1" anchor="ctr"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CA402E58-A40A-48A7-A2E1-C070B36CEB77}" type="datetimeFigureOut">
              <a:rPr lang="ru-RU"/>
              <a:pPr>
                <a:defRPr/>
              </a:pPr>
              <a:t>02.07.2016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CF360CA-EBE9-44E6-8FF9-B8463690495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28C7E08-4454-4DAC-BB85-70C543A51F68}" type="datetimeFigureOut">
              <a:rPr lang="ru-RU"/>
              <a:pPr>
                <a:defRPr/>
              </a:pPr>
              <a:t>02.07.2016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1498B8B-0609-447B-A229-A79A7D5D4A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2F146D7-D1AC-4FE7-98D8-267F82F7BBCD}" type="datetimeFigureOut">
              <a:rPr lang="ru-RU"/>
              <a:pPr>
                <a:defRPr/>
              </a:pPr>
              <a:t>02.07.2016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1367BAB-5998-4F0B-83EE-B9BA97B33CD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p:txBody>
          <a:bodyPr/>
          <a:lstStyle>
            <a:lvl1pPr>
              <a:defRPr/>
            </a:lvl1pPr>
          </a:lstStyle>
          <a:p>
            <a:pPr>
              <a:defRPr/>
            </a:pPr>
            <a:endParaRPr lang="ru-RU"/>
          </a:p>
        </p:txBody>
      </p:sp>
      <p:sp>
        <p:nvSpPr>
          <p:cNvPr id="6" name="Rectangle 3"/>
          <p:cNvSpPr>
            <a:spLocks noGrp="1" noChangeArrowheads="1"/>
          </p:cNvSpPr>
          <p:nvPr>
            <p:ph type="sldNum" sz="quarter" idx="11"/>
          </p:nvPr>
        </p:nvSpPr>
        <p:spPr/>
        <p:txBody>
          <a:bodyPr/>
          <a:lstStyle>
            <a:lvl1pPr>
              <a:defRPr/>
            </a:lvl1pPr>
          </a:lstStyle>
          <a:p>
            <a:pPr>
              <a:defRPr/>
            </a:pPr>
            <a:fld id="{47CB4875-FEF9-4A8D-A465-79C4CD4AB230}" type="slidenum">
              <a:rPr lang="ru-RU"/>
              <a:pPr>
                <a:defRPr/>
              </a:pPr>
              <a:t>‹#›</a:t>
            </a:fld>
            <a:endParaRPr lang="ru-RU"/>
          </a:p>
        </p:txBody>
      </p:sp>
      <p:sp>
        <p:nvSpPr>
          <p:cNvPr id="7" name="Rectangle 14"/>
          <p:cNvSpPr>
            <a:spLocks noGrp="1" noChangeArrowheads="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A9843E4-C155-46C5-944C-E6B3068991C6}" type="datetimeFigureOut">
              <a:rPr lang="ru-RU"/>
              <a:pPr>
                <a:defRPr/>
              </a:pPr>
              <a:t>02.07.2016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6A2C6DC-C875-4770-92A0-29C30687DD3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B195F9D2-F98B-4C7C-9138-6EEEB2BA8047}" type="datetimeFigureOut">
              <a:rPr lang="ru-RU"/>
              <a:pPr>
                <a:defRPr/>
              </a:pPr>
              <a:t>02.07.2016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35BB7B2-DEA3-405E-8135-48369B1B8F0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80035D0-7EC1-4D77-A9F3-A2AA261F69A4}" type="datetimeFigureOut">
              <a:rPr lang="ru-RU"/>
              <a:pPr>
                <a:defRPr/>
              </a:pPr>
              <a:t>02.07.2016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A0F0164-0D5D-4A06-A9C5-E8B6F79E65A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CF9C60D-8C0D-4AFB-9DA5-5252BE4AF763}" type="datetimeFigureOut">
              <a:rPr lang="ru-RU"/>
              <a:pPr>
                <a:defRPr/>
              </a:pPr>
              <a:t>02.07.2016</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3266FD7A-17AD-415B-B627-175C3319718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E34A308E-F2F0-4999-B3DE-F67F5B818CD6}" type="datetimeFigureOut">
              <a:rPr lang="ru-RU"/>
              <a:pPr>
                <a:defRPr/>
              </a:pPr>
              <a:t>02.07.2016</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19F5345-DFC2-4940-B9E1-701DB8C2594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4ECC4C9-F70B-4320-9623-ED6FC8C7B59F}" type="datetimeFigureOut">
              <a:rPr lang="ru-RU"/>
              <a:pPr>
                <a:defRPr/>
              </a:pPr>
              <a:t>02.07.2016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A0FEFC0-7781-4125-8E59-412C1885338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31785FD-D80A-4231-BA39-D9FF4CF10BD0}" type="datetimeFigureOut">
              <a:rPr lang="ru-RU"/>
              <a:pPr>
                <a:defRPr/>
              </a:pPr>
              <a:t>02.07.2016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76C643C-EDE0-4ECC-9F15-793CB84742C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E04DF8C-ABD8-4CA2-BBF8-584F2C5373E7}" type="datetimeFigureOut">
              <a:rPr lang="ru-RU"/>
              <a:pPr>
                <a:defRPr/>
              </a:pPr>
              <a:t>02.07.2016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695F428-C3C5-412C-BD1F-15A5BB85194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713C8815-6BF2-4B3A-8434-445AF6936D5C}" type="datetimeFigureOut">
              <a:rPr lang="ru-RU"/>
              <a:pPr>
                <a:defRPr/>
              </a:pPr>
              <a:t>02.07.2016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356B72C9-CAB4-4991-9CDF-CE2DB9C36CE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74"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26988"/>
            <a:ext cx="8964613" cy="2041526"/>
          </a:xfrm>
          <a:prstGeom prst="rect">
            <a:avLst/>
          </a:prstGeom>
          <a:noFill/>
          <a:ln w="9525">
            <a:noFill/>
            <a:miter lim="800000"/>
            <a:headEnd/>
            <a:tailEnd/>
          </a:ln>
        </p:spPr>
        <p:txBody>
          <a:bodyPr>
            <a:spAutoFit/>
          </a:bodyPr>
          <a:lstStyle/>
          <a:p>
            <a:pPr algn="ctr"/>
            <a:r>
              <a:rPr lang="ru-RU" sz="3200" b="1">
                <a:solidFill>
                  <a:srgbClr val="800000"/>
                </a:solidFill>
                <a:latin typeface="Times New Roman" pitchFamily="18" charset="0"/>
              </a:rPr>
              <a:t>Изменения  в нормативной  локальной  базе  ОО  при переходе  на ФГОС НОО обучающихся  с ОВЗ, ФГОС  образования  обучающихся  с умственной  отсталостью </a:t>
            </a:r>
          </a:p>
        </p:txBody>
      </p:sp>
      <p:sp>
        <p:nvSpPr>
          <p:cNvPr id="16386" name="TextBox 5"/>
          <p:cNvSpPr txBox="1">
            <a:spLocks noChangeArrowheads="1"/>
          </p:cNvSpPr>
          <p:nvPr/>
        </p:nvSpPr>
        <p:spPr bwMode="auto">
          <a:xfrm>
            <a:off x="4843463" y="5516563"/>
            <a:ext cx="4049712" cy="1187450"/>
          </a:xfrm>
          <a:prstGeom prst="rect">
            <a:avLst/>
          </a:prstGeom>
          <a:noFill/>
          <a:ln w="9525">
            <a:noFill/>
            <a:miter lim="800000"/>
            <a:headEnd/>
            <a:tailEnd/>
          </a:ln>
        </p:spPr>
        <p:txBody>
          <a:bodyPr wrap="none">
            <a:spAutoFit/>
          </a:bodyPr>
          <a:lstStyle/>
          <a:p>
            <a:pPr algn="r"/>
            <a:r>
              <a:rPr lang="ru-RU" sz="2400" b="1">
                <a:latin typeface="Times New Roman" pitchFamily="18" charset="0"/>
              </a:rPr>
              <a:t>Перетягина А.Г. </a:t>
            </a:r>
          </a:p>
          <a:p>
            <a:pPr algn="r"/>
            <a:r>
              <a:rPr lang="ru-RU" sz="2400" b="1">
                <a:latin typeface="Times New Roman" pitchFamily="18" charset="0"/>
              </a:rPr>
              <a:t>ст. научный  сотрудник </a:t>
            </a:r>
          </a:p>
          <a:p>
            <a:pPr algn="r"/>
            <a:r>
              <a:rPr lang="ru-RU" sz="2400" b="1">
                <a:latin typeface="Times New Roman" pitchFamily="18" charset="0"/>
              </a:rPr>
              <a:t> ОЭП ГАУ ДПО «ИРО ПК»</a:t>
            </a:r>
            <a:r>
              <a:rPr lang="ru-RU" sz="2000">
                <a:latin typeface="Times New Roman" pitchFamily="18" charset="0"/>
              </a:rPr>
              <a:t> </a:t>
            </a:r>
          </a:p>
        </p:txBody>
      </p:sp>
      <p:pic>
        <p:nvPicPr>
          <p:cNvPr id="16387" name="Picture 6" descr="377568_original"/>
          <p:cNvPicPr>
            <a:picLocks noChangeAspect="1" noChangeArrowheads="1"/>
          </p:cNvPicPr>
          <p:nvPr/>
        </p:nvPicPr>
        <p:blipFill>
          <a:blip r:embed="rId3"/>
          <a:srcRect/>
          <a:stretch>
            <a:fillRect/>
          </a:stretch>
        </p:blipFill>
        <p:spPr bwMode="auto">
          <a:xfrm>
            <a:off x="1914525" y="2363788"/>
            <a:ext cx="5321300" cy="212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0" name="Rectangle 6"/>
          <p:cNvSpPr>
            <a:spLocks noGrp="1"/>
          </p:cNvSpPr>
          <p:nvPr>
            <p:ph type="title"/>
          </p:nvPr>
        </p:nvSpPr>
        <p:spPr bwMode="auto">
          <a:xfrm>
            <a:off x="412751" y="180975"/>
            <a:ext cx="8229599" cy="1143000"/>
          </a:xfrm>
        </p:spPr>
        <p:txBody>
          <a:bodyPr wrap="square" lIns="91440" tIns="45720" rIns="91440" bIns="45720" numCol="1" anchorCtr="0" compatLnSpc="1">
            <a:prstTxWarp prst="textNoShape">
              <a:avLst/>
            </a:prstTxWarp>
          </a:bodyPr>
          <a:lstStyle/>
          <a:p>
            <a:pPr>
              <a:defRPr/>
            </a:pPr>
            <a:r>
              <a:rPr lang="ru-RU" sz="2400" smtClean="0">
                <a:ln>
                  <a:noFill/>
                </a:ln>
                <a:solidFill>
                  <a:schemeClr val="accent2"/>
                </a:solidFill>
                <a:effectLst/>
              </a:rPr>
              <a:t>Перечень  примерных  документов, разработанных  на институциональном уровне</a:t>
            </a:r>
            <a:r>
              <a:rPr lang="ru-RU" sz="3700" smtClean="0">
                <a:ln>
                  <a:noFill/>
                </a:ln>
                <a:solidFill>
                  <a:schemeClr val="accent2"/>
                </a:solidFill>
                <a:effectLst/>
              </a:rPr>
              <a:t/>
            </a:r>
            <a:br>
              <a:rPr lang="ru-RU" sz="3700" smtClean="0">
                <a:ln>
                  <a:noFill/>
                </a:ln>
                <a:solidFill>
                  <a:schemeClr val="accent2"/>
                </a:solidFill>
                <a:effectLst/>
              </a:rPr>
            </a:br>
            <a:endParaRPr lang="ru-RU" sz="3700" smtClean="0">
              <a:ln>
                <a:noFill/>
              </a:ln>
              <a:solidFill>
                <a:schemeClr val="accent2"/>
              </a:solidFill>
              <a:effectLst/>
            </a:endParaRPr>
          </a:p>
        </p:txBody>
      </p:sp>
      <p:sp>
        <p:nvSpPr>
          <p:cNvPr id="34818" name="Rectangle 7"/>
          <p:cNvSpPr>
            <a:spLocks noGrp="1"/>
          </p:cNvSpPr>
          <p:nvPr>
            <p:ph type="body" idx="1"/>
          </p:nvPr>
        </p:nvSpPr>
        <p:spPr/>
        <p:txBody>
          <a:bodyPr/>
          <a:lstStyle/>
          <a:p>
            <a:pPr>
              <a:lnSpc>
                <a:spcPct val="80000"/>
              </a:lnSpc>
            </a:pPr>
            <a:r>
              <a:rPr lang="ru-RU" sz="1400" smtClean="0"/>
              <a:t>- создание в общеобразовательном учреждении рабочей группы по введению ФГОС НОО ОВЗ и ФГОС О у/о (приказ о создании рабочей группы по введению ФГОС НОО ОВЗ и ФГОС О у/о и утверждении положения о рабочей группе);</a:t>
            </a:r>
          </a:p>
          <a:p>
            <a:pPr>
              <a:lnSpc>
                <a:spcPct val="80000"/>
              </a:lnSpc>
            </a:pPr>
            <a:r>
              <a:rPr lang="ru-RU" sz="1400" smtClean="0"/>
              <a:t>- внесение изменений в Положение о системе оценок, формах и порядке проведения промежуточной аттестации в части введения комплексного подхода к оценке результатов образования: предметных, метапредметных, личностных в соответствии с ФГОС НОО ОВЗ и </a:t>
            </a:r>
            <a:r>
              <a:rPr lang="ru-RU" sz="1400" smtClean="0">
                <a:solidFill>
                  <a:schemeClr val="tx2"/>
                </a:solidFill>
              </a:rPr>
              <a:t>ФГОС О уо </a:t>
            </a:r>
            <a:r>
              <a:rPr lang="ru-RU" sz="1400" smtClean="0"/>
              <a:t>(протокол(ы) заседания(й) органов, на котором(ых) рассматривались вопросы внесения изменений в Положение о системе оценок, формах и порядке проведения промежуточной аттестации, приказ о внесении изменений в положение, положение с указанием изменений и дополнений);</a:t>
            </a:r>
          </a:p>
          <a:p>
            <a:pPr>
              <a:lnSpc>
                <a:spcPct val="80000"/>
              </a:lnSpc>
            </a:pPr>
            <a:r>
              <a:rPr lang="ru-RU" sz="1400" smtClean="0"/>
              <a:t>- издание приказов по общеобразовательному учреждению, таких как:</a:t>
            </a:r>
          </a:p>
          <a:p>
            <a:pPr>
              <a:lnSpc>
                <a:spcPct val="80000"/>
              </a:lnSpc>
            </a:pPr>
            <a:r>
              <a:rPr lang="ru-RU" sz="1400" smtClean="0"/>
              <a:t>- о разработке адаптированных основных образовательных программ по уровням образования при наличии в ОО отдельных классов для обучающихся с ОВЗ (по категориям);</a:t>
            </a:r>
          </a:p>
          <a:p>
            <a:pPr>
              <a:lnSpc>
                <a:spcPct val="80000"/>
              </a:lnSpc>
            </a:pPr>
            <a:r>
              <a:rPr lang="ru-RU" sz="1400" smtClean="0"/>
              <a:t>- о разработке адаптированных образовательных программ и/или индивидуальных учебных планов для каждого обучающегося с ОВЗ при совместном обучении (инклюзивное образование);</a:t>
            </a:r>
          </a:p>
          <a:p>
            <a:pPr>
              <a:lnSpc>
                <a:spcPct val="80000"/>
              </a:lnSpc>
            </a:pPr>
            <a:r>
              <a:rPr lang="ru-RU" sz="1400" smtClean="0"/>
              <a:t>- об утверждении адаптированных основных образовательных программ по уровням образования при наличии в ОО отдельных классов для обучающихся с ОВЗ (по категориям);</a:t>
            </a:r>
          </a:p>
          <a:p>
            <a:pPr>
              <a:lnSpc>
                <a:spcPct val="80000"/>
              </a:lnSpc>
            </a:pPr>
            <a:r>
              <a:rPr lang="ru-RU" sz="1400" smtClean="0"/>
              <a:t>- об утверждении адаптированных образовательных программ и/или индивидуальных учебных классов для каждого обучающегося с ОВЗ при совместном обучении (ежегодно);</a:t>
            </a:r>
          </a:p>
          <a:p>
            <a:pPr>
              <a:lnSpc>
                <a:spcPct val="80000"/>
              </a:lnSpc>
            </a:pPr>
            <a:r>
              <a:rPr lang="ru-RU" sz="1400" smtClean="0"/>
              <a:t>- об утверждении программы внеурочной деятельности;</a:t>
            </a:r>
          </a:p>
          <a:p>
            <a:pPr>
              <a:lnSpc>
                <a:spcPct val="80000"/>
              </a:lnSpc>
            </a:pPr>
            <a:r>
              <a:rPr lang="ru-RU" sz="1400" smtClean="0"/>
              <a:t>- об утверждении программы ОО по повышению уровня профессионального мастерства педагогических работников;</a:t>
            </a:r>
          </a:p>
          <a:p>
            <a:pPr>
              <a:lnSpc>
                <a:spcPct val="80000"/>
              </a:lnSpc>
            </a:pPr>
            <a:r>
              <a:rPr lang="ru-RU" sz="1400" smtClean="0"/>
              <a:t>- об утверждении списка учебников и учебных пособий, используемых в образовательном процессе, перечень УМК;</a:t>
            </a:r>
          </a:p>
          <a:p>
            <a:pPr>
              <a:lnSpc>
                <a:spcPct val="80000"/>
              </a:lnSpc>
            </a:pPr>
            <a:r>
              <a:rPr lang="ru-RU" sz="1400" smtClean="0"/>
              <a:t>- о проведении внутришкольного контроля по реализации ФГОС НОО, ФГОС ООО, ФГОС СОО, ФГОС НОО ОВЗ и ФГОС О у/о;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p:nvPr>
        </p:nvSpPr>
        <p:spPr bwMode="auto">
          <a:xfrm>
            <a:off x="412751" y="369888"/>
            <a:ext cx="8229599" cy="1142999"/>
          </a:xfrm>
        </p:spPr>
        <p:txBody>
          <a:bodyPr wrap="square" lIns="91440" tIns="45720" rIns="91440" bIns="45720" numCol="1" anchorCtr="0" compatLnSpc="1">
            <a:prstTxWarp prst="textNoShape">
              <a:avLst/>
            </a:prstTxWarp>
          </a:bodyPr>
          <a:lstStyle/>
          <a:p>
            <a:pPr>
              <a:defRPr/>
            </a:pPr>
            <a:r>
              <a:rPr lang="ru-RU" sz="2400" smtClean="0">
                <a:ln>
                  <a:noFill/>
                </a:ln>
                <a:solidFill>
                  <a:schemeClr val="accent2"/>
                </a:solidFill>
                <a:effectLst/>
              </a:rPr>
              <a:t>Перечень  примерных  документов, разработанных  на институциональном уровне</a:t>
            </a:r>
            <a:r>
              <a:rPr lang="ru-RU" sz="3700" smtClean="0">
                <a:ln>
                  <a:noFill/>
                </a:ln>
                <a:solidFill>
                  <a:schemeClr val="accent2"/>
                </a:solidFill>
                <a:effectLst/>
              </a:rPr>
              <a:t/>
            </a:r>
            <a:br>
              <a:rPr lang="ru-RU" sz="3700" smtClean="0">
                <a:ln>
                  <a:noFill/>
                </a:ln>
                <a:solidFill>
                  <a:schemeClr val="accent2"/>
                </a:solidFill>
                <a:effectLst/>
              </a:rPr>
            </a:br>
            <a:endParaRPr lang="ru-RU" sz="3700" smtClean="0">
              <a:ln>
                <a:noFill/>
              </a:ln>
              <a:solidFill>
                <a:schemeClr val="accent2"/>
              </a:solidFill>
              <a:effectLst/>
            </a:endParaRPr>
          </a:p>
        </p:txBody>
      </p:sp>
      <p:sp>
        <p:nvSpPr>
          <p:cNvPr id="35842" name="Rectangle 3"/>
          <p:cNvSpPr>
            <a:spLocks noGrp="1"/>
          </p:cNvSpPr>
          <p:nvPr>
            <p:ph type="body" idx="1"/>
          </p:nvPr>
        </p:nvSpPr>
        <p:spPr>
          <a:xfrm>
            <a:off x="323850" y="981075"/>
            <a:ext cx="8362950" cy="5327650"/>
          </a:xfrm>
        </p:spPr>
        <p:txBody>
          <a:bodyPr/>
          <a:lstStyle/>
          <a:p>
            <a:pPr>
              <a:lnSpc>
                <a:spcPct val="80000"/>
              </a:lnSpc>
            </a:pPr>
            <a:r>
              <a:rPr lang="ru-RU" sz="1400" smtClean="0"/>
              <a:t>- о внесении изменений в должностные инструкции учителей, заместителя директора по УВР, курирующего реализацию ФГОС НОО ОВЗ и ФГОС О у/о; педагога-психолога, учителя-логопеда, социального педагога, педагога дополнительного образования, работающих с обучающимися с ОВЗ;</a:t>
            </a:r>
          </a:p>
          <a:p>
            <a:pPr>
              <a:lnSpc>
                <a:spcPct val="80000"/>
              </a:lnSpc>
            </a:pPr>
            <a:r>
              <a:rPr lang="ru-RU" sz="1400" smtClean="0"/>
              <a:t>- об утверждении плана методической работы (раздел плана в части сопровождения введения ФГОС НОО ОВЗ и ФГОС О у/о);</a:t>
            </a:r>
          </a:p>
          <a:p>
            <a:pPr>
              <a:lnSpc>
                <a:spcPct val="80000"/>
              </a:lnSpc>
            </a:pPr>
            <a:r>
              <a:rPr lang="ru-RU" sz="1400" smtClean="0"/>
              <a:t>- об утверждении плана-графика повышения квалификации членов педагогического коллектива по вопросам внедрения ФГОС НОО ОВЗ и ФГОС О у/о;</a:t>
            </a:r>
          </a:p>
          <a:p>
            <a:pPr>
              <a:lnSpc>
                <a:spcPct val="80000"/>
              </a:lnSpc>
            </a:pPr>
            <a:r>
              <a:rPr lang="ru-RU" sz="1400" smtClean="0"/>
              <a:t>- о проведении расчетов и механизмов формирования расходов, необходимых для реализации АООП для обучающихся с ОВЗ (согласованный с учредителем).</a:t>
            </a:r>
          </a:p>
          <a:p>
            <a:pPr>
              <a:lnSpc>
                <a:spcPct val="80000"/>
              </a:lnSpc>
            </a:pPr>
            <a:r>
              <a:rPr lang="ru-RU" sz="1400" smtClean="0"/>
              <a:t>При формировании и обновлении пакета локальных актов, регламентирующих введение ФГОС НОО ОВЗ и ФГОС О у/о в образовательной организации, особое внимание следует обратить на внесение изменений и дополнений в соответствующие разделы Устава, основного нормативного локального акта ОО.</a:t>
            </a:r>
          </a:p>
          <a:p>
            <a:pPr>
              <a:lnSpc>
                <a:spcPct val="80000"/>
              </a:lnSpc>
            </a:pPr>
            <a:r>
              <a:rPr lang="ru-RU" sz="1400" smtClean="0"/>
              <a:t>В Уставе образовательной организации должна содержаться, наряду с информацией, предусмотренной законодательством Российской Федерации, в том числе ФЗ "О некоммерческих организациях" (ст. 14), следующая информация:</a:t>
            </a:r>
          </a:p>
          <a:p>
            <a:pPr>
              <a:lnSpc>
                <a:spcPct val="80000"/>
              </a:lnSpc>
            </a:pPr>
            <a:r>
              <a:rPr lang="ru-RU" sz="1400" smtClean="0"/>
              <a:t>1) тип образовательной организации;</a:t>
            </a:r>
          </a:p>
          <a:p>
            <a:pPr>
              <a:lnSpc>
                <a:spcPct val="80000"/>
              </a:lnSpc>
            </a:pPr>
            <a:r>
              <a:rPr lang="ru-RU" sz="1400" smtClean="0"/>
              <a:t>2) учредитель или учредители образовательной организации;</a:t>
            </a:r>
          </a:p>
          <a:p>
            <a:pPr>
              <a:lnSpc>
                <a:spcPct val="80000"/>
              </a:lnSpc>
            </a:pPr>
            <a:r>
              <a:rPr lang="ru-RU" sz="1400" smtClean="0"/>
              <a:t>3) виды реализуемых образовательных программ с указанием уровня образования и (или) направленности, в том числе и адаптированные основные общеобразовательные программы;</a:t>
            </a:r>
          </a:p>
          <a:p>
            <a:pPr>
              <a:lnSpc>
                <a:spcPct val="80000"/>
              </a:lnSpc>
            </a:pPr>
            <a:r>
              <a:rPr lang="ru-RU" sz="1400" smtClean="0"/>
              <a:t>4) структура и компетенция органов управления образовательной организацией, порядок их формирования и сроки полномочий.</a:t>
            </a:r>
          </a:p>
          <a:p>
            <a:pPr>
              <a:lnSpc>
                <a:spcPct val="80000"/>
              </a:lnSpc>
            </a:pPr>
            <a:r>
              <a:rPr lang="ru-RU" sz="1400" smtClean="0"/>
              <a:t>В Уставе образовательной организации указываются порядок принятия решений органами управления и выступления от имени образовательной организации, порядок утверждения положения о структурных подразделениях, порядок участия в управлении образовательной организацией обучающихся и родителей (законных представителей) несовершеннолетних обучающихся, права, обязанности и ответственность иных работников образовательной организации и иные положения.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2400" smtClean="0">
                <a:ln>
                  <a:noFill/>
                </a:ln>
                <a:solidFill>
                  <a:schemeClr val="accent2"/>
                </a:solidFill>
                <a:effectLst/>
              </a:rPr>
              <a:t>Перечень  примерных  документов, разработанных  на институциональном уровне</a:t>
            </a:r>
            <a:r>
              <a:rPr lang="ru-RU" sz="3700" smtClean="0">
                <a:ln>
                  <a:noFill/>
                </a:ln>
                <a:solidFill>
                  <a:schemeClr val="accent2"/>
                </a:solidFill>
                <a:effectLst/>
              </a:rPr>
              <a:t/>
            </a:r>
            <a:br>
              <a:rPr lang="ru-RU" sz="3700" smtClean="0">
                <a:ln>
                  <a:noFill/>
                </a:ln>
                <a:solidFill>
                  <a:schemeClr val="accent2"/>
                </a:solidFill>
                <a:effectLst/>
              </a:rPr>
            </a:br>
            <a:endParaRPr lang="ru-RU" sz="3700" smtClean="0">
              <a:ln>
                <a:noFill/>
              </a:ln>
              <a:solidFill>
                <a:schemeClr val="accent2"/>
              </a:solidFill>
              <a:effectLst/>
            </a:endParaRPr>
          </a:p>
        </p:txBody>
      </p:sp>
      <p:sp>
        <p:nvSpPr>
          <p:cNvPr id="36866" name="Rectangle 3"/>
          <p:cNvSpPr>
            <a:spLocks noGrp="1"/>
          </p:cNvSpPr>
          <p:nvPr>
            <p:ph type="body" idx="1"/>
          </p:nvPr>
        </p:nvSpPr>
        <p:spPr>
          <a:xfrm>
            <a:off x="468313" y="1052513"/>
            <a:ext cx="8218487" cy="5256212"/>
          </a:xfrm>
        </p:spPr>
        <p:txBody>
          <a:bodyPr/>
          <a:lstStyle/>
          <a:p>
            <a:pPr>
              <a:buFont typeface="Wingdings 2" pitchFamily="18" charset="2"/>
              <a:buNone/>
            </a:pPr>
            <a:r>
              <a:rPr lang="ru-RU" sz="1400" smtClean="0"/>
              <a:t>- Положение о взаимодействии с родительской общественностью ОО в части внедрения ФГОС НОО ОВЗ и ФГОС О у/о.</a:t>
            </a:r>
          </a:p>
          <a:p>
            <a:r>
              <a:rPr lang="ru-RU" sz="1400" smtClean="0"/>
              <a:t>- Положение о рабочих программах отдельных учебных предметов, коррекционных курсах, программах внеурочной деятельности в ОО в связи внедрением ФГОС НОО ОВЗ и ФГОС О у/о.</a:t>
            </a:r>
          </a:p>
          <a:p>
            <a:r>
              <a:rPr lang="ru-RU" sz="1400" smtClean="0"/>
              <a:t>- Договор образовательной организации с родителями (законными представителями) обучающихся с ОВЗ.</a:t>
            </a:r>
          </a:p>
          <a:p>
            <a:r>
              <a:rPr lang="ru-RU" sz="1400" smtClean="0"/>
              <a:t>- Положение о распределении стимулирующей части фонда оплаты труда работников образовательного учреждения, отражающей результативность внедрения ФГОС НОО ОВЗ и ФГОС О у/о и качество образовательных услуг, оказываемых обучающимся с ОВЗ.</a:t>
            </a:r>
          </a:p>
          <a:p>
            <a:r>
              <a:rPr lang="ru-RU" sz="1400" smtClean="0"/>
              <a:t>- Положение о создании ресурсного центра по методическому и психолого-педагогическому сопровождению обучающихся с ОВЗ из иных образовательных организаций, в том числе и оказании платных дополнительных образовательных услуг.</a:t>
            </a:r>
          </a:p>
          <a:p>
            <a:r>
              <a:rPr lang="ru-RU" sz="1400" smtClean="0"/>
              <a:t>-Положение об информационном сопровождении внедрения ФГОС НОО ОВЗ и ФГОС О у/о.</a:t>
            </a:r>
          </a:p>
          <a:p>
            <a:endParaRPr lang="ru-RU" sz="1400" smtClean="0"/>
          </a:p>
          <a:p>
            <a:endParaRPr lang="ru-RU" sz="1400" smtClean="0"/>
          </a:p>
          <a:p>
            <a:endParaRPr lang="ru-RU" sz="1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1400" smtClean="0">
                <a:ln>
                  <a:noFill/>
                </a:ln>
                <a:solidFill>
                  <a:schemeClr val="accent2"/>
                </a:solidFill>
                <a:effectLst/>
              </a:rPr>
              <a:t>ПРИМЕРНЫЕ</a:t>
            </a:r>
            <a:br>
              <a:rPr lang="ru-RU" sz="1400" smtClean="0">
                <a:ln>
                  <a:noFill/>
                </a:ln>
                <a:solidFill>
                  <a:schemeClr val="accent2"/>
                </a:solidFill>
                <a:effectLst/>
              </a:rPr>
            </a:br>
            <a:r>
              <a:rPr lang="ru-RU" sz="1400" smtClean="0">
                <a:ln>
                  <a:noFill/>
                </a:ln>
                <a:solidFill>
                  <a:schemeClr val="accent2"/>
                </a:solidFill>
                <a:effectLst/>
              </a:rPr>
              <a:t>организационно-управленческие условия</a:t>
            </a:r>
            <a:br>
              <a:rPr lang="ru-RU" sz="1400" smtClean="0">
                <a:ln>
                  <a:noFill/>
                </a:ln>
                <a:solidFill>
                  <a:schemeClr val="accent2"/>
                </a:solidFill>
                <a:effectLst/>
              </a:rPr>
            </a:br>
            <a:r>
              <a:rPr lang="ru-RU" sz="1400" smtClean="0">
                <a:ln>
                  <a:noFill/>
                </a:ln>
                <a:solidFill>
                  <a:schemeClr val="accent2"/>
                </a:solidFill>
                <a:effectLst/>
              </a:rPr>
              <a:t>введения федерального государственного стандарта начального общего образования обучающихся с ограниченными возможностями и федерального государственного образовательного стандарта образования обучающихся с умственной отсталостью (интеллектуальными нарушениями)</a:t>
            </a:r>
            <a:br>
              <a:rPr lang="ru-RU" sz="1400" smtClean="0">
                <a:ln>
                  <a:noFill/>
                </a:ln>
                <a:solidFill>
                  <a:schemeClr val="accent2"/>
                </a:solidFill>
                <a:effectLst/>
              </a:rPr>
            </a:br>
            <a:r>
              <a:rPr lang="ru-RU" sz="1600" smtClean="0">
                <a:ln>
                  <a:noFill/>
                </a:ln>
                <a:solidFill>
                  <a:schemeClr val="tx1"/>
                </a:solidFill>
                <a:effectLst/>
              </a:rPr>
              <a:t> </a:t>
            </a:r>
          </a:p>
        </p:txBody>
      </p:sp>
      <p:sp>
        <p:nvSpPr>
          <p:cNvPr id="39938" name="Rectangle 3"/>
          <p:cNvSpPr>
            <a:spLocks noGrp="1"/>
          </p:cNvSpPr>
          <p:nvPr>
            <p:ph type="body" idx="1"/>
          </p:nvPr>
        </p:nvSpPr>
        <p:spPr/>
        <p:txBody>
          <a:bodyPr/>
          <a:lstStyle/>
          <a:p>
            <a:pPr algn="ctr">
              <a:lnSpc>
                <a:spcPct val="90000"/>
              </a:lnSpc>
              <a:buFont typeface="Wingdings 2" pitchFamily="18" charset="2"/>
              <a:buNone/>
            </a:pPr>
            <a:r>
              <a:rPr lang="ru-RU" sz="2000" b="1" smtClean="0">
                <a:solidFill>
                  <a:schemeClr val="hlink"/>
                </a:solidFill>
              </a:rPr>
              <a:t>Организационно-аналитические мероприятия</a:t>
            </a:r>
            <a:endParaRPr lang="ru-RU" sz="2000" smtClean="0">
              <a:solidFill>
                <a:schemeClr val="hlink"/>
              </a:solidFill>
            </a:endParaRPr>
          </a:p>
          <a:p>
            <a:pPr>
              <a:lnSpc>
                <a:spcPct val="90000"/>
              </a:lnSpc>
              <a:buFont typeface="Wingdings 2" pitchFamily="18" charset="2"/>
              <a:buNone/>
            </a:pPr>
            <a:r>
              <a:rPr lang="ru-RU" sz="1600" smtClean="0"/>
              <a:t>Создание  рабочих групп по  введению  ФГОС НОО ОВЗ и ФГОС УО</a:t>
            </a:r>
          </a:p>
          <a:p>
            <a:pPr>
              <a:lnSpc>
                <a:spcPct val="90000"/>
              </a:lnSpc>
              <a:buFont typeface="Wingdings 2" pitchFamily="18" charset="2"/>
              <a:buNone/>
            </a:pPr>
            <a:r>
              <a:rPr lang="ru-RU" sz="1600" smtClean="0"/>
              <a:t> Проведение обследования по оценке готовности к введению ФГОС НОО ОВЗ и ФГОС УО </a:t>
            </a:r>
          </a:p>
          <a:p>
            <a:pPr>
              <a:lnSpc>
                <a:spcPct val="90000"/>
              </a:lnSpc>
              <a:buFont typeface="Wingdings 2" pitchFamily="18" charset="2"/>
              <a:buNone/>
            </a:pPr>
            <a:r>
              <a:rPr lang="ru-RU" sz="1600" smtClean="0"/>
              <a:t>Мониторинг условий для реализации ФГОС НОО ОВЗ и ФГОС УО </a:t>
            </a:r>
          </a:p>
          <a:p>
            <a:pPr>
              <a:lnSpc>
                <a:spcPct val="90000"/>
              </a:lnSpc>
              <a:buFont typeface="Wingdings 2" pitchFamily="18" charset="2"/>
              <a:buNone/>
            </a:pPr>
            <a:r>
              <a:rPr lang="ru-RU" sz="1600" smtClean="0"/>
              <a:t>Привлечение органов государственно-общественного управления образовательным учреждением к введению  ФГОС НОО ОВЗ и ФГОС УО    </a:t>
            </a:r>
          </a:p>
          <a:p>
            <a:pPr>
              <a:lnSpc>
                <a:spcPct val="90000"/>
              </a:lnSpc>
              <a:buFont typeface="Wingdings 2" pitchFamily="18" charset="2"/>
              <a:buNone/>
            </a:pPr>
            <a:r>
              <a:rPr lang="ru-RU" sz="1600" smtClean="0"/>
              <a:t>Определение оптимальной модели организации внеурочной деятельности обучающихся с ОВЗ и УО</a:t>
            </a:r>
          </a:p>
          <a:p>
            <a:pPr>
              <a:lnSpc>
                <a:spcPct val="90000"/>
              </a:lnSpc>
              <a:buFont typeface="Wingdings 2" pitchFamily="18" charset="2"/>
              <a:buNone/>
            </a:pPr>
            <a:r>
              <a:rPr lang="ru-RU" sz="1600" smtClean="0"/>
              <a:t>Формирование заявки на обеспечение общеобразовательного учреждения учебниками в соответствии с федеральным перечнем</a:t>
            </a:r>
          </a:p>
          <a:p>
            <a:pPr>
              <a:lnSpc>
                <a:spcPct val="90000"/>
              </a:lnSpc>
              <a:buFont typeface="Wingdings 2" pitchFamily="18" charset="2"/>
              <a:buNone/>
            </a:pPr>
            <a:r>
              <a:rPr lang="ru-RU" sz="1600" smtClean="0"/>
              <a:t>Разработка инструментария для изучения образовательных потребностей и интересов обучающихся с ОВЗ и УО  и запросов родителей по использованию часов   части учебного плана, формируемой участниками ОО,   внеурочной  деятельности</a:t>
            </a:r>
          </a:p>
          <a:p>
            <a:pPr>
              <a:lnSpc>
                <a:spcPct val="90000"/>
              </a:lnSpc>
              <a:buFont typeface="Wingdings 2" pitchFamily="18" charset="2"/>
              <a:buNone/>
            </a:pPr>
            <a:r>
              <a:rPr lang="ru-RU" sz="1600" smtClean="0"/>
              <a:t>Проведение анкетирования по изучению образовательных потребностей и интересов обучающихся с ОВЗ и УО  и запросов родителей по использованию  части учебного плана, формируемой</a:t>
            </a:r>
            <a:r>
              <a:rPr lang="ru-RU" sz="2000" smtClean="0"/>
              <a:t> </a:t>
            </a:r>
            <a:r>
              <a:rPr lang="ru-RU" sz="1400" smtClean="0"/>
              <a:t>участниками ОО,   внеурочной  деятельности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1400" smtClean="0">
                <a:ln>
                  <a:noFill/>
                </a:ln>
                <a:solidFill>
                  <a:schemeClr val="accent2"/>
                </a:solidFill>
                <a:effectLst/>
              </a:rPr>
              <a:t>ПРИМЕРНЫЕ</a:t>
            </a:r>
            <a:br>
              <a:rPr lang="ru-RU" sz="1400" smtClean="0">
                <a:ln>
                  <a:noFill/>
                </a:ln>
                <a:solidFill>
                  <a:schemeClr val="accent2"/>
                </a:solidFill>
                <a:effectLst/>
              </a:rPr>
            </a:br>
            <a:r>
              <a:rPr lang="ru-RU" sz="1400" smtClean="0">
                <a:ln>
                  <a:noFill/>
                </a:ln>
                <a:solidFill>
                  <a:schemeClr val="accent2"/>
                </a:solidFill>
                <a:effectLst/>
              </a:rPr>
              <a:t>организационно-управленческие условия</a:t>
            </a:r>
            <a:br>
              <a:rPr lang="ru-RU" sz="1400" smtClean="0">
                <a:ln>
                  <a:noFill/>
                </a:ln>
                <a:solidFill>
                  <a:schemeClr val="accent2"/>
                </a:solidFill>
                <a:effectLst/>
              </a:rPr>
            </a:br>
            <a:r>
              <a:rPr lang="ru-RU" sz="1400" smtClean="0">
                <a:ln>
                  <a:noFill/>
                </a:ln>
                <a:solidFill>
                  <a:schemeClr val="accent2"/>
                </a:solidFill>
                <a:effectLst/>
              </a:rPr>
              <a:t>введения федерального государственного стандарта начального общего образования обучающихся с ограниченными возможностями и федерального государственного образовательного стандарта образования обучающихся с умственной отсталостью (интеллектуальными нарушениями)</a:t>
            </a:r>
            <a:br>
              <a:rPr lang="ru-RU" sz="1400" smtClean="0">
                <a:ln>
                  <a:noFill/>
                </a:ln>
                <a:solidFill>
                  <a:schemeClr val="accent2"/>
                </a:solidFill>
                <a:effectLst/>
              </a:rPr>
            </a:br>
            <a:r>
              <a:rPr lang="ru-RU" sz="1600" smtClean="0">
                <a:ln>
                  <a:noFill/>
                </a:ln>
                <a:solidFill>
                  <a:schemeClr val="tx1"/>
                </a:solidFill>
                <a:effectLst/>
              </a:rPr>
              <a:t> </a:t>
            </a:r>
          </a:p>
        </p:txBody>
      </p:sp>
      <p:sp>
        <p:nvSpPr>
          <p:cNvPr id="40962" name="Rectangle 3"/>
          <p:cNvSpPr>
            <a:spLocks noGrp="1"/>
          </p:cNvSpPr>
          <p:nvPr>
            <p:ph type="body" idx="1"/>
          </p:nvPr>
        </p:nvSpPr>
        <p:spPr/>
        <p:txBody>
          <a:bodyPr/>
          <a:lstStyle/>
          <a:p>
            <a:pPr algn="ctr">
              <a:lnSpc>
                <a:spcPct val="90000"/>
              </a:lnSpc>
              <a:buFont typeface="Wingdings 2" pitchFamily="18" charset="2"/>
              <a:buNone/>
            </a:pPr>
            <a:r>
              <a:rPr lang="ru-RU" sz="2000" b="1" smtClean="0">
                <a:solidFill>
                  <a:schemeClr val="hlink"/>
                </a:solidFill>
              </a:rPr>
              <a:t>Соответствие нормативной базы ОУ требованиям ФГОС для обучающихся с ОВЗ и УО</a:t>
            </a:r>
            <a:endParaRPr lang="ru-RU" sz="2000" smtClean="0">
              <a:solidFill>
                <a:schemeClr val="hlink"/>
              </a:solidFill>
            </a:endParaRPr>
          </a:p>
          <a:p>
            <a:pPr>
              <a:lnSpc>
                <a:spcPct val="90000"/>
              </a:lnSpc>
              <a:buFont typeface="Wingdings 2" pitchFamily="18" charset="2"/>
              <a:buNone/>
            </a:pPr>
            <a:r>
              <a:rPr lang="ru-RU" sz="1600" smtClean="0"/>
              <a:t>Разработка и  утверждение плана-графика  мероприятий по обеспечению введения   ФГОС НОО ОВЗ и ФГОС УО</a:t>
            </a:r>
          </a:p>
          <a:p>
            <a:pPr>
              <a:lnSpc>
                <a:spcPct val="90000"/>
              </a:lnSpc>
              <a:buFont typeface="Wingdings 2" pitchFamily="18" charset="2"/>
              <a:buNone/>
            </a:pPr>
            <a:r>
              <a:rPr lang="ru-RU" sz="1600" smtClean="0"/>
              <a:t> Разработка Положения о  рабочей группе по введению    ФГОС НОО ОВЗ и ФГОС УО </a:t>
            </a:r>
          </a:p>
          <a:p>
            <a:pPr>
              <a:lnSpc>
                <a:spcPct val="90000"/>
              </a:lnSpc>
              <a:buFont typeface="Wingdings 2" pitchFamily="18" charset="2"/>
              <a:buNone/>
            </a:pPr>
            <a:r>
              <a:rPr lang="ru-RU" sz="1600" smtClean="0"/>
              <a:t>Внесение изменений и дополнений в Устав образовательного учреждения</a:t>
            </a:r>
          </a:p>
          <a:p>
            <a:pPr>
              <a:lnSpc>
                <a:spcPct val="90000"/>
              </a:lnSpc>
              <a:buFont typeface="Wingdings 2" pitchFamily="18" charset="2"/>
              <a:buNone/>
            </a:pPr>
            <a:r>
              <a:rPr lang="ru-RU" sz="1600" smtClean="0"/>
              <a:t>Разработка и утверждение формы договора с родителями (законными представителями) о предоставлении общего образования  образовательным  учреждением  </a:t>
            </a:r>
          </a:p>
          <a:p>
            <a:pPr>
              <a:lnSpc>
                <a:spcPct val="90000"/>
              </a:lnSpc>
              <a:buFont typeface="Wingdings 2" pitchFamily="18" charset="2"/>
              <a:buNone/>
            </a:pPr>
            <a:r>
              <a:rPr lang="ru-RU" sz="1600" smtClean="0"/>
              <a:t>Разработка  Положения о  текущем контроле и  порядке проведения промежуточной аттестации учащихся   с ОВЗ</a:t>
            </a:r>
          </a:p>
          <a:p>
            <a:pPr>
              <a:lnSpc>
                <a:spcPct val="90000"/>
              </a:lnSpc>
              <a:buFont typeface="Wingdings 2" pitchFamily="18" charset="2"/>
              <a:buNone/>
            </a:pPr>
            <a:r>
              <a:rPr lang="ru-RU" sz="1600" smtClean="0"/>
              <a:t>Приведение в соответствие с требованиями ФГОС,   новыми тарифно-квалификационными характеристиками, профстандарта должностные инструкции работников образовательного учреждения:   внесение изменений в должностные инструкции учителя-предметника, заместителя директора по УВР,     классного руководителя, психолога, педагога дополнительного образования</a:t>
            </a:r>
          </a:p>
          <a:p>
            <a:pPr>
              <a:lnSpc>
                <a:spcPct val="90000"/>
              </a:lnSpc>
              <a:buFont typeface="Wingdings 2" pitchFamily="18" charset="2"/>
              <a:buNone/>
            </a:pPr>
            <a:r>
              <a:rPr lang="ru-RU" sz="1600" smtClean="0"/>
              <a:t>Разработка и утверждение локальных актов,  регулирующих введение и реализацию  ФГОС НОО ОВЗ и ФГОС УО </a:t>
            </a:r>
          </a:p>
          <a:p>
            <a:pPr>
              <a:lnSpc>
                <a:spcPct val="90000"/>
              </a:lnSpc>
              <a:buFont typeface="Wingdings 2" pitchFamily="18" charset="2"/>
              <a:buNone/>
            </a:pPr>
            <a:r>
              <a:rPr lang="ru-RU" sz="1600" smtClean="0"/>
              <a:t>Разработка  АООП   для обучающихся с ОВЗ и АООП для обучающихся с УО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1400" smtClean="0">
                <a:ln>
                  <a:noFill/>
                </a:ln>
                <a:solidFill>
                  <a:schemeClr val="accent2"/>
                </a:solidFill>
                <a:effectLst/>
              </a:rPr>
              <a:t>ПРИМЕРНЫЕ</a:t>
            </a:r>
            <a:br>
              <a:rPr lang="ru-RU" sz="1400" smtClean="0">
                <a:ln>
                  <a:noFill/>
                </a:ln>
                <a:solidFill>
                  <a:schemeClr val="accent2"/>
                </a:solidFill>
                <a:effectLst/>
              </a:rPr>
            </a:br>
            <a:r>
              <a:rPr lang="ru-RU" sz="1400" smtClean="0">
                <a:ln>
                  <a:noFill/>
                </a:ln>
                <a:solidFill>
                  <a:schemeClr val="accent2"/>
                </a:solidFill>
                <a:effectLst/>
              </a:rPr>
              <a:t>организационно-управленческие условия</a:t>
            </a:r>
            <a:br>
              <a:rPr lang="ru-RU" sz="1400" smtClean="0">
                <a:ln>
                  <a:noFill/>
                </a:ln>
                <a:solidFill>
                  <a:schemeClr val="accent2"/>
                </a:solidFill>
                <a:effectLst/>
              </a:rPr>
            </a:br>
            <a:r>
              <a:rPr lang="ru-RU" sz="1400" smtClean="0">
                <a:ln>
                  <a:noFill/>
                </a:ln>
                <a:solidFill>
                  <a:schemeClr val="accent2"/>
                </a:solidFill>
                <a:effectLst/>
              </a:rPr>
              <a:t>введения федерального государственного стандарта начального общего образования обучающихся с ограниченными возможностями и федерального государственного образовательного стандарта образования обучающихся с умственной отсталостью (интеллектуальными нарушениями)</a:t>
            </a:r>
            <a:br>
              <a:rPr lang="ru-RU" sz="1400" smtClean="0">
                <a:ln>
                  <a:noFill/>
                </a:ln>
                <a:solidFill>
                  <a:schemeClr val="accent2"/>
                </a:solidFill>
                <a:effectLst/>
              </a:rPr>
            </a:br>
            <a:r>
              <a:rPr lang="ru-RU" sz="1600" smtClean="0">
                <a:ln>
                  <a:noFill/>
                </a:ln>
                <a:solidFill>
                  <a:schemeClr val="tx1"/>
                </a:solidFill>
                <a:effectLst/>
              </a:rPr>
              <a:t> </a:t>
            </a:r>
          </a:p>
        </p:txBody>
      </p:sp>
      <p:sp>
        <p:nvSpPr>
          <p:cNvPr id="41986" name="Rectangle 3"/>
          <p:cNvSpPr>
            <a:spLocks noGrp="1"/>
          </p:cNvSpPr>
          <p:nvPr>
            <p:ph type="body" idx="1"/>
          </p:nvPr>
        </p:nvSpPr>
        <p:spPr/>
        <p:txBody>
          <a:bodyPr/>
          <a:lstStyle/>
          <a:p>
            <a:pPr algn="ctr">
              <a:lnSpc>
                <a:spcPct val="80000"/>
              </a:lnSpc>
              <a:buFont typeface="Wingdings 2" pitchFamily="18" charset="2"/>
              <a:buNone/>
            </a:pPr>
            <a:r>
              <a:rPr lang="ru-RU" sz="1400" b="1" smtClean="0">
                <a:solidFill>
                  <a:schemeClr val="hlink"/>
                </a:solidFill>
              </a:rPr>
              <a:t>Методическое сопровождение введения   ФГОС ОВЗ и ФГОС УО</a:t>
            </a:r>
            <a:endParaRPr lang="ru-RU" sz="1400" smtClean="0">
              <a:solidFill>
                <a:schemeClr val="hlink"/>
              </a:solidFill>
            </a:endParaRPr>
          </a:p>
          <a:p>
            <a:pPr>
              <a:lnSpc>
                <a:spcPct val="80000"/>
              </a:lnSpc>
            </a:pPr>
            <a:r>
              <a:rPr lang="ru-RU" sz="1400" smtClean="0"/>
              <a:t>Разработка плана (раздела плана) методической работы, обеспечивающей сопровождение введения  ФГОС НОО ОВЗ и ФГОС УО Разработка плана работы </a:t>
            </a:r>
          </a:p>
          <a:p>
            <a:pPr>
              <a:lnSpc>
                <a:spcPct val="80000"/>
              </a:lnSpc>
            </a:pPr>
            <a:r>
              <a:rPr lang="ru-RU" sz="1400" smtClean="0"/>
              <a:t>Методического совета школы с учетом   введения  ФГОС НОО ОВЗ и ФГОС УО</a:t>
            </a:r>
          </a:p>
          <a:p>
            <a:pPr>
              <a:lnSpc>
                <a:spcPct val="80000"/>
              </a:lnSpc>
            </a:pPr>
            <a:r>
              <a:rPr lang="ru-RU" sz="1400" smtClean="0"/>
              <a:t> Разработка диагностического инструментария для выявления профессиональных затруднений педагогов в период перехода на  ФГОС НОО ОВЗ и ФГОС УО </a:t>
            </a:r>
          </a:p>
          <a:p>
            <a:pPr>
              <a:lnSpc>
                <a:spcPct val="80000"/>
              </a:lnSpc>
            </a:pPr>
            <a:r>
              <a:rPr lang="ru-RU" sz="1400" smtClean="0"/>
              <a:t>Проведение анкетирования</a:t>
            </a:r>
          </a:p>
          <a:p>
            <a:pPr algn="ctr">
              <a:lnSpc>
                <a:spcPct val="80000"/>
              </a:lnSpc>
              <a:buFont typeface="Wingdings 2" pitchFamily="18" charset="2"/>
              <a:buNone/>
            </a:pPr>
            <a:r>
              <a:rPr lang="ru-RU" sz="1400" b="1" smtClean="0">
                <a:solidFill>
                  <a:schemeClr val="hlink"/>
                </a:solidFill>
              </a:rPr>
              <a:t>Соответствие кадрового обеспечения требованиям внедрения ФГОС для обучающихся с ОВЗ</a:t>
            </a:r>
            <a:endParaRPr lang="ru-RU" sz="1400" smtClean="0">
              <a:solidFill>
                <a:schemeClr val="hlink"/>
              </a:solidFill>
            </a:endParaRPr>
          </a:p>
          <a:p>
            <a:pPr>
              <a:lnSpc>
                <a:spcPct val="80000"/>
              </a:lnSpc>
            </a:pPr>
            <a:r>
              <a:rPr lang="ru-RU" sz="1400" smtClean="0"/>
              <a:t> Составление плана-графика поэтапного повышения квалификации учителей- предметников  по вопросам  введения  ФГОС НОО ОВЗ и ФГОС УО </a:t>
            </a:r>
          </a:p>
          <a:p>
            <a:pPr>
              <a:lnSpc>
                <a:spcPct val="80000"/>
              </a:lnSpc>
            </a:pPr>
            <a:r>
              <a:rPr lang="ru-RU" sz="1400" smtClean="0"/>
              <a:t> Мероприятия по обеспечению укомплектованности  ОУ специалистами сопровождения (психолог, логопед, дефектолог (при необходимости), социальный педагог)</a:t>
            </a:r>
          </a:p>
          <a:p>
            <a:pPr>
              <a:lnSpc>
                <a:spcPct val="80000"/>
              </a:lnSpc>
            </a:pPr>
            <a:r>
              <a:rPr lang="ru-RU" sz="1400" smtClean="0"/>
              <a:t>Организация участия педагогов в научно-практических конференциях, педагогических чтениях, семинарах по проблемам введения ФГОС ОВЗ</a:t>
            </a:r>
          </a:p>
          <a:p>
            <a:pPr algn="ctr">
              <a:lnSpc>
                <a:spcPct val="80000"/>
              </a:lnSpc>
              <a:buFont typeface="Wingdings 2" pitchFamily="18" charset="2"/>
              <a:buNone/>
            </a:pPr>
            <a:r>
              <a:rPr lang="ru-RU" sz="1400" b="1" smtClean="0">
                <a:solidFill>
                  <a:schemeClr val="hlink"/>
                </a:solidFill>
              </a:rPr>
              <a:t>Материально-технического и информационное обеспечение введения ФГОС  для обучающихся с ОВЗ</a:t>
            </a:r>
            <a:endParaRPr lang="ru-RU" sz="1400" smtClean="0">
              <a:solidFill>
                <a:schemeClr val="hlink"/>
              </a:solidFill>
            </a:endParaRPr>
          </a:p>
          <a:p>
            <a:pPr>
              <a:lnSpc>
                <a:spcPct val="80000"/>
              </a:lnSpc>
            </a:pPr>
            <a:r>
              <a:rPr lang="ru-RU" sz="1400" smtClean="0"/>
              <a:t>Соответствие материально-технической базы  ОУ требованиям  ФГОС НОО ОВЗ и ФГОС УО </a:t>
            </a:r>
          </a:p>
          <a:p>
            <a:pPr>
              <a:lnSpc>
                <a:spcPct val="80000"/>
              </a:lnSpc>
            </a:pPr>
            <a:r>
              <a:rPr lang="ru-RU" sz="1400" smtClean="0"/>
              <a:t>Обеспеченность ОУ учебниками в соответствии с ФГОС  для обучающихся с ОВЗ</a:t>
            </a:r>
          </a:p>
          <a:p>
            <a:pPr>
              <a:lnSpc>
                <a:spcPct val="80000"/>
              </a:lnSpc>
            </a:pPr>
            <a:r>
              <a:rPr lang="ru-RU" sz="1400" smtClean="0"/>
              <a:t>Обеспечение укомплектованности библиотеки печатными и электронными образовательными ресурсами для реализации ФГОС ОВЗ</a:t>
            </a:r>
          </a:p>
          <a:p>
            <a:pPr>
              <a:lnSpc>
                <a:spcPct val="80000"/>
              </a:lnSpc>
            </a:pPr>
            <a:r>
              <a:rPr lang="ru-RU" sz="1400" smtClean="0"/>
              <a:t>Информационное сопровождение   введения и реализации ФГОС ОВЗ</a:t>
            </a:r>
          </a:p>
          <a:p>
            <a:pPr>
              <a:lnSpc>
                <a:spcPct val="80000"/>
              </a:lnSpc>
            </a:pPr>
            <a:r>
              <a:rPr lang="ru-RU" sz="1400" smtClean="0"/>
              <a:t>Проведение родительских собраний, заседаний  Совета  школы  по введению  ФГОС НОО ОВЗ и ФГОС УО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1400" smtClean="0">
                <a:ln>
                  <a:noFill/>
                </a:ln>
                <a:solidFill>
                  <a:schemeClr val="accent2"/>
                </a:solidFill>
                <a:effectLst/>
              </a:rPr>
              <a:t>Рекомендуемая  методическая  литература, используемая   в рамках  разработки организационно- управленческих  аспектов   </a:t>
            </a:r>
            <a:br>
              <a:rPr lang="ru-RU" sz="1400" smtClean="0">
                <a:ln>
                  <a:noFill/>
                </a:ln>
                <a:solidFill>
                  <a:schemeClr val="accent2"/>
                </a:solidFill>
                <a:effectLst/>
              </a:rPr>
            </a:br>
            <a:r>
              <a:rPr lang="ru-RU" sz="1400" smtClean="0">
                <a:ln>
                  <a:noFill/>
                </a:ln>
                <a:solidFill>
                  <a:schemeClr val="accent2"/>
                </a:solidFill>
                <a:effectLst/>
              </a:rPr>
              <a:t>введения федерального государственного стандарта начального общего образования обучающихся с ограниченными возможностями и федерального государственного образовательного стандарта образования обучающихся с умственной отсталостью (интеллектуальными нарушениями) на   уровне  образовательной  организации</a:t>
            </a:r>
            <a:endParaRPr lang="ru-RU" sz="1600" smtClean="0">
              <a:ln>
                <a:noFill/>
              </a:ln>
              <a:solidFill>
                <a:schemeClr val="tx1"/>
              </a:solidFill>
              <a:effectLst/>
            </a:endParaRPr>
          </a:p>
        </p:txBody>
      </p:sp>
      <p:sp>
        <p:nvSpPr>
          <p:cNvPr id="43010" name="Rectangle 3"/>
          <p:cNvSpPr>
            <a:spLocks noGrp="1"/>
          </p:cNvSpPr>
          <p:nvPr>
            <p:ph type="body" idx="1"/>
          </p:nvPr>
        </p:nvSpPr>
        <p:spPr>
          <a:xfrm>
            <a:off x="457200" y="1600200"/>
            <a:ext cx="8435975" cy="5068888"/>
          </a:xfrm>
        </p:spPr>
        <p:txBody>
          <a:bodyPr/>
          <a:lstStyle/>
          <a:p>
            <a:endParaRPr lang="en-US" sz="1400" smtClean="0">
              <a:latin typeface="Times New Roman" pitchFamily="18" charset="0"/>
            </a:endParaRPr>
          </a:p>
          <a:p>
            <a:endParaRPr lang="en-US" sz="1400" smtClean="0">
              <a:latin typeface="Times New Roman" pitchFamily="18" charset="0"/>
            </a:endParaRPr>
          </a:p>
          <a:p>
            <a:endParaRPr lang="en-US" sz="1400" smtClean="0">
              <a:latin typeface="Times New Roman" pitchFamily="18" charset="0"/>
            </a:endParaRPr>
          </a:p>
          <a:p>
            <a:r>
              <a:rPr lang="ru-RU" sz="1400" smtClean="0"/>
              <a:t>«Образование  детей   с ОВЗ ( сборник  нормативных  документов)» изд. «Национальное  образование»М., 2016г.</a:t>
            </a:r>
          </a:p>
          <a:p>
            <a:r>
              <a:rPr lang="ru-RU" sz="1400" smtClean="0"/>
              <a:t>«Инклюзивное  образование детей- инвалидов, детей с ОВЗ в общеобразовательных  организациях» (Методические  материалы  для руководителей,  специалистов  службы  сопровождения, педагогов и учителей  -предметников ОО при включении  обучающихся  с ОВЗ  в  образовательное  пространство)  серия  книг  МГПУ,МГППУ, Институт  развития  проблем  интегративного( инклюзивного) образования М.,2014 г. </a:t>
            </a:r>
          </a:p>
          <a:p>
            <a:r>
              <a:rPr lang="ru-RU" sz="1400" smtClean="0"/>
              <a:t>«Инклюзивное  образование»(методические  рекомендации  по созданию  специальных  условий   для  обучающихся  с нарушениями слуха, зрения,  НОДА, ТНР, ЗПР, РАС в  условиях  ОО) серия  книг  МГПУ,МГППУ, Институт  развития  проблем  интегративного( инклюзивного) образования М.,2012 г. </a:t>
            </a:r>
          </a:p>
          <a:p>
            <a:r>
              <a:rPr lang="ru-RU" sz="1400" smtClean="0"/>
              <a:t>«Инклюзивное  образование»(методические  рекомендации  по включению  детей  с ОВЗ  в программы  дополнительного  образования) серия  книг  МГПУ,МГППУ, Институт  развития  проблем  интегративного( инклюзивного) образования М.,2012 г. </a:t>
            </a:r>
          </a:p>
          <a:p>
            <a:r>
              <a:rPr lang="ru-RU" sz="1400" smtClean="0"/>
              <a:t>«Инклюзивное  образование»(методические  рекомендации  по разработке    и реализации   индивидуальной  образовательной  программы для  детей   с ОВЗ  в начальной  школе) серия  книг  МГПУ,МГППУ, Институт  развития  проблем  интегративного( инклюзивного) образования </a:t>
            </a:r>
            <a:endParaRPr lang="en-US" sz="1400" smtClean="0">
              <a:latin typeface="Times New Roman" pitchFamily="18" charset="0"/>
            </a:endParaRPr>
          </a:p>
          <a:p>
            <a:pPr>
              <a:buFont typeface="Wingdings 2" pitchFamily="18" charset="2"/>
              <a:buNone/>
            </a:pPr>
            <a:r>
              <a:rPr lang="en-US" sz="1400" smtClean="0">
                <a:latin typeface="Times New Roman" pitchFamily="18" charset="0"/>
              </a:rPr>
              <a:t>        </a:t>
            </a:r>
            <a:r>
              <a:rPr lang="ru-RU" sz="1400" smtClean="0"/>
              <a:t>М.,2012 г. </a:t>
            </a:r>
          </a:p>
          <a:p>
            <a:endParaRPr lang="ru-RU" sz="1400" smtClean="0"/>
          </a:p>
          <a:p>
            <a:endParaRPr lang="ru-RU" sz="1400" smtClean="0"/>
          </a:p>
          <a:p>
            <a:pPr>
              <a:buFont typeface="Wingdings 2" pitchFamily="18" charset="2"/>
              <a:buNone/>
            </a:pPr>
            <a:endParaRPr lang="ru-RU" sz="1400" smtClean="0"/>
          </a:p>
          <a:p>
            <a:endParaRPr lang="ru-RU" sz="1400" smtClean="0"/>
          </a:p>
        </p:txBody>
      </p:sp>
      <p:pic>
        <p:nvPicPr>
          <p:cNvPr id="43012" name="Picture 4" descr="sfgos_koncepciya"/>
          <p:cNvPicPr>
            <a:picLocks noChangeAspect="1" noChangeArrowheads="1"/>
          </p:cNvPicPr>
          <p:nvPr/>
        </p:nvPicPr>
        <p:blipFill>
          <a:blip r:embed="rId2"/>
          <a:srcRect/>
          <a:stretch>
            <a:fillRect/>
          </a:stretch>
        </p:blipFill>
        <p:spPr bwMode="auto">
          <a:xfrm>
            <a:off x="107950" y="1268413"/>
            <a:ext cx="798513" cy="11969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mtClean="0">
                <a:ln>
                  <a:noFill/>
                </a:ln>
                <a:solidFill>
                  <a:schemeClr val="tx1"/>
                </a:solidFill>
                <a:effectLst/>
              </a:rPr>
              <a:t> </a:t>
            </a:r>
          </a:p>
        </p:txBody>
      </p:sp>
      <p:sp>
        <p:nvSpPr>
          <p:cNvPr id="44034" name="Rectangle 3"/>
          <p:cNvSpPr>
            <a:spLocks noGrp="1"/>
          </p:cNvSpPr>
          <p:nvPr>
            <p:ph type="body" idx="1"/>
          </p:nvPr>
        </p:nvSpPr>
        <p:spPr>
          <a:xfrm>
            <a:off x="2700338" y="188913"/>
            <a:ext cx="6192837" cy="6408737"/>
          </a:xfrm>
        </p:spPr>
        <p:txBody>
          <a:bodyPr/>
          <a:lstStyle/>
          <a:p>
            <a:pPr>
              <a:lnSpc>
                <a:spcPct val="90000"/>
              </a:lnSpc>
              <a:buFont typeface="Wingdings 2" pitchFamily="18" charset="2"/>
              <a:buNone/>
            </a:pPr>
            <a:r>
              <a:rPr lang="ru-RU" sz="1400" b="1" smtClean="0"/>
              <a:t>«Обучение детей с ОВЗ в соответствии с ФГОС НОО. Локальные нормативные акты. ФГОС»</a:t>
            </a:r>
          </a:p>
          <a:p>
            <a:pPr>
              <a:lnSpc>
                <a:spcPct val="90000"/>
              </a:lnSpc>
              <a:buFont typeface="Wingdings 2" pitchFamily="18" charset="2"/>
              <a:buNone/>
            </a:pPr>
            <a:r>
              <a:rPr lang="ru-RU" sz="1400" smtClean="0"/>
              <a:t>            В комплекте (книга + диск) представлены примеры локальных актов общеобразовательной организации, разработанных в соответствии с ФГОС НОО обучающихся с ОВЗ и направленных на компетентную подготовку локальной базы институционального уровня в условиях введения новых стандартов. Комплект содержит различные документы нормативно-правового и организационно-информационного обеспечения школы: адаптированную основную общеобразовательную программу начального общего образования, должностные инструкции педагогических работников, примеры договоров, планов, шаблоны приказов, положений. По предложенным образцам, используя возможности электронной оболочки диска, можно разработать свой вариант локального акта, приказа или договора. Предназначено руководителям специальных общеобразовательных учреждений для обучающихся с ОВЗ и их заместителям. </a:t>
            </a:r>
          </a:p>
          <a:p>
            <a:pPr>
              <a:lnSpc>
                <a:spcPct val="90000"/>
              </a:lnSpc>
              <a:buFont typeface="Wingdings 2" pitchFamily="18" charset="2"/>
              <a:buNone/>
            </a:pPr>
            <a:endParaRPr lang="ru-RU" sz="1400" smtClean="0"/>
          </a:p>
          <a:p>
            <a:pPr>
              <a:lnSpc>
                <a:spcPct val="90000"/>
              </a:lnSpc>
              <a:buFont typeface="Wingdings 2" pitchFamily="18" charset="2"/>
              <a:buNone/>
            </a:pPr>
            <a:r>
              <a:rPr lang="ru-RU" sz="1400" b="1" smtClean="0"/>
              <a:t>«Инклюзивное  образование» кол.авт.</a:t>
            </a:r>
          </a:p>
          <a:p>
            <a:pPr>
              <a:lnSpc>
                <a:spcPct val="90000"/>
              </a:lnSpc>
              <a:buFont typeface="Wingdings 2" pitchFamily="18" charset="2"/>
              <a:buNone/>
            </a:pPr>
            <a:endParaRPr lang="ru-RU" sz="1400" b="1" smtClean="0"/>
          </a:p>
          <a:p>
            <a:pPr>
              <a:lnSpc>
                <a:spcPct val="90000"/>
              </a:lnSpc>
              <a:buFont typeface="Wingdings 2" pitchFamily="18" charset="2"/>
              <a:buNone/>
            </a:pPr>
            <a:r>
              <a:rPr lang="ru-RU" sz="1400" smtClean="0"/>
              <a:t>Для специалистов воспитательных и образовательных учреждений - педагогов, психологов, логопедов и дефектологов, а также студентов педагогических вузов. Может быть полезно родителям, имеющим ребенка с ограниченными возможностями здоровья. В методическом пособии представлены психолого-педагогические «портреты» детей, имеющих ограниченные возможности здоровья, и даны рекомендации по преодолению школьной неуспеваемости у данной категории детей в условиях интегративного обучения (инклюзии).</a:t>
            </a:r>
          </a:p>
          <a:p>
            <a:pPr>
              <a:lnSpc>
                <a:spcPct val="90000"/>
              </a:lnSpc>
              <a:buFont typeface="Wingdings 2" pitchFamily="18" charset="2"/>
              <a:buNone/>
            </a:pPr>
            <a:endParaRPr lang="ru-RU" sz="1400" smtClean="0"/>
          </a:p>
          <a:p>
            <a:pPr>
              <a:lnSpc>
                <a:spcPct val="90000"/>
              </a:lnSpc>
              <a:buFont typeface="Wingdings 2" pitchFamily="18" charset="2"/>
              <a:buNone/>
            </a:pPr>
            <a:endParaRPr lang="ru-RU" sz="1400" smtClean="0"/>
          </a:p>
        </p:txBody>
      </p:sp>
      <p:pic>
        <p:nvPicPr>
          <p:cNvPr id="44035" name="Picture 4" descr="Обучение детей с ОВЗ в соответствии с ФГОС НОО. Локальные нормативные акты. ФГОС"/>
          <p:cNvPicPr>
            <a:picLocks noChangeAspect="1" noChangeArrowheads="1"/>
          </p:cNvPicPr>
          <p:nvPr/>
        </p:nvPicPr>
        <p:blipFill>
          <a:blip r:embed="rId2"/>
          <a:srcRect/>
          <a:stretch>
            <a:fillRect/>
          </a:stretch>
        </p:blipFill>
        <p:spPr bwMode="auto">
          <a:xfrm>
            <a:off x="900113" y="115888"/>
            <a:ext cx="1671637" cy="2233612"/>
          </a:xfrm>
          <a:prstGeom prst="rect">
            <a:avLst/>
          </a:prstGeom>
          <a:noFill/>
          <a:ln w="9525">
            <a:noFill/>
            <a:miter lim="800000"/>
            <a:headEnd/>
            <a:tailEnd/>
          </a:ln>
        </p:spPr>
      </p:pic>
      <p:pic>
        <p:nvPicPr>
          <p:cNvPr id="44036" name="Picture 7" descr="5595055_Nastolnaya_kniga_pedagoga_rabotayushchego_s_detmi_s_OVZ_Inklyuzivnoe_obrazovanie_Metodicheskoe_posobie"/>
          <p:cNvPicPr>
            <a:picLocks noChangeAspect="1" noChangeArrowheads="1"/>
          </p:cNvPicPr>
          <p:nvPr/>
        </p:nvPicPr>
        <p:blipFill>
          <a:blip r:embed="rId3"/>
          <a:srcRect/>
          <a:stretch>
            <a:fillRect/>
          </a:stretch>
        </p:blipFill>
        <p:spPr bwMode="auto">
          <a:xfrm>
            <a:off x="827088" y="3573463"/>
            <a:ext cx="1724025" cy="2447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ru-RU" smtClean="0">
                <a:ln>
                  <a:noFill/>
                </a:ln>
                <a:solidFill>
                  <a:schemeClr val="tx1"/>
                </a:solidFill>
                <a:effectLst/>
              </a:rPr>
              <a:t> </a:t>
            </a:r>
          </a:p>
        </p:txBody>
      </p:sp>
      <p:sp>
        <p:nvSpPr>
          <p:cNvPr id="48131" name="Rectangle 3"/>
          <p:cNvSpPr>
            <a:spLocks noGrp="1"/>
          </p:cNvSpPr>
          <p:nvPr>
            <p:ph type="body" idx="4294967295"/>
          </p:nvPr>
        </p:nvSpPr>
        <p:spPr>
          <a:xfrm>
            <a:off x="2700338" y="188913"/>
            <a:ext cx="6192837" cy="6408737"/>
          </a:xfrm>
        </p:spPr>
        <p:txBody>
          <a:bodyPr/>
          <a:lstStyle/>
          <a:p>
            <a:endParaRPr lang="ru-RU" sz="1200" smtClean="0"/>
          </a:p>
          <a:p>
            <a:pPr>
              <a:buFont typeface="Wingdings 2" pitchFamily="18" charset="2"/>
              <a:buNone/>
            </a:pPr>
            <a:r>
              <a:rPr lang="ru-RU" sz="1400" b="1" smtClean="0"/>
              <a:t>«Психологисческая  диагностика  самосознания  лиц разного возраста  с интеллектуальной  недостаточностью» авт.Т.Кузьмина</a:t>
            </a:r>
          </a:p>
          <a:p>
            <a:pPr>
              <a:buFont typeface="Wingdings 2" pitchFamily="18" charset="2"/>
              <a:buNone/>
            </a:pPr>
            <a:r>
              <a:rPr lang="ru-RU" sz="1200" smtClean="0"/>
              <a:t>Книга посвящена вопросам психологического  изучения самосознания при нарушении интеллекта. Охарактеризованы специфические методологические подходы к исследованию самосознания как регулятора социального поведения у лиц с легкой умственной отсталостью и пограничными формами интеллектуальной недостаточности на разных возрастных этапах. Отдельное внимание уделено описанию экспериментальных методик диагностики самосознания при умственной отсталости, подготовки и проведения комплексного психологического обследования, составления заключения и ведения документации.</a:t>
            </a:r>
            <a:br>
              <a:rPr lang="ru-RU" sz="1200" smtClean="0"/>
            </a:br>
            <a:r>
              <a:rPr lang="ru-RU" sz="1200" smtClean="0"/>
              <a:t> К книге имеется электронное приложение, содержащее бланки с раздаточным материалом и таблицы описанных в издании методик. Пособие будет полезно коррекционным педагогам и психологам, воспитателям, а также студентам психологических, педагогических, юридических специальностей </a:t>
            </a:r>
          </a:p>
          <a:p>
            <a:pPr>
              <a:buFont typeface="Wingdings 2" pitchFamily="18" charset="2"/>
              <a:buNone/>
            </a:pPr>
            <a:r>
              <a:rPr lang="ru-RU" sz="1400" b="1" smtClean="0"/>
              <a:t>Электронная книга] «Оценка предметных результатов освоения АООП у обучающихся с интеллектуальными нарушениями. Часть 1. Чтение (Литературное чтение)» авт.: </a:t>
            </a:r>
            <a:r>
              <a:rPr lang="ru-RU" sz="1400" b="1" u="sng" smtClean="0"/>
              <a:t>Тверская О.Н.</a:t>
            </a:r>
            <a:r>
              <a:rPr lang="ru-RU" sz="1400" b="1" smtClean="0"/>
              <a:t>, </a:t>
            </a:r>
            <a:r>
              <a:rPr lang="ru-RU" sz="1400" b="1" u="sng" smtClean="0"/>
              <a:t>Кадочникова О.И.</a:t>
            </a:r>
            <a:r>
              <a:rPr lang="ru-RU" sz="1400" b="1" smtClean="0"/>
              <a:t>, </a:t>
            </a:r>
            <a:r>
              <a:rPr lang="ru-RU" sz="1400" b="1" u="sng" smtClean="0"/>
              <a:t>Карпова О.Н.</a:t>
            </a:r>
            <a:endParaRPr lang="ru-RU" sz="1400" b="1" smtClean="0"/>
          </a:p>
          <a:p>
            <a:pPr>
              <a:buFont typeface="Wingdings 2" pitchFamily="18" charset="2"/>
              <a:buNone/>
            </a:pPr>
            <a:r>
              <a:rPr lang="ru-RU" sz="1200" smtClean="0"/>
              <a:t>В пособии рассматриваются вопросы оценки предметных результатов освоения адаптированной основной общеобразовательной программы (АООП) у обучающихся с умственной отсталостью (интеллектуальными нарушениями) по предмету чтение (литературное чтение).Книга состоит из методических рекомендаций и контрольно-измерительных материалов для оценки техники чтения (способ чтения, его темп и правильность) и понимания текста (понимание прочитанного, выразительность чтения) у обучающихся с умственной отсталостью (интеллектуальными нарушениями) 1-9 классов независимо от формы, в которой реализуется АООП - совместно с другими обучающимися, в отдельных классах, группах или в отдельных организациях.Пособие рекомендовано учителям школ, реализующим концепцию инклюзивного образования, дефектологам, специалистам служб психолого-педагогической поддержки.</a:t>
            </a:r>
            <a:br>
              <a:rPr lang="ru-RU" sz="1200" smtClean="0"/>
            </a:br>
            <a:endParaRPr lang="ru-RU" sz="1200" smtClean="0"/>
          </a:p>
          <a:p>
            <a:pPr>
              <a:buFont typeface="Wingdings 2" pitchFamily="18" charset="2"/>
              <a:buNone/>
            </a:pPr>
            <a:endParaRPr lang="ru-RU" sz="1200" smtClean="0"/>
          </a:p>
        </p:txBody>
      </p:sp>
      <p:pic>
        <p:nvPicPr>
          <p:cNvPr id="48134" name="Picture 6" descr="3d_kuzmina"/>
          <p:cNvPicPr>
            <a:picLocks noChangeAspect="1" noChangeArrowheads="1"/>
          </p:cNvPicPr>
          <p:nvPr/>
        </p:nvPicPr>
        <p:blipFill>
          <a:blip r:embed="rId2"/>
          <a:srcRect/>
          <a:stretch>
            <a:fillRect/>
          </a:stretch>
        </p:blipFill>
        <p:spPr bwMode="auto">
          <a:xfrm>
            <a:off x="395288" y="188913"/>
            <a:ext cx="2000250" cy="2419350"/>
          </a:xfrm>
          <a:prstGeom prst="rect">
            <a:avLst/>
          </a:prstGeom>
          <a:noFill/>
        </p:spPr>
      </p:pic>
      <p:pic>
        <p:nvPicPr>
          <p:cNvPr id="48137" name="Picture 9" descr="e_book_tverskaya_kim"/>
          <p:cNvPicPr>
            <a:picLocks noChangeAspect="1" noChangeArrowheads="1"/>
          </p:cNvPicPr>
          <p:nvPr/>
        </p:nvPicPr>
        <p:blipFill>
          <a:blip r:embed="rId3"/>
          <a:srcRect/>
          <a:stretch>
            <a:fillRect/>
          </a:stretch>
        </p:blipFill>
        <p:spPr bwMode="auto">
          <a:xfrm>
            <a:off x="539750" y="3573463"/>
            <a:ext cx="1928813" cy="23288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p:cNvSpPr>
          <p:nvPr>
            <p:ph type="title" idx="4294967295"/>
          </p:nvPr>
        </p:nvSpPr>
        <p:spPr bwMode="auto">
          <a:xfrm>
            <a:off x="2778125" y="195263"/>
            <a:ext cx="8229600" cy="1143000"/>
          </a:xfrm>
        </p:spPr>
        <p:txBody>
          <a:bodyPr wrap="square" lIns="91440" tIns="45720" rIns="91440" bIns="45720" numCol="1" anchorCtr="0" compatLnSpc="1">
            <a:prstTxWarp prst="textNoShape">
              <a:avLst/>
            </a:prstTxWarp>
          </a:bodyPr>
          <a:lstStyle/>
          <a:p>
            <a:pPr>
              <a:defRPr/>
            </a:pPr>
            <a:r>
              <a:rPr lang="ru-RU" smtClean="0">
                <a:ln>
                  <a:noFill/>
                </a:ln>
                <a:solidFill>
                  <a:schemeClr val="tx1"/>
                </a:solidFill>
                <a:effectLst/>
              </a:rPr>
              <a:t> </a:t>
            </a:r>
          </a:p>
        </p:txBody>
      </p:sp>
      <p:sp>
        <p:nvSpPr>
          <p:cNvPr id="51203" name="Rectangle 3"/>
          <p:cNvSpPr>
            <a:spLocks noGrp="1"/>
          </p:cNvSpPr>
          <p:nvPr>
            <p:ph type="body" idx="4294967295"/>
          </p:nvPr>
        </p:nvSpPr>
        <p:spPr>
          <a:xfrm>
            <a:off x="2700338" y="188913"/>
            <a:ext cx="6192837" cy="6408737"/>
          </a:xfrm>
        </p:spPr>
        <p:txBody>
          <a:bodyPr/>
          <a:lstStyle/>
          <a:p>
            <a:pPr>
              <a:buFont typeface="Wingdings 2" pitchFamily="18" charset="2"/>
              <a:buNone/>
            </a:pPr>
            <a:r>
              <a:rPr lang="ru-RU" sz="1400" b="1" smtClean="0"/>
              <a:t>«Психолого-педагогическая поддержка детей с ЗПР»</a:t>
            </a:r>
          </a:p>
          <a:p>
            <a:pPr>
              <a:buFont typeface="Wingdings 2" pitchFamily="18" charset="2"/>
              <a:buNone/>
            </a:pPr>
            <a:r>
              <a:rPr lang="ru-RU" sz="1400" b="1" smtClean="0"/>
              <a:t>Авт.Поливара З. В.</a:t>
            </a:r>
          </a:p>
          <a:p>
            <a:pPr>
              <a:buFont typeface="Wingdings 2" pitchFamily="18" charset="2"/>
              <a:buNone/>
            </a:pPr>
            <a:r>
              <a:rPr lang="ru-RU" sz="1400" smtClean="0"/>
              <a:t>Цель пособия – поиск и устранение причин затруднений, возникающих у определенной части детей при усвоении школьной программы, являются одной из наиболее острых проблем образования. Своевременное выявление причин, приводящих к неуспеваемости на начальных этапах обучения у детей младшего школьного возраста (7—10 лет) и соответствующая коррекционная работа могут уменьшить вероятность перерастания временных неудач в обучении и в хроническую неуспеваемость.</a:t>
            </a:r>
          </a:p>
          <a:p>
            <a:pPr>
              <a:buFont typeface="Wingdings 2" pitchFamily="18" charset="2"/>
              <a:buNone/>
            </a:pPr>
            <a:r>
              <a:rPr lang="ru-RU" sz="1400" b="1" smtClean="0"/>
              <a:t>«Микрополяризации у детей с нарушением психического развития или Как поднят планку ограниченных возможностей» кол.авт.</a:t>
            </a:r>
          </a:p>
          <a:p>
            <a:pPr>
              <a:buFont typeface="Wingdings 2" pitchFamily="18" charset="2"/>
              <a:buNone/>
            </a:pPr>
            <a:r>
              <a:rPr lang="ru-RU" sz="1400" smtClean="0"/>
              <a:t>Авторы книги знакомят читателей с одним из самых перспективных методов воздействия на мозг – методом транскраниальных микрополяризаций (ТКМП).Коллективная монография представляет теоретические и прикладные аспекты применения ТКМП. В ней обобщены данные десятилетнего опыта коррекционной работы сотрудников Института мозга человека им. Н. П. Бехтеревой РАН с детьми дошкольного возраста с расстройствами экспрессивной речи, умственной отсталостью, ранним детским аутизмом, а также с учащимися начальной массовой школы, имеющими трудности обучения.И специалисты, работающие с проблемными детьми, и их родители найдут в книге полезную для себя информацию, знакомясь с подробностями историй болезни маленьких пациентов на протяжении нескольких лет. Они смогут проследить, как день за днем меняется в лучшую сторону жизнь самого ребенка и жизнь взрослых рядом с ним. Это книга о том, как помочь нашим детям подняться еще на одну ступень вверх по лестнице жизни.</a:t>
            </a:r>
          </a:p>
          <a:p>
            <a:r>
              <a:rPr lang="ru-RU" sz="1400" smtClean="0"/>
              <a:t/>
            </a:r>
            <a:br>
              <a:rPr lang="ru-RU" sz="1400" smtClean="0"/>
            </a:br>
            <a:r>
              <a:rPr lang="ru-RU" sz="1400" smtClean="0"/>
              <a:t/>
            </a:r>
            <a:br>
              <a:rPr lang="ru-RU" sz="1400" smtClean="0"/>
            </a:br>
            <a:endParaRPr lang="ru-RU" sz="1400" smtClean="0"/>
          </a:p>
        </p:txBody>
      </p:sp>
      <p:pic>
        <p:nvPicPr>
          <p:cNvPr id="51207" name="Picture 7" descr="Психолого-педагогическая поддержка детей с ЗПР"/>
          <p:cNvPicPr>
            <a:picLocks noChangeAspect="1" noChangeArrowheads="1"/>
          </p:cNvPicPr>
          <p:nvPr/>
        </p:nvPicPr>
        <p:blipFill>
          <a:blip r:embed="rId2"/>
          <a:srcRect/>
          <a:stretch>
            <a:fillRect/>
          </a:stretch>
        </p:blipFill>
        <p:spPr bwMode="auto">
          <a:xfrm>
            <a:off x="611188" y="260350"/>
            <a:ext cx="1716087" cy="2447925"/>
          </a:xfrm>
          <a:prstGeom prst="rect">
            <a:avLst/>
          </a:prstGeom>
          <a:noFill/>
        </p:spPr>
      </p:pic>
      <p:pic>
        <p:nvPicPr>
          <p:cNvPr id="51210" name="Picture 10" descr="Микрополяризации у детей с нарушением психического развития или Как по..."/>
          <p:cNvPicPr>
            <a:picLocks noChangeAspect="1" noChangeArrowheads="1"/>
          </p:cNvPicPr>
          <p:nvPr/>
        </p:nvPicPr>
        <p:blipFill>
          <a:blip r:embed="rId3"/>
          <a:srcRect/>
          <a:stretch>
            <a:fillRect/>
          </a:stretch>
        </p:blipFill>
        <p:spPr bwMode="auto">
          <a:xfrm>
            <a:off x="604838" y="3357563"/>
            <a:ext cx="1579562" cy="22542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3"/>
          <a:srcRect l="13107" t="7259" r="3299"/>
          <a:stretch>
            <a:fillRect/>
          </a:stretch>
        </p:blipFill>
        <p:spPr bwMode="auto">
          <a:xfrm>
            <a:off x="5219700" y="115888"/>
            <a:ext cx="3462338" cy="2881312"/>
          </a:xfrm>
          <a:prstGeom prst="rect">
            <a:avLst/>
          </a:prstGeom>
          <a:noFill/>
          <a:ln w="9525">
            <a:noFill/>
            <a:miter lim="800000"/>
            <a:headEnd/>
            <a:tailEnd/>
          </a:ln>
        </p:spPr>
      </p:pic>
      <p:sp>
        <p:nvSpPr>
          <p:cNvPr id="4098" name="Rectangle 2"/>
          <p:cNvSpPr>
            <a:spLocks noGrp="1" noRot="1" noChangeArrowheads="1"/>
          </p:cNvSpPr>
          <p:nvPr>
            <p:ph type="title"/>
          </p:nvPr>
        </p:nvSpPr>
        <p:spPr>
          <a:xfrm>
            <a:off x="179512" y="44624"/>
            <a:ext cx="4032448" cy="991294"/>
          </a:xfrm>
        </p:spPr>
        <p:txBody>
          <a:bodyPr lIns="90000" tIns="46800" rIns="90000" bIns="46800">
            <a:normAutofit fontScale="90000"/>
          </a:bodyPr>
          <a:lstStyle/>
          <a:p>
            <a:pPr algn="l" defTabSz="449263"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a:solidFill>
                  <a:srgbClr val="800000"/>
                </a:solidFill>
              </a:rPr>
              <a:t>Смысл и цели </a:t>
            </a:r>
            <a:r>
              <a:rPr lang="ru-RU" sz="4000" dirty="0" smtClean="0">
                <a:solidFill>
                  <a:srgbClr val="800000"/>
                </a:solidFill>
              </a:rPr>
              <a:t/>
            </a:r>
            <a:br>
              <a:rPr lang="ru-RU" sz="4000" dirty="0" smtClean="0">
                <a:solidFill>
                  <a:srgbClr val="800000"/>
                </a:solidFill>
              </a:rPr>
            </a:br>
            <a:r>
              <a:rPr lang="ru-RU" sz="4000" dirty="0" smtClean="0">
                <a:solidFill>
                  <a:srgbClr val="800000"/>
                </a:solidFill>
              </a:rPr>
              <a:t>образования</a:t>
            </a:r>
            <a:endParaRPr lang="ru-RU" sz="4000" dirty="0">
              <a:solidFill>
                <a:srgbClr val="800000"/>
              </a:solidFill>
            </a:endParaRPr>
          </a:p>
        </p:txBody>
      </p:sp>
      <p:sp>
        <p:nvSpPr>
          <p:cNvPr id="4099" name="Rectangle 3"/>
          <p:cNvSpPr>
            <a:spLocks noGrp="1" noChangeArrowheads="1"/>
          </p:cNvSpPr>
          <p:nvPr>
            <p:ph type="body" sz="half" idx="2"/>
          </p:nvPr>
        </p:nvSpPr>
        <p:spPr>
          <a:xfrm>
            <a:off x="4763" y="1052513"/>
            <a:ext cx="5364162" cy="5472112"/>
          </a:xfrm>
        </p:spPr>
        <p:txBody>
          <a:bodyPr lIns="90000" tIns="46800" rIns="90000" bIns="46800"/>
          <a:lstStyle/>
          <a:p>
            <a:pPr marL="339725" indent="-339725" defTabSz="449263" eaLnBrk="1" hangingPunct="1">
              <a:lnSpc>
                <a:spcPct val="90000"/>
              </a:lnSpc>
              <a:spcBef>
                <a:spcPts val="700"/>
              </a:spcBef>
              <a:buClr>
                <a:srgbClr val="FFCC00"/>
              </a:buClr>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b="1" smtClean="0"/>
              <a:t>Ради чего?</a:t>
            </a:r>
          </a:p>
          <a:p>
            <a:pPr marL="739775" lvl="1" defTabSz="449263" eaLnBrk="1" hangingPunct="1">
              <a:lnSpc>
                <a:spcPct val="90000"/>
              </a:lnSpc>
              <a:spcBef>
                <a:spcPts val="600"/>
              </a:spcBef>
              <a:buClr>
                <a:srgbClr val="A886E0"/>
              </a:buClr>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b="1" i="1" smtClean="0"/>
              <a:t>Ради отношения к человеку с уважением его достоинства</a:t>
            </a:r>
            <a:r>
              <a:rPr lang="ru-RU" i="1" smtClean="0"/>
              <a:t> </a:t>
            </a:r>
          </a:p>
          <a:p>
            <a:pPr marL="339725" indent="-339725" defTabSz="449263" eaLnBrk="1" hangingPunct="1">
              <a:lnSpc>
                <a:spcPct val="90000"/>
              </a:lnSpc>
              <a:spcBef>
                <a:spcPts val="600"/>
              </a:spcBef>
              <a:buClrTx/>
              <a:buSzTx/>
              <a:buFontTx/>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ru-RU" sz="2400" i="1" smtClean="0"/>
          </a:p>
          <a:p>
            <a:pPr marL="339725" indent="-339725" defTabSz="449263" eaLnBrk="1" hangingPunct="1">
              <a:lnSpc>
                <a:spcPct val="90000"/>
              </a:lnSpc>
              <a:spcBef>
                <a:spcPts val="700"/>
              </a:spcBef>
              <a:buClr>
                <a:srgbClr val="FFCC00"/>
              </a:buClr>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b="1" smtClean="0"/>
              <a:t>Почему? </a:t>
            </a:r>
          </a:p>
          <a:p>
            <a:pPr marL="739775" lvl="1" defTabSz="449263" eaLnBrk="1" hangingPunct="1">
              <a:lnSpc>
                <a:spcPct val="90000"/>
              </a:lnSpc>
              <a:spcBef>
                <a:spcPts val="600"/>
              </a:spcBef>
              <a:buClr>
                <a:srgbClr val="A886E0"/>
              </a:buClr>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b="1" i="1" smtClean="0"/>
              <a:t>Чтобы реализовать право на доступное образование, труд и жизнь в обществе</a:t>
            </a:r>
          </a:p>
          <a:p>
            <a:pPr marL="339725" indent="-339725" defTabSz="449263" eaLnBrk="1" hangingPunct="1">
              <a:lnSpc>
                <a:spcPct val="90000"/>
              </a:lnSpc>
              <a:spcBef>
                <a:spcPts val="600"/>
              </a:spcBef>
              <a:buClrTx/>
              <a:buSzTx/>
              <a:buFontTx/>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ru-RU" sz="2400" b="1" i="1" smtClean="0"/>
          </a:p>
          <a:p>
            <a:pPr marL="339725" indent="-339725" defTabSz="449263" eaLnBrk="1" hangingPunct="1">
              <a:lnSpc>
                <a:spcPct val="90000"/>
              </a:lnSpc>
              <a:spcBef>
                <a:spcPts val="700"/>
              </a:spcBef>
              <a:buClr>
                <a:srgbClr val="FFCC00"/>
              </a:buClr>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b="1" smtClean="0"/>
              <a:t>Для чего? </a:t>
            </a:r>
          </a:p>
          <a:p>
            <a:pPr marL="739775" lvl="1" defTabSz="449263" eaLnBrk="1" hangingPunct="1">
              <a:lnSpc>
                <a:spcPct val="90000"/>
              </a:lnSpc>
              <a:spcBef>
                <a:spcPts val="600"/>
              </a:spcBef>
              <a:buClr>
                <a:srgbClr val="A886E0"/>
              </a:buClr>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ru-RU" b="1" i="1" smtClean="0"/>
              <a:t>Чтобы помочь человеку в развитии, в его социальной адаптации и включении в жизнь общества </a:t>
            </a:r>
          </a:p>
        </p:txBody>
      </p:sp>
      <p:pic>
        <p:nvPicPr>
          <p:cNvPr id="12" name="Picture 7" descr="76"/>
          <p:cNvPicPr>
            <a:picLocks noChangeAspect="1" noChangeArrowheads="1"/>
          </p:cNvPicPr>
          <p:nvPr/>
        </p:nvPicPr>
        <p:blipFill>
          <a:blip r:embed="rId4"/>
          <a:srcRect/>
          <a:stretch>
            <a:fillRect/>
          </a:stretch>
        </p:blipFill>
        <p:spPr bwMode="auto">
          <a:xfrm>
            <a:off x="4719638" y="4221163"/>
            <a:ext cx="3956050" cy="2636837"/>
          </a:xfrm>
          <a:prstGeom prst="rect">
            <a:avLst/>
          </a:prstGeom>
          <a:noFill/>
          <a:ln w="9525">
            <a:noFill/>
            <a:miter lim="800000"/>
            <a:headEnd/>
            <a:tailEnd/>
          </a:ln>
        </p:spPr>
      </p:pic>
      <p:pic>
        <p:nvPicPr>
          <p:cNvPr id="15" name="Рисунок 14" descr="Изображение 313.jpg"/>
          <p:cNvPicPr>
            <a:picLocks noChangeAspect="1"/>
          </p:cNvPicPr>
          <p:nvPr/>
        </p:nvPicPr>
        <p:blipFill>
          <a:blip r:embed="rId5"/>
          <a:srcRect/>
          <a:stretch>
            <a:fillRect/>
          </a:stretch>
        </p:blipFill>
        <p:spPr bwMode="auto">
          <a:xfrm>
            <a:off x="6084888" y="2781300"/>
            <a:ext cx="3240087" cy="21605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fill="hold" nodeType="afterEffect">
                                  <p:stCondLst>
                                    <p:cond delay="0"/>
                                  </p:stCondLst>
                                  <p:childTnLst>
                                    <p:set>
                                      <p:cBhvr additive="repl">
                                        <p:cTn id="6" dur="1" fill="hold">
                                          <p:stCondLst>
                                            <p:cond delay="0"/>
                                          </p:stCondLst>
                                        </p:cTn>
                                        <p:tgtEl>
                                          <p:spTgt spid="4099">
                                            <p:txEl>
                                              <p:pRg st="0" end="0"/>
                                            </p:txEl>
                                          </p:spTgt>
                                        </p:tgtEl>
                                        <p:attrNameLst>
                                          <p:attrName>style.visibility</p:attrName>
                                        </p:attrNameLst>
                                      </p:cBhvr>
                                      <p:to>
                                        <p:strVal val="visible"/>
                                      </p:to>
                                    </p:set>
                                    <p:anim calcmode="lin" valueType="num">
                                      <p:cBhvr additive="repl">
                                        <p:cTn id="7" dur="500" fill="hold"/>
                                        <p:tgtEl>
                                          <p:spTgt spid="4099">
                                            <p:txEl>
                                              <p:pRg st="0" end="0"/>
                                            </p:txEl>
                                          </p:spTgt>
                                        </p:tgtEl>
                                        <p:attrNameLst>
                                          <p:attrName>ppt_w</p:attrName>
                                        </p:attrNameLst>
                                      </p:cBhvr>
                                      <p:tavLst>
                                        <p:tav tm="100000">
                                          <p:val>
                                            <p:strVal val="0"/>
                                          </p:val>
                                        </p:tav>
                                        <p:tav>
                                          <p:val>
                                            <p:strVal val="#ppt_w"/>
                                          </p:val>
                                        </p:tav>
                                      </p:tavLst>
                                    </p:anim>
                                    <p:anim calcmode="lin" valueType="num">
                                      <p:cBhvr additive="repl">
                                        <p:cTn id="8" dur="500" fill="hold"/>
                                        <p:tgtEl>
                                          <p:spTgt spid="4099">
                                            <p:txEl>
                                              <p:pRg st="0" end="0"/>
                                            </p:txEl>
                                          </p:spTgt>
                                        </p:tgtEl>
                                        <p:attrNameLst>
                                          <p:attrName>ppt_h</p:attrName>
                                        </p:attrNameLst>
                                      </p:cBhvr>
                                      <p:tavLst>
                                        <p:tav tm="100000">
                                          <p:val>
                                            <p:strVal val="0"/>
                                          </p:val>
                                        </p:tav>
                                        <p:tav>
                                          <p:val>
                                            <p:strVal val="#ppt_h"/>
                                          </p:val>
                                        </p:tav>
                                      </p:tavLst>
                                    </p:anim>
                                    <p:animEffect transition="in" filter="fade">
                                      <p:cBhvr additive="repl">
                                        <p:cTn id="9" dur="500"/>
                                        <p:tgtEl>
                                          <p:spTgt spid="4099">
                                            <p:txEl>
                                              <p:pRg st="0" end="0"/>
                                            </p:txEl>
                                          </p:spTgt>
                                        </p:tgtEl>
                                      </p:cBhvr>
                                    </p:animEffect>
                                  </p:childTnLst>
                                </p:cTn>
                              </p:par>
                            </p:childTnLst>
                          </p:cTn>
                        </p:par>
                        <p:par>
                          <p:cTn id="10" fill="hold" nodeType="afterGroup">
                            <p:stCondLst>
                              <p:cond delay="500"/>
                            </p:stCondLst>
                            <p:childTnLst>
                              <p:par>
                                <p:cTn id="11" presetID="53" presetClass="entr" fill="hold" nodeType="afterEffect">
                                  <p:stCondLst>
                                    <p:cond delay="0"/>
                                  </p:stCondLst>
                                  <p:childTnLst>
                                    <p:set>
                                      <p:cBhvr additive="repl">
                                        <p:cTn id="12" dur="1" fill="hold">
                                          <p:stCondLst>
                                            <p:cond delay="0"/>
                                          </p:stCondLst>
                                        </p:cTn>
                                        <p:tgtEl>
                                          <p:spTgt spid="4099">
                                            <p:txEl>
                                              <p:pRg st="3" end="3"/>
                                            </p:txEl>
                                          </p:spTgt>
                                        </p:tgtEl>
                                        <p:attrNameLst>
                                          <p:attrName>style.visibility</p:attrName>
                                        </p:attrNameLst>
                                      </p:cBhvr>
                                      <p:to>
                                        <p:strVal val="visible"/>
                                      </p:to>
                                    </p:set>
                                    <p:anim calcmode="lin" valueType="num">
                                      <p:cBhvr additive="repl">
                                        <p:cTn id="13" dur="500" fill="hold"/>
                                        <p:tgtEl>
                                          <p:spTgt spid="4099">
                                            <p:txEl>
                                              <p:pRg st="3" end="3"/>
                                            </p:txEl>
                                          </p:spTgt>
                                        </p:tgtEl>
                                        <p:attrNameLst>
                                          <p:attrName>ppt_w</p:attrName>
                                        </p:attrNameLst>
                                      </p:cBhvr>
                                      <p:tavLst>
                                        <p:tav tm="100000">
                                          <p:val>
                                            <p:strVal val="0"/>
                                          </p:val>
                                        </p:tav>
                                        <p:tav>
                                          <p:val>
                                            <p:strVal val="#ppt_w"/>
                                          </p:val>
                                        </p:tav>
                                      </p:tavLst>
                                    </p:anim>
                                    <p:anim calcmode="lin" valueType="num">
                                      <p:cBhvr additive="repl">
                                        <p:cTn id="14" dur="500" fill="hold"/>
                                        <p:tgtEl>
                                          <p:spTgt spid="4099">
                                            <p:txEl>
                                              <p:pRg st="3" end="3"/>
                                            </p:txEl>
                                          </p:spTgt>
                                        </p:tgtEl>
                                        <p:attrNameLst>
                                          <p:attrName>ppt_h</p:attrName>
                                        </p:attrNameLst>
                                      </p:cBhvr>
                                      <p:tavLst>
                                        <p:tav tm="100000">
                                          <p:val>
                                            <p:strVal val="0"/>
                                          </p:val>
                                        </p:tav>
                                        <p:tav>
                                          <p:val>
                                            <p:strVal val="#ppt_h"/>
                                          </p:val>
                                        </p:tav>
                                      </p:tavLst>
                                    </p:anim>
                                    <p:animEffect transition="in" filter="fade">
                                      <p:cBhvr additive="repl">
                                        <p:cTn id="15" dur="500"/>
                                        <p:tgtEl>
                                          <p:spTgt spid="4099">
                                            <p:txEl>
                                              <p:pRg st="3" end="3"/>
                                            </p:txEl>
                                          </p:spTgt>
                                        </p:tgtEl>
                                      </p:cBhvr>
                                    </p:animEffect>
                                  </p:childTnLst>
                                </p:cTn>
                              </p:par>
                            </p:childTnLst>
                          </p:cTn>
                        </p:par>
                        <p:par>
                          <p:cTn id="16" fill="hold" nodeType="afterGroup">
                            <p:stCondLst>
                              <p:cond delay="1000"/>
                            </p:stCondLst>
                            <p:childTnLst>
                              <p:par>
                                <p:cTn id="17" presetID="53" presetClass="entr" fill="hold" nodeType="afterEffect">
                                  <p:stCondLst>
                                    <p:cond delay="0"/>
                                  </p:stCondLst>
                                  <p:childTnLst>
                                    <p:set>
                                      <p:cBhvr additive="repl">
                                        <p:cTn id="18" dur="1" fill="hold">
                                          <p:stCondLst>
                                            <p:cond delay="0"/>
                                          </p:stCondLst>
                                        </p:cTn>
                                        <p:tgtEl>
                                          <p:spTgt spid="4099">
                                            <p:txEl>
                                              <p:pRg st="6" end="6"/>
                                            </p:txEl>
                                          </p:spTgt>
                                        </p:tgtEl>
                                        <p:attrNameLst>
                                          <p:attrName>style.visibility</p:attrName>
                                        </p:attrNameLst>
                                      </p:cBhvr>
                                      <p:to>
                                        <p:strVal val="visible"/>
                                      </p:to>
                                    </p:set>
                                    <p:anim calcmode="lin" valueType="num">
                                      <p:cBhvr additive="repl">
                                        <p:cTn id="19" dur="500" fill="hold"/>
                                        <p:tgtEl>
                                          <p:spTgt spid="4099">
                                            <p:txEl>
                                              <p:pRg st="6" end="6"/>
                                            </p:txEl>
                                          </p:spTgt>
                                        </p:tgtEl>
                                        <p:attrNameLst>
                                          <p:attrName>ppt_w</p:attrName>
                                        </p:attrNameLst>
                                      </p:cBhvr>
                                      <p:tavLst>
                                        <p:tav tm="100000">
                                          <p:val>
                                            <p:strVal val="0"/>
                                          </p:val>
                                        </p:tav>
                                        <p:tav>
                                          <p:val>
                                            <p:strVal val="#ppt_w"/>
                                          </p:val>
                                        </p:tav>
                                      </p:tavLst>
                                    </p:anim>
                                    <p:anim calcmode="lin" valueType="num">
                                      <p:cBhvr additive="repl">
                                        <p:cTn id="20" dur="500" fill="hold"/>
                                        <p:tgtEl>
                                          <p:spTgt spid="4099">
                                            <p:txEl>
                                              <p:pRg st="6" end="6"/>
                                            </p:txEl>
                                          </p:spTgt>
                                        </p:tgtEl>
                                        <p:attrNameLst>
                                          <p:attrName>ppt_h</p:attrName>
                                        </p:attrNameLst>
                                      </p:cBhvr>
                                      <p:tavLst>
                                        <p:tav tm="100000">
                                          <p:val>
                                            <p:strVal val="0"/>
                                          </p:val>
                                        </p:tav>
                                        <p:tav>
                                          <p:val>
                                            <p:strVal val="#ppt_h"/>
                                          </p:val>
                                        </p:tav>
                                      </p:tavLst>
                                    </p:anim>
                                    <p:animEffect transition="in" filter="fade">
                                      <p:cBhvr additive="repl">
                                        <p:cTn id="21" dur="500"/>
                                        <p:tgtEl>
                                          <p:spTgt spid="4099">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fill="hold" nodeType="clickEffect">
                                  <p:stCondLst>
                                    <p:cond delay="0"/>
                                  </p:stCondLst>
                                  <p:childTnLst>
                                    <p:set>
                                      <p:cBhvr additive="repl">
                                        <p:cTn id="25" dur="1" fill="hold">
                                          <p:stCondLst>
                                            <p:cond delay="0"/>
                                          </p:stCondLst>
                                        </p:cTn>
                                        <p:tgtEl>
                                          <p:spTgt spid="4099">
                                            <p:txEl>
                                              <p:pRg st="1" end="1"/>
                                            </p:txEl>
                                          </p:spTgt>
                                        </p:tgtEl>
                                        <p:attrNameLst>
                                          <p:attrName>style.visibility</p:attrName>
                                        </p:attrNameLst>
                                      </p:cBhvr>
                                      <p:to>
                                        <p:strVal val="visible"/>
                                      </p:to>
                                    </p:set>
                                    <p:animEffect transition="in" filter="dissolve">
                                      <p:cBhvr additive="repl">
                                        <p:cTn id="26" dur="500"/>
                                        <p:tgtEl>
                                          <p:spTgt spid="4099">
                                            <p:txEl>
                                              <p:pRg st="1" end="1"/>
                                            </p:txEl>
                                          </p:spTgt>
                                        </p:tgtEl>
                                      </p:cBhvr>
                                    </p:animEffect>
                                  </p:childTnLst>
                                </p:cTn>
                              </p:par>
                            </p:childTnLst>
                          </p:cTn>
                        </p:par>
                        <p:par>
                          <p:cTn id="27" fill="hold" nodeType="with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fill="hold" nodeType="clickEffect">
                                  <p:stCondLst>
                                    <p:cond delay="0"/>
                                  </p:stCondLst>
                                  <p:childTnLst>
                                    <p:set>
                                      <p:cBhvr additive="repl">
                                        <p:cTn id="34" dur="1" fill="hold">
                                          <p:stCondLst>
                                            <p:cond delay="0"/>
                                          </p:stCondLst>
                                        </p:cTn>
                                        <p:tgtEl>
                                          <p:spTgt spid="4099">
                                            <p:txEl>
                                              <p:pRg st="4" end="4"/>
                                            </p:txEl>
                                          </p:spTgt>
                                        </p:tgtEl>
                                        <p:attrNameLst>
                                          <p:attrName>style.visibility</p:attrName>
                                        </p:attrNameLst>
                                      </p:cBhvr>
                                      <p:to>
                                        <p:strVal val="visible"/>
                                      </p:to>
                                    </p:set>
                                    <p:animEffect transition="in" filter="dissolve">
                                      <p:cBhvr additive="repl">
                                        <p:cTn id="35" dur="500"/>
                                        <p:tgtEl>
                                          <p:spTgt spid="4099">
                                            <p:txEl>
                                              <p:pRg st="4" end="4"/>
                                            </p:txEl>
                                          </p:spTgt>
                                        </p:tgtEl>
                                      </p:cBhvr>
                                    </p:animEffect>
                                  </p:child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fill="hold" nodeType="clickEffect">
                                  <p:stCondLst>
                                    <p:cond delay="0"/>
                                  </p:stCondLst>
                                  <p:childTnLst>
                                    <p:set>
                                      <p:cBhvr additive="repl">
                                        <p:cTn id="43" dur="1" fill="hold">
                                          <p:stCondLst>
                                            <p:cond delay="0"/>
                                          </p:stCondLst>
                                        </p:cTn>
                                        <p:tgtEl>
                                          <p:spTgt spid="4099">
                                            <p:txEl>
                                              <p:pRg st="7" end="7"/>
                                            </p:txEl>
                                          </p:spTgt>
                                        </p:tgtEl>
                                        <p:attrNameLst>
                                          <p:attrName>style.visibility</p:attrName>
                                        </p:attrNameLst>
                                      </p:cBhvr>
                                      <p:to>
                                        <p:strVal val="visible"/>
                                      </p:to>
                                    </p:set>
                                    <p:animEffect transition="in" filter="dissolve">
                                      <p:cBhvr additive="repl">
                                        <p:cTn id="44" dur="500"/>
                                        <p:tgtEl>
                                          <p:spTgt spid="4099">
                                            <p:txEl>
                                              <p:pRg st="7" end="7"/>
                                            </p:txEl>
                                          </p:spTgt>
                                        </p:tgtEl>
                                      </p:cBhvr>
                                    </p:animEffect>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ru-RU" smtClean="0">
                <a:ln>
                  <a:noFill/>
                </a:ln>
                <a:solidFill>
                  <a:schemeClr val="tx1"/>
                </a:solidFill>
                <a:effectLst/>
              </a:rPr>
              <a:t> </a:t>
            </a:r>
          </a:p>
        </p:txBody>
      </p:sp>
      <p:sp>
        <p:nvSpPr>
          <p:cNvPr id="50179" name="Rectangle 3"/>
          <p:cNvSpPr>
            <a:spLocks noGrp="1"/>
          </p:cNvSpPr>
          <p:nvPr>
            <p:ph type="body" idx="4294967295"/>
          </p:nvPr>
        </p:nvSpPr>
        <p:spPr>
          <a:xfrm>
            <a:off x="2700338" y="188913"/>
            <a:ext cx="6192837" cy="6408737"/>
          </a:xfrm>
        </p:spPr>
        <p:txBody>
          <a:bodyPr/>
          <a:lstStyle/>
          <a:p>
            <a:pPr>
              <a:lnSpc>
                <a:spcPct val="80000"/>
              </a:lnSpc>
              <a:buFont typeface="Wingdings 2" pitchFamily="18" charset="2"/>
              <a:buNone/>
            </a:pPr>
            <a:r>
              <a:rPr lang="ru-RU" sz="1400" b="1" smtClean="0"/>
              <a:t>«Практикум по психологии умственно отсталых детей и подростков»</a:t>
            </a:r>
          </a:p>
          <a:p>
            <a:pPr>
              <a:lnSpc>
                <a:spcPct val="80000"/>
              </a:lnSpc>
              <a:buFont typeface="Wingdings 2" pitchFamily="18" charset="2"/>
              <a:buNone/>
            </a:pPr>
            <a:r>
              <a:rPr lang="ru-RU" sz="1400" b="1" smtClean="0"/>
              <a:t> авт.Колосова Т. А. , Исаев Д. Н.</a:t>
            </a:r>
          </a:p>
          <a:p>
            <a:pPr>
              <a:lnSpc>
                <a:spcPct val="80000"/>
              </a:lnSpc>
              <a:buFont typeface="Wingdings 2" pitchFamily="18" charset="2"/>
              <a:buNone/>
            </a:pPr>
            <a:r>
              <a:rPr lang="ru-RU" sz="1400" smtClean="0"/>
              <a:t>Специальному психологу необходимо знать своеобразие психического развития умственно отсталого ребенка. Знание особенностей психического развития поможет психологу квалифицированно решать задачи психологической коррекции и сопровождения учеников специальной (коррекционной) школы VIII вида. Семинарские и практические занятия, формирующие у студентов интерес к теории и практике специальной психологии, способствуют углублению знаний в этой области.В пособии представлены следующие разделы для изучения психологии умственно отсталых детей и подростков – «Систематика состояний умственной отсталости», «Диагностика лиц с умственной отсталостью», «Расстройства поведения у детей и подростков с умственной отсталостью», «Особенности восприятия у детей и подростков с умственной отсталостью» и и др.</a:t>
            </a:r>
          </a:p>
          <a:p>
            <a:pPr>
              <a:lnSpc>
                <a:spcPct val="80000"/>
              </a:lnSpc>
              <a:buFont typeface="Wingdings 2" pitchFamily="18" charset="2"/>
              <a:buNone/>
            </a:pPr>
            <a:r>
              <a:rPr lang="ru-RU" sz="1400" b="1" smtClean="0"/>
              <a:t>«Развитие психомоторных способностей младших школьников в учебной деятельности» авт.Безбородова М. А.</a:t>
            </a:r>
          </a:p>
          <a:p>
            <a:pPr>
              <a:lnSpc>
                <a:spcPct val="80000"/>
              </a:lnSpc>
              <a:buFont typeface="Wingdings 2" pitchFamily="18" charset="2"/>
              <a:buNone/>
            </a:pPr>
            <a:r>
              <a:rPr lang="ru-RU" sz="1400" smtClean="0"/>
              <a:t>Термин «психомоторика», несмотря на его значимость для психологического анализа деятельности человека, до сих пор не получил однозначной трактовки в психологии. В анализе психомоторной сферы человека широко используются разнообразные понятия: двигательная активность, физиология движений, двигательная деятельность, моторика, сенсомоторика, психомоторика, идеомоторика, моторное научение, двигательная задача, двигательные действия и операции, сенсомоторная координация, сенсомоторный интеллект, психомоторные способности и др. В монографии использован комплекс исследовательских методов: теоретических (теоретико-методологический анализ, обобщение и интерпретация научных данных); эмпирических (наблюдение, беседа, констатирующий и формирующий эксперимент), психодиагностические методикию. Материалы исследования могут быть использованы в работе школьного психолога и учителя начальных классов. Результаты исследования можно использовать преподавателям вузов для чтения лекций студентам педагогических учебных заведений.</a:t>
            </a:r>
          </a:p>
          <a:p>
            <a:pPr>
              <a:lnSpc>
                <a:spcPct val="80000"/>
              </a:lnSpc>
              <a:buFont typeface="Wingdings 2" pitchFamily="18" charset="2"/>
              <a:buNone/>
            </a:pPr>
            <a:endParaRPr lang="ru-RU" sz="1400" smtClean="0"/>
          </a:p>
          <a:p>
            <a:pPr>
              <a:lnSpc>
                <a:spcPct val="80000"/>
              </a:lnSpc>
              <a:buFont typeface="Wingdings 2" pitchFamily="18" charset="2"/>
              <a:buNone/>
            </a:pPr>
            <a:endParaRPr lang="ru-RU" sz="1400" smtClean="0"/>
          </a:p>
          <a:p>
            <a:pPr>
              <a:lnSpc>
                <a:spcPct val="80000"/>
              </a:lnSpc>
              <a:buFont typeface="Wingdings 2" pitchFamily="18" charset="2"/>
              <a:buNone/>
            </a:pPr>
            <a:endParaRPr lang="ru-RU" sz="1400" smtClean="0"/>
          </a:p>
          <a:p>
            <a:pPr>
              <a:lnSpc>
                <a:spcPct val="80000"/>
              </a:lnSpc>
              <a:buFont typeface="Wingdings 2" pitchFamily="18" charset="2"/>
              <a:buNone/>
            </a:pPr>
            <a:endParaRPr lang="ru-RU" sz="700" smtClean="0"/>
          </a:p>
        </p:txBody>
      </p:sp>
      <p:pic>
        <p:nvPicPr>
          <p:cNvPr id="50183" name="Picture 7" descr="Практикум по психологии умственно отсталых детей и подростков"/>
          <p:cNvPicPr>
            <a:picLocks noChangeAspect="1" noChangeArrowheads="1"/>
          </p:cNvPicPr>
          <p:nvPr/>
        </p:nvPicPr>
        <p:blipFill>
          <a:blip r:embed="rId2"/>
          <a:srcRect/>
          <a:stretch>
            <a:fillRect/>
          </a:stretch>
        </p:blipFill>
        <p:spPr bwMode="auto">
          <a:xfrm>
            <a:off x="395288" y="188913"/>
            <a:ext cx="1554162" cy="2384425"/>
          </a:xfrm>
          <a:prstGeom prst="rect">
            <a:avLst/>
          </a:prstGeom>
          <a:noFill/>
        </p:spPr>
      </p:pic>
      <p:pic>
        <p:nvPicPr>
          <p:cNvPr id="50185" name="Picture 9" descr="Развитие психомоторных способностей младших школьников в учебной деятельности"/>
          <p:cNvPicPr>
            <a:picLocks noChangeAspect="1" noChangeArrowheads="1"/>
          </p:cNvPicPr>
          <p:nvPr/>
        </p:nvPicPr>
        <p:blipFill>
          <a:blip r:embed="rId3"/>
          <a:srcRect/>
          <a:stretch>
            <a:fillRect/>
          </a:stretch>
        </p:blipFill>
        <p:spPr bwMode="auto">
          <a:xfrm>
            <a:off x="395288" y="3860800"/>
            <a:ext cx="1793875" cy="2451100"/>
          </a:xfrm>
          <a:prstGeom prst="rect">
            <a:avLst/>
          </a:prstGeom>
          <a:noFill/>
        </p:spPr>
      </p:pic>
      <p:sp>
        <p:nvSpPr>
          <p:cNvPr id="50186" name="Rectangle 3"/>
          <p:cNvSpPr>
            <a:spLocks/>
          </p:cNvSpPr>
          <p:nvPr/>
        </p:nvSpPr>
        <p:spPr bwMode="auto">
          <a:xfrm>
            <a:off x="2627313" y="0"/>
            <a:ext cx="6481762" cy="6813550"/>
          </a:xfrm>
          <a:prstGeom prst="rect">
            <a:avLst/>
          </a:prstGeom>
          <a:noFill/>
          <a:ln w="9525">
            <a:noFill/>
            <a:miter lim="800000"/>
            <a:headEnd/>
            <a:tailEnd/>
          </a:ln>
        </p:spPr>
        <p:txBody>
          <a:bodyPr/>
          <a:lstStyle/>
          <a:p>
            <a:pPr marL="547688" indent="-411163" eaLnBrk="0" hangingPunct="0">
              <a:spcBef>
                <a:spcPct val="20000"/>
              </a:spcBef>
              <a:buClr>
                <a:srgbClr val="000000"/>
              </a:buClr>
              <a:buSzPct val="65000"/>
              <a:buFont typeface="Wingdings 2" pitchFamily="18" charset="2"/>
              <a:buNone/>
            </a:pPr>
            <a:endParaRPr lang="ru-RU" sz="2800">
              <a:latin typeface="Times New Roman" pitchFamily="18" charset="0"/>
            </a:endParaRPr>
          </a:p>
          <a:p>
            <a:pPr marL="547688" indent="-411163" eaLnBrk="0" hangingPunct="0">
              <a:spcBef>
                <a:spcPct val="20000"/>
              </a:spcBef>
              <a:buClr>
                <a:srgbClr val="000000"/>
              </a:buClr>
              <a:buSzPct val="65000"/>
              <a:buFont typeface="Wingdings 2" pitchFamily="18" charset="2"/>
              <a:buNone/>
            </a:pPr>
            <a:endParaRPr lang="ru-RU" sz="2800">
              <a:latin typeface="Times New Roman" pitchFamily="18" charset="0"/>
            </a:endParaRPr>
          </a:p>
          <a:p>
            <a:pPr marL="547688" indent="-411163" eaLnBrk="0" hangingPunct="0">
              <a:spcBef>
                <a:spcPct val="20000"/>
              </a:spcBef>
              <a:buClr>
                <a:srgbClr val="000000"/>
              </a:buClr>
              <a:buSzPct val="65000"/>
              <a:buFont typeface="Wingdings 2" pitchFamily="18" charset="2"/>
              <a:buNone/>
            </a:pPr>
            <a:endParaRPr lang="ru-RU" sz="2800">
              <a:latin typeface="Times New Roman" pitchFamily="18" charset="0"/>
            </a:endParaRPr>
          </a:p>
          <a:p>
            <a:pPr marL="547688" indent="-411163" eaLnBrk="0" hangingPunct="0">
              <a:spcBef>
                <a:spcPct val="20000"/>
              </a:spcBef>
              <a:buClr>
                <a:srgbClr val="000000"/>
              </a:buClr>
              <a:buSzPct val="65000"/>
              <a:buFont typeface="Wingdings 2" pitchFamily="18" charset="2"/>
              <a:buNone/>
            </a:pPr>
            <a:endParaRPr lang="ru-RU" sz="2800">
              <a:latin typeface="Times New Roman" pitchFamily="18" charset="0"/>
            </a:endParaRPr>
          </a:p>
        </p:txBody>
      </p:sp>
      <p:sp>
        <p:nvSpPr>
          <p:cNvPr id="50187" name="Rectangle 3"/>
          <p:cNvSpPr>
            <a:spLocks/>
          </p:cNvSpPr>
          <p:nvPr/>
        </p:nvSpPr>
        <p:spPr bwMode="auto">
          <a:xfrm>
            <a:off x="2700338" y="115888"/>
            <a:ext cx="6192837" cy="6408737"/>
          </a:xfrm>
          <a:prstGeom prst="rect">
            <a:avLst/>
          </a:prstGeom>
          <a:noFill/>
          <a:ln w="9525">
            <a:noFill/>
            <a:miter lim="800000"/>
            <a:headEnd/>
            <a:tailEnd/>
          </a:ln>
        </p:spPr>
        <p:txBody>
          <a:bodyPr/>
          <a:lstStyle/>
          <a:p>
            <a:pPr marL="547688" indent="-411163" eaLnBrk="0" hangingPunct="0">
              <a:spcBef>
                <a:spcPct val="20000"/>
              </a:spcBef>
              <a:buClr>
                <a:srgbClr val="000000"/>
              </a:buClr>
              <a:buSzPct val="65000"/>
              <a:buFont typeface="Wingdings 2" pitchFamily="18" charset="2"/>
              <a:buNone/>
            </a:pPr>
            <a:endParaRPr lang="ru-RU" sz="1200">
              <a:latin typeface="Times New Roman" pitchFamily="18" charset="0"/>
            </a:endParaRPr>
          </a:p>
          <a:p>
            <a:pPr marL="547688" indent="-411163" eaLnBrk="0" hangingPunct="0">
              <a:spcBef>
                <a:spcPct val="20000"/>
              </a:spcBef>
              <a:buClr>
                <a:srgbClr val="000000"/>
              </a:buClr>
              <a:buSzPct val="65000"/>
              <a:buFont typeface="Wingdings 2" pitchFamily="18" charset="2"/>
              <a:buNone/>
            </a:pPr>
            <a:endParaRPr lang="ru-RU" sz="1200">
              <a:latin typeface="Times New Roman" pitchFamily="18" charset="0"/>
            </a:endParaRPr>
          </a:p>
          <a:p>
            <a:pPr marL="547688" indent="-411163" eaLnBrk="0" hangingPunct="0">
              <a:spcBef>
                <a:spcPct val="20000"/>
              </a:spcBef>
              <a:buClr>
                <a:srgbClr val="000000"/>
              </a:buClr>
              <a:buSzPct val="65000"/>
              <a:buFont typeface="Wingdings 2" pitchFamily="18" charset="2"/>
              <a:buNone/>
            </a:pPr>
            <a:endParaRPr lang="ru-RU" sz="2800">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ru-RU" smtClean="0">
                <a:ln>
                  <a:noFill/>
                </a:ln>
                <a:solidFill>
                  <a:schemeClr val="tx1"/>
                </a:solidFill>
                <a:effectLst/>
              </a:rPr>
              <a:t> </a:t>
            </a:r>
          </a:p>
        </p:txBody>
      </p:sp>
      <p:sp>
        <p:nvSpPr>
          <p:cNvPr id="49155" name="Rectangle 3"/>
          <p:cNvSpPr>
            <a:spLocks noGrp="1"/>
          </p:cNvSpPr>
          <p:nvPr>
            <p:ph type="body" idx="4294967295"/>
          </p:nvPr>
        </p:nvSpPr>
        <p:spPr>
          <a:xfrm>
            <a:off x="2700338" y="188913"/>
            <a:ext cx="6192837" cy="6408737"/>
          </a:xfrm>
        </p:spPr>
        <p:txBody>
          <a:bodyPr/>
          <a:lstStyle/>
          <a:p>
            <a:endParaRPr lang="ru-RU" sz="1400" smtClean="0"/>
          </a:p>
          <a:p>
            <a:pPr>
              <a:buFont typeface="Wingdings 2" pitchFamily="18" charset="2"/>
              <a:buNone/>
            </a:pPr>
            <a:r>
              <a:rPr lang="ru-RU" sz="1400" b="1" smtClean="0"/>
              <a:t>«Предметная и внеурочная деятельность младших школьников с ОВЗ» авт. </a:t>
            </a:r>
            <a:r>
              <a:rPr lang="ru-RU" sz="1200" b="1" smtClean="0"/>
              <a:t>Автор: Розова Ю.Е., Коробченко Т.В. под редакцией:Елецкая О.В.</a:t>
            </a:r>
            <a:r>
              <a:rPr lang="ru-RU" sz="1200" smtClean="0"/>
              <a:t> </a:t>
            </a:r>
            <a:endParaRPr lang="ru-RU" sz="1400" b="1" smtClean="0"/>
          </a:p>
          <a:p>
            <a:pPr>
              <a:buFont typeface="Wingdings 2" pitchFamily="18" charset="2"/>
              <a:buNone/>
            </a:pPr>
            <a:r>
              <a:rPr lang="ru-RU" sz="1200" smtClean="0"/>
              <a:t>Книга посвящена вопросам психологического  изучения самосознания при нарушении интеллекта. Охарактеризованы специфические методологические подходы к исследованию самосознания как регулятора социального поведения у лиц с легкой умственной отсталостью и пограничными формами интеллектуальной недостаточности на разных возрастных этапах. Отдельное внимание уделено описанию экспериментальных методик диагностики самосознания при умственной отсталости, подготовки и проведения комплексного психологического обследования, составления заключения и ведения документации.</a:t>
            </a:r>
            <a:br>
              <a:rPr lang="ru-RU" sz="1200" smtClean="0"/>
            </a:br>
            <a:r>
              <a:rPr lang="ru-RU" sz="1200" smtClean="0"/>
              <a:t> К книге имеется электронное приложение, содержащее бланки с раздаточным материалом и таблицы описанных в издании методик. Пособие будет полезно коррекционным педагогам и психологам, воспитателям, а также студентам психологических, педагогических, юридических специальностей </a:t>
            </a:r>
          </a:p>
          <a:p>
            <a:pPr>
              <a:buFont typeface="Wingdings 2" pitchFamily="18" charset="2"/>
              <a:buNone/>
            </a:pPr>
            <a:r>
              <a:rPr lang="ru-RU" sz="1200" smtClean="0"/>
              <a:t>[</a:t>
            </a:r>
            <a:r>
              <a:rPr lang="ru-RU" sz="1400" b="1" smtClean="0"/>
              <a:t>Электронная книга] «ФГОС: Выявление особых образовательных потребностей у школьников с ограниченными возможностями здоровья на уровне основного общего образования» авт.: Черкасова Е.Л.,  Моргачёва Е.Н., Журавлёва Ж.И., Павлова А.С. Киселёва Н.Ю., Лагутина А.В.под редакцией: Черкасова Е.Л., Моргачёва Е.Н.</a:t>
            </a:r>
          </a:p>
          <a:p>
            <a:pPr>
              <a:buFont typeface="Wingdings 2" pitchFamily="18" charset="2"/>
              <a:buNone/>
            </a:pPr>
            <a:r>
              <a:rPr lang="ru-RU" sz="1200" smtClean="0"/>
              <a:t>Учебно-методическое пособие знакомит специалистов и педагогов ОО с общей характеристикой нормально развивающихся младших подростков; с особыми образовательными потребностями  обучающихся с ограниченными возможностями здоровья (ОВЗ) на уровне основного общего образования. Разработан комплекс методических материалов  - инструментарий по выявлению сфомированности универсальных учебных действий (УУД) (личностных, регулятивных, познавательных, коммуникативных) как индикатора особых образовательных потребностей школьников, имеющих трудности в обучении. Особо акцентируется внимание на особых образовательных потребностях учащихся с ограниченными возможностями здоровья (ОВЗ).</a:t>
            </a:r>
            <a:br>
              <a:rPr lang="ru-RU" sz="1200" smtClean="0"/>
            </a:br>
            <a:r>
              <a:rPr lang="ru-RU" sz="1200" smtClean="0"/>
              <a:t/>
            </a:r>
            <a:br>
              <a:rPr lang="ru-RU" sz="1200" smtClean="0"/>
            </a:br>
            <a:endParaRPr lang="ru-RU" sz="1200" smtClean="0"/>
          </a:p>
          <a:p>
            <a:pPr>
              <a:buFont typeface="Wingdings 2" pitchFamily="18" charset="2"/>
              <a:buNone/>
            </a:pPr>
            <a:endParaRPr lang="ru-RU" sz="1200" smtClean="0"/>
          </a:p>
          <a:p>
            <a:pPr>
              <a:buFont typeface="Wingdings 2" pitchFamily="18" charset="2"/>
              <a:buNone/>
            </a:pPr>
            <a:endParaRPr lang="ru-RU" sz="1200" smtClean="0"/>
          </a:p>
          <a:p>
            <a:pPr>
              <a:buFont typeface="Wingdings 2" pitchFamily="18" charset="2"/>
              <a:buNone/>
            </a:pPr>
            <a:endParaRPr lang="ru-RU" sz="1200" smtClean="0"/>
          </a:p>
          <a:p>
            <a:pPr>
              <a:buFont typeface="Wingdings 2" pitchFamily="18" charset="2"/>
              <a:buNone/>
            </a:pPr>
            <a:endParaRPr lang="ru-RU" sz="1200" smtClean="0"/>
          </a:p>
          <a:p>
            <a:pPr>
              <a:buFont typeface="Wingdings 2" pitchFamily="18" charset="2"/>
              <a:buNone/>
            </a:pPr>
            <a:endParaRPr lang="ru-RU" sz="1200" smtClean="0"/>
          </a:p>
        </p:txBody>
      </p:sp>
      <p:pic>
        <p:nvPicPr>
          <p:cNvPr id="49159" name="Picture 7" descr="3d_rozova"/>
          <p:cNvPicPr>
            <a:picLocks noChangeAspect="1" noChangeArrowheads="1"/>
          </p:cNvPicPr>
          <p:nvPr/>
        </p:nvPicPr>
        <p:blipFill>
          <a:blip r:embed="rId2"/>
          <a:srcRect/>
          <a:stretch>
            <a:fillRect/>
          </a:stretch>
        </p:blipFill>
        <p:spPr bwMode="auto">
          <a:xfrm>
            <a:off x="179388" y="260350"/>
            <a:ext cx="1800225" cy="2160588"/>
          </a:xfrm>
          <a:prstGeom prst="rect">
            <a:avLst/>
          </a:prstGeom>
          <a:noFill/>
        </p:spPr>
      </p:pic>
      <p:pic>
        <p:nvPicPr>
          <p:cNvPr id="49161" name="Picture 9" descr="3d_fgos"/>
          <p:cNvPicPr>
            <a:picLocks noChangeAspect="1" noChangeArrowheads="1"/>
          </p:cNvPicPr>
          <p:nvPr/>
        </p:nvPicPr>
        <p:blipFill>
          <a:blip r:embed="rId3"/>
          <a:srcRect/>
          <a:stretch>
            <a:fillRect/>
          </a:stretch>
        </p:blipFill>
        <p:spPr bwMode="auto">
          <a:xfrm>
            <a:off x="1187450" y="3213100"/>
            <a:ext cx="1333500" cy="1609725"/>
          </a:xfrm>
          <a:prstGeom prst="rect">
            <a:avLst/>
          </a:prstGeom>
          <a:noFill/>
        </p:spPr>
      </p:pic>
      <p:pic>
        <p:nvPicPr>
          <p:cNvPr id="49163" name="Picture 11" descr="e_book_fgos"/>
          <p:cNvPicPr>
            <a:picLocks noChangeAspect="1" noChangeArrowheads="1"/>
          </p:cNvPicPr>
          <p:nvPr/>
        </p:nvPicPr>
        <p:blipFill>
          <a:blip r:embed="rId4"/>
          <a:srcRect/>
          <a:stretch>
            <a:fillRect/>
          </a:stretch>
        </p:blipFill>
        <p:spPr bwMode="auto">
          <a:xfrm>
            <a:off x="250825" y="4508500"/>
            <a:ext cx="1631950" cy="19700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ru-RU" sz="1600" smtClean="0">
                <a:ln>
                  <a:noFill/>
                </a:ln>
                <a:solidFill>
                  <a:schemeClr val="accent2"/>
                </a:solidFill>
                <a:effectLst/>
              </a:rPr>
              <a:t>Контактная   информация: Перетягина А.Г.-</a:t>
            </a:r>
            <a:r>
              <a:rPr lang="en-US" sz="1600" smtClean="0">
                <a:ln>
                  <a:noFill/>
                </a:ln>
                <a:solidFill>
                  <a:schemeClr val="accent2"/>
                </a:solidFill>
                <a:effectLst/>
                <a:latin typeface="Arial" charset="0"/>
              </a:rPr>
              <a:t> </a:t>
            </a:r>
            <a:r>
              <a:rPr lang="ru-RU" sz="1600" smtClean="0">
                <a:ln>
                  <a:noFill/>
                </a:ln>
                <a:solidFill>
                  <a:schemeClr val="accent2"/>
                </a:solidFill>
                <a:effectLst/>
              </a:rPr>
              <a:t>руководитель  содержательного направления  по  разработке  модели  обучения  и воспитания   обучающихся  интеллектуальными  нарушениям в условиях перехода  на ФГОС  образования  обучающихся  с умственной отсталостью</a:t>
            </a:r>
            <a:r>
              <a:rPr lang="ru-RU" sz="1800" smtClean="0">
                <a:ln>
                  <a:noFill/>
                </a:ln>
                <a:solidFill>
                  <a:schemeClr val="accent2"/>
                </a:solidFill>
                <a:effectLst/>
              </a:rPr>
              <a:t> </a:t>
            </a:r>
            <a:br>
              <a:rPr lang="ru-RU" sz="1800" smtClean="0">
                <a:ln>
                  <a:noFill/>
                </a:ln>
                <a:solidFill>
                  <a:schemeClr val="accent2"/>
                </a:solidFill>
                <a:effectLst/>
              </a:rPr>
            </a:br>
            <a:r>
              <a:rPr lang="ru-RU" sz="1800" smtClean="0">
                <a:ln>
                  <a:noFill/>
                </a:ln>
                <a:solidFill>
                  <a:schemeClr val="hlink"/>
                </a:solidFill>
                <a:effectLst/>
              </a:rPr>
              <a:t>8950444319 (сот</a:t>
            </a:r>
            <a:r>
              <a:rPr lang="en-US" sz="1800" smtClean="0">
                <a:ln>
                  <a:noFill/>
                </a:ln>
                <a:solidFill>
                  <a:schemeClr val="hlink"/>
                </a:solidFill>
                <a:effectLst/>
                <a:latin typeface="Arial" charset="0"/>
              </a:rPr>
              <a:t>.)</a:t>
            </a:r>
            <a:r>
              <a:rPr lang="ru-RU" sz="1800" smtClean="0">
                <a:ln>
                  <a:noFill/>
                </a:ln>
                <a:solidFill>
                  <a:schemeClr val="hlink"/>
                </a:solidFill>
                <a:effectLst/>
              </a:rPr>
              <a:t>; 2368775 (раб.)</a:t>
            </a:r>
            <a:br>
              <a:rPr lang="ru-RU" sz="1800" smtClean="0">
                <a:ln>
                  <a:noFill/>
                </a:ln>
                <a:solidFill>
                  <a:schemeClr val="hlink"/>
                </a:solidFill>
                <a:effectLst/>
              </a:rPr>
            </a:br>
            <a:r>
              <a:rPr lang="en-US" sz="1800" smtClean="0">
                <a:ln>
                  <a:noFill/>
                </a:ln>
                <a:solidFill>
                  <a:schemeClr val="hlink"/>
                </a:solidFill>
                <a:effectLst/>
                <a:latin typeface="Arial" charset="0"/>
              </a:rPr>
              <a:t>e-mail arinaperetyagina@mail.ru</a:t>
            </a:r>
            <a:r>
              <a:rPr lang="ru-RU" sz="1800" smtClean="0">
                <a:ln>
                  <a:noFill/>
                </a:ln>
                <a:solidFill>
                  <a:schemeClr val="hlink"/>
                </a:solidFill>
                <a:effectLst/>
              </a:rPr>
              <a:t> </a:t>
            </a:r>
          </a:p>
        </p:txBody>
      </p:sp>
      <p:sp>
        <p:nvSpPr>
          <p:cNvPr id="52227" name="Rectangle 3"/>
          <p:cNvSpPr>
            <a:spLocks noGrp="1"/>
          </p:cNvSpPr>
          <p:nvPr>
            <p:ph type="body" idx="1"/>
          </p:nvPr>
        </p:nvSpPr>
        <p:spPr>
          <a:xfrm>
            <a:off x="457200" y="1989138"/>
            <a:ext cx="8002588" cy="4319587"/>
          </a:xfrm>
        </p:spPr>
        <p:txBody>
          <a:bodyPr/>
          <a:lstStyle/>
          <a:p>
            <a:pPr>
              <a:buFont typeface="Wingdings 2" pitchFamily="18" charset="2"/>
              <a:buNone/>
            </a:pPr>
            <a:r>
              <a:rPr lang="ru-RU" smtClean="0"/>
              <a:t> </a:t>
            </a:r>
          </a:p>
        </p:txBody>
      </p:sp>
      <p:pic>
        <p:nvPicPr>
          <p:cNvPr id="52232" name="Picture 8" descr="%D1%84%D0%B3%D0%BE%D1%81111"/>
          <p:cNvPicPr>
            <a:picLocks noChangeAspect="1" noChangeArrowheads="1"/>
          </p:cNvPicPr>
          <p:nvPr/>
        </p:nvPicPr>
        <p:blipFill>
          <a:blip r:embed="rId2"/>
          <a:srcRect/>
          <a:stretch>
            <a:fillRect/>
          </a:stretch>
        </p:blipFill>
        <p:spPr bwMode="auto">
          <a:xfrm>
            <a:off x="1452563" y="1671638"/>
            <a:ext cx="6143625" cy="46370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388" y="31750"/>
            <a:ext cx="8686800" cy="804863"/>
          </a:xfrm>
        </p:spPr>
        <p:txBody>
          <a:bodyPr/>
          <a:lstStyle/>
          <a:p>
            <a:pPr eaLnBrk="1" fontAlgn="auto" hangingPunct="1">
              <a:spcAft>
                <a:spcPts val="0"/>
              </a:spcAft>
              <a:defRPr/>
            </a:pPr>
            <a:r>
              <a:rPr lang="ru-RU" dirty="0" smtClean="0">
                <a:solidFill>
                  <a:srgbClr val="800000"/>
                </a:solidFill>
              </a:rPr>
              <a:t>Федеральные правовые акты</a:t>
            </a:r>
            <a:endParaRPr lang="ru-RU" dirty="0">
              <a:solidFill>
                <a:srgbClr val="800000"/>
              </a:solidFill>
            </a:endParaRPr>
          </a:p>
        </p:txBody>
      </p:sp>
      <p:sp>
        <p:nvSpPr>
          <p:cNvPr id="3" name="Содержимое 2"/>
          <p:cNvSpPr>
            <a:spLocks noGrp="1"/>
          </p:cNvSpPr>
          <p:nvPr>
            <p:ph idx="1"/>
          </p:nvPr>
        </p:nvSpPr>
        <p:spPr>
          <a:xfrm>
            <a:off x="179388" y="981075"/>
            <a:ext cx="8856662" cy="5876925"/>
          </a:xfrm>
        </p:spPr>
        <p:txBody>
          <a:bodyPr>
            <a:normAutofit lnSpcReduction="10000"/>
          </a:bodyPr>
          <a:lstStyle/>
          <a:p>
            <a:pPr marL="548640" indent="-411480" eaLnBrk="1" fontAlgn="auto" hangingPunct="1">
              <a:spcAft>
                <a:spcPts val="0"/>
              </a:spcAft>
              <a:buClr>
                <a:schemeClr val="tx1">
                  <a:shade val="95000"/>
                </a:schemeClr>
              </a:buClr>
              <a:buFont typeface="Wingdings" charset="2"/>
              <a:buChar char="ü"/>
              <a:defRPr/>
            </a:pPr>
            <a:r>
              <a:rPr lang="ru-RU" sz="3200" dirty="0" smtClean="0"/>
              <a:t>Конституция РФ</a:t>
            </a:r>
          </a:p>
          <a:p>
            <a:pPr marL="548640" indent="-411480" eaLnBrk="1" fontAlgn="auto" hangingPunct="1">
              <a:spcAft>
                <a:spcPts val="0"/>
              </a:spcAft>
              <a:buClr>
                <a:schemeClr val="tx1">
                  <a:shade val="95000"/>
                </a:schemeClr>
              </a:buClr>
              <a:buFont typeface="Wingdings" charset="2"/>
              <a:buChar char="ü"/>
              <a:defRPr/>
            </a:pPr>
            <a:r>
              <a:rPr lang="ru-RU" sz="3200" dirty="0" smtClean="0"/>
              <a:t>Закон РФ о ратификации Конвенции о правах инвалидов</a:t>
            </a:r>
          </a:p>
          <a:p>
            <a:pPr marL="548640" indent="-411480" eaLnBrk="1" fontAlgn="auto" hangingPunct="1">
              <a:spcAft>
                <a:spcPts val="0"/>
              </a:spcAft>
              <a:buClr>
                <a:schemeClr val="tx1">
                  <a:shade val="95000"/>
                </a:schemeClr>
              </a:buClr>
              <a:buFont typeface="Wingdings" charset="2"/>
              <a:buChar char="ü"/>
              <a:defRPr/>
            </a:pPr>
            <a:r>
              <a:rPr lang="ru-RU" sz="3200" dirty="0" smtClean="0"/>
              <a:t>ФЗ «Об образовании в РФ»</a:t>
            </a:r>
          </a:p>
          <a:p>
            <a:pPr marL="548640" indent="-411480" eaLnBrk="1" fontAlgn="auto" hangingPunct="1">
              <a:spcAft>
                <a:spcPts val="0"/>
              </a:spcAft>
              <a:buClr>
                <a:schemeClr val="tx1">
                  <a:shade val="95000"/>
                </a:schemeClr>
              </a:buClr>
              <a:buFont typeface="Wingdings" charset="2"/>
              <a:buChar char="ü"/>
              <a:defRPr/>
            </a:pPr>
            <a:r>
              <a:rPr lang="ru-RU" sz="3200" dirty="0" smtClean="0"/>
              <a:t>ФЗ «Об основах социального обслуживания населения в РФ»</a:t>
            </a:r>
          </a:p>
          <a:p>
            <a:pPr marL="548640" indent="-411480" eaLnBrk="1" fontAlgn="auto" hangingPunct="1">
              <a:spcAft>
                <a:spcPts val="0"/>
              </a:spcAft>
              <a:buClr>
                <a:schemeClr val="tx1">
                  <a:shade val="95000"/>
                </a:schemeClr>
              </a:buClr>
              <a:buFont typeface="Wingdings" charset="2"/>
              <a:buChar char="ü"/>
              <a:defRPr/>
            </a:pPr>
            <a:r>
              <a:rPr lang="ru-RU" sz="3200" dirty="0" smtClean="0"/>
              <a:t>Указы Президента РФ</a:t>
            </a:r>
          </a:p>
          <a:p>
            <a:pPr marL="548640" indent="-411480" eaLnBrk="1" fontAlgn="auto" hangingPunct="1">
              <a:spcAft>
                <a:spcPts val="0"/>
              </a:spcAft>
              <a:buClr>
                <a:schemeClr val="tx1">
                  <a:shade val="95000"/>
                </a:schemeClr>
              </a:buClr>
              <a:buFont typeface="Wingdings" charset="2"/>
              <a:buChar char="ü"/>
              <a:defRPr/>
            </a:pPr>
            <a:r>
              <a:rPr lang="ru-RU" sz="3200" dirty="0" smtClean="0"/>
              <a:t>Приказы министерства образования и науки (№ 1598 и 1599 </a:t>
            </a:r>
            <a:r>
              <a:rPr lang="ru-RU" sz="3200" dirty="0"/>
              <a:t>«Об утверждении федерального государственного образовательного </a:t>
            </a:r>
            <a:r>
              <a:rPr lang="ru-RU" sz="3200" dirty="0" smtClean="0"/>
              <a:t>стандарта …»)</a:t>
            </a:r>
            <a:endParaRPr lang="ru-RU" sz="3200" dirty="0"/>
          </a:p>
          <a:p>
            <a:pPr marL="548640" indent="-411480" eaLnBrk="1" fontAlgn="auto" hangingPunct="1">
              <a:spcAft>
                <a:spcPts val="0"/>
              </a:spcAft>
              <a:buClr>
                <a:schemeClr val="tx1">
                  <a:shade val="95000"/>
                </a:schemeClr>
              </a:buClr>
              <a:buFont typeface="Wingdings" charset="2"/>
              <a:buChar char="ü"/>
              <a:defRPr/>
            </a:pPr>
            <a:endParaRPr lang="ru-RU"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171400"/>
            <a:ext cx="8229600" cy="1143000"/>
          </a:xfrm>
        </p:spPr>
        <p:txBody>
          <a:bodyPr/>
          <a:lstStyle/>
          <a:p>
            <a:pPr eaLnBrk="1" fontAlgn="auto" hangingPunct="1">
              <a:spcAft>
                <a:spcPts val="0"/>
              </a:spcAft>
              <a:defRPr/>
            </a:pPr>
            <a:r>
              <a:rPr lang="ru-RU" dirty="0" smtClean="0">
                <a:solidFill>
                  <a:srgbClr val="800000"/>
                </a:solidFill>
              </a:rPr>
              <a:t>ФЗ «Об образовании в РФ»</a:t>
            </a:r>
            <a:endParaRPr lang="ru-RU" dirty="0">
              <a:solidFill>
                <a:srgbClr val="800000"/>
              </a:solidFill>
            </a:endParaRPr>
          </a:p>
        </p:txBody>
      </p:sp>
      <p:sp>
        <p:nvSpPr>
          <p:cNvPr id="3" name="Содержимое 2"/>
          <p:cNvSpPr>
            <a:spLocks noGrp="1"/>
          </p:cNvSpPr>
          <p:nvPr>
            <p:ph idx="1"/>
          </p:nvPr>
        </p:nvSpPr>
        <p:spPr>
          <a:xfrm>
            <a:off x="0" y="908050"/>
            <a:ext cx="9144000" cy="5949950"/>
          </a:xfrm>
        </p:spPr>
        <p:txBody>
          <a:bodyPr/>
          <a:lstStyle/>
          <a:p>
            <a:pPr eaLnBrk="1" hangingPunct="1">
              <a:buFont typeface="Wingdings" pitchFamily="2" charset="2"/>
              <a:buChar char="ü"/>
            </a:pPr>
            <a:r>
              <a:rPr lang="ru-RU" sz="3200" smtClean="0"/>
              <a:t>Разные формы образования для детей с ОВЗ;</a:t>
            </a:r>
          </a:p>
          <a:p>
            <a:pPr eaLnBrk="1" hangingPunct="1">
              <a:buFont typeface="Wingdings" pitchFamily="2" charset="2"/>
              <a:buChar char="ü"/>
            </a:pPr>
            <a:r>
              <a:rPr lang="ru-RU" sz="3200" smtClean="0"/>
              <a:t>Адаптированная образовательная программа;</a:t>
            </a:r>
          </a:p>
          <a:p>
            <a:pPr eaLnBrk="1" hangingPunct="1">
              <a:buFont typeface="Wingdings" pitchFamily="2" charset="2"/>
              <a:buChar char="ü"/>
            </a:pPr>
            <a:r>
              <a:rPr lang="ru-RU" sz="3200" smtClean="0"/>
              <a:t>Услуги ассистента (помощника);</a:t>
            </a:r>
          </a:p>
          <a:p>
            <a:pPr eaLnBrk="1" hangingPunct="1">
              <a:buFont typeface="Wingdings" pitchFamily="2" charset="2"/>
              <a:buChar char="ü"/>
            </a:pPr>
            <a:r>
              <a:rPr lang="ru-RU" sz="3200" smtClean="0"/>
              <a:t>Отдельные организации для обучающихся … с умственной отсталостью, с расстройствами аутистического спектра, со сложными дефектами и других обучающихся с ограниченными возможностями;</a:t>
            </a:r>
          </a:p>
          <a:p>
            <a:pPr eaLnBrk="1" hangingPunct="1">
              <a:buFont typeface="Wingdings" pitchFamily="2" charset="2"/>
              <a:buChar char="ü"/>
            </a:pPr>
            <a:r>
              <a:rPr lang="ru-RU" sz="3200" smtClean="0"/>
              <a:t>Специальные условия образования;</a:t>
            </a:r>
          </a:p>
          <a:p>
            <a:pPr eaLnBrk="1" hangingPunct="1">
              <a:buFont typeface="Wingdings" pitchFamily="2" charset="2"/>
              <a:buChar char="ü"/>
            </a:pPr>
            <a:r>
              <a:rPr lang="ru-RU" sz="3200" smtClean="0"/>
              <a:t>Федеральный государственный образовательный стандарт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1000"/>
                            </p:stCondLst>
                            <p:childTnLst>
                              <p:par>
                                <p:cTn id="41" presetID="37"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4" descr="Отдельный.jpg"/>
          <p:cNvPicPr>
            <a:picLocks noChangeAspect="1"/>
          </p:cNvPicPr>
          <p:nvPr/>
        </p:nvPicPr>
        <p:blipFill>
          <a:blip r:embed="rId3"/>
          <a:srcRect/>
          <a:stretch>
            <a:fillRect/>
          </a:stretch>
        </p:blipFill>
        <p:spPr bwMode="auto">
          <a:xfrm>
            <a:off x="571500" y="1339850"/>
            <a:ext cx="8572500" cy="5637213"/>
          </a:xfrm>
          <a:prstGeom prst="rect">
            <a:avLst/>
          </a:prstGeom>
          <a:noFill/>
          <a:ln w="9525">
            <a:noFill/>
            <a:miter lim="800000"/>
            <a:headEnd/>
            <a:tailEnd/>
          </a:ln>
        </p:spPr>
      </p:pic>
      <p:sp>
        <p:nvSpPr>
          <p:cNvPr id="2" name="Название 1"/>
          <p:cNvSpPr>
            <a:spLocks noGrp="1"/>
          </p:cNvSpPr>
          <p:nvPr>
            <p:ph type="title"/>
          </p:nvPr>
        </p:nvSpPr>
        <p:spPr>
          <a:xfrm>
            <a:off x="0" y="-27384"/>
            <a:ext cx="9144000" cy="1359024"/>
          </a:xfrm>
        </p:spPr>
        <p:txBody>
          <a:bodyPr>
            <a:noAutofit/>
          </a:bodyPr>
          <a:lstStyle/>
          <a:p>
            <a:pPr eaLnBrk="1" fontAlgn="auto" hangingPunct="1">
              <a:spcAft>
                <a:spcPts val="0"/>
              </a:spcAft>
              <a:defRPr/>
            </a:pPr>
            <a:r>
              <a:rPr lang="ru-RU" sz="3200" dirty="0" smtClean="0">
                <a:solidFill>
                  <a:srgbClr val="800000"/>
                </a:solidFill>
              </a:rPr>
              <a:t>Соотношение содержательных компонентов Стандарта </a:t>
            </a:r>
            <a:br>
              <a:rPr lang="ru-RU" sz="3200" dirty="0" smtClean="0">
                <a:solidFill>
                  <a:srgbClr val="800000"/>
                </a:solidFill>
              </a:rPr>
            </a:br>
            <a:r>
              <a:rPr lang="ru-RU" sz="2800" dirty="0" smtClean="0">
                <a:solidFill>
                  <a:srgbClr val="800000"/>
                </a:solidFill>
              </a:rPr>
              <a:t>(концепция СФГОС разработанная ИКП)</a:t>
            </a:r>
            <a:endParaRPr lang="ru-RU" sz="2800" dirty="0">
              <a:solidFill>
                <a:srgbClr val="800000"/>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57175" y="293688"/>
            <a:ext cx="8229600" cy="1143000"/>
          </a:xfrm>
        </p:spPr>
        <p:txBody>
          <a:bodyPr>
            <a:normAutofit fontScale="90000"/>
          </a:bodyPr>
          <a:lstStyle/>
          <a:p>
            <a:pPr eaLnBrk="1" fontAlgn="auto" hangingPunct="1">
              <a:spcAft>
                <a:spcPts val="0"/>
              </a:spcAft>
              <a:defRPr/>
            </a:pPr>
            <a:r>
              <a:rPr lang="ru-RU" dirty="0" smtClean="0">
                <a:solidFill>
                  <a:srgbClr val="800000"/>
                </a:solidFill>
              </a:rPr>
              <a:t>Приказы Минобрнауки России</a:t>
            </a:r>
            <a:br>
              <a:rPr lang="ru-RU" dirty="0" smtClean="0">
                <a:solidFill>
                  <a:srgbClr val="800000"/>
                </a:solidFill>
              </a:rPr>
            </a:br>
            <a:r>
              <a:rPr lang="ru-RU" dirty="0" smtClean="0">
                <a:solidFill>
                  <a:srgbClr val="800000"/>
                </a:solidFill>
              </a:rPr>
              <a:t>от 19.12.2014</a:t>
            </a:r>
            <a:endParaRPr lang="ru-RU" dirty="0">
              <a:solidFill>
                <a:srgbClr val="800000"/>
              </a:solidFill>
            </a:endParaRPr>
          </a:p>
        </p:txBody>
      </p:sp>
      <p:sp>
        <p:nvSpPr>
          <p:cNvPr id="3" name="Содержимое 2"/>
          <p:cNvSpPr>
            <a:spLocks noGrp="1"/>
          </p:cNvSpPr>
          <p:nvPr>
            <p:ph idx="1"/>
          </p:nvPr>
        </p:nvSpPr>
        <p:spPr>
          <a:xfrm>
            <a:off x="323850" y="1600200"/>
            <a:ext cx="8569325" cy="4708525"/>
          </a:xfrm>
        </p:spPr>
        <p:txBody>
          <a:bodyPr>
            <a:normAutofit/>
          </a:bodyPr>
          <a:lstStyle/>
          <a:p>
            <a:pPr marL="651510" indent="-514350" eaLnBrk="1" fontAlgn="auto" hangingPunct="1">
              <a:spcAft>
                <a:spcPts val="0"/>
              </a:spcAft>
              <a:buClr>
                <a:schemeClr val="tx1">
                  <a:shade val="95000"/>
                </a:schemeClr>
              </a:buClr>
              <a:buFont typeface="+mj-lt"/>
              <a:buAutoNum type="arabicPeriod"/>
              <a:defRPr/>
            </a:pPr>
            <a:r>
              <a:rPr lang="ru-RU" dirty="0" smtClean="0"/>
              <a:t>№ 1598 «Об утверждении федерального государственного образовательного стандарта </a:t>
            </a:r>
            <a:r>
              <a:rPr lang="ru-RU" u="sng" dirty="0" smtClean="0"/>
              <a:t>начального общего образования обучающихся с ограниченными возможностями здоровья</a:t>
            </a:r>
            <a:r>
              <a:rPr lang="ru-RU" dirty="0" smtClean="0"/>
              <a:t>»;</a:t>
            </a:r>
          </a:p>
          <a:p>
            <a:pPr marL="137160" indent="0" eaLnBrk="1" fontAlgn="auto" hangingPunct="1">
              <a:spcAft>
                <a:spcPts val="0"/>
              </a:spcAft>
              <a:buClr>
                <a:schemeClr val="tx1">
                  <a:shade val="95000"/>
                </a:schemeClr>
              </a:buClr>
              <a:buFont typeface="Wingdings 2"/>
              <a:buNone/>
              <a:defRPr/>
            </a:pPr>
            <a:endParaRPr lang="ru-RU" dirty="0" smtClean="0"/>
          </a:p>
          <a:p>
            <a:pPr marL="651510" indent="-514350" eaLnBrk="1" fontAlgn="auto" hangingPunct="1">
              <a:spcAft>
                <a:spcPts val="0"/>
              </a:spcAft>
              <a:buClr>
                <a:schemeClr val="tx1">
                  <a:shade val="95000"/>
                </a:schemeClr>
              </a:buClr>
              <a:buFont typeface="+mj-lt"/>
              <a:buAutoNum type="arabicPeriod"/>
              <a:defRPr/>
            </a:pPr>
            <a:r>
              <a:rPr lang="ru-RU" dirty="0" smtClean="0">
                <a:solidFill>
                  <a:srgbClr val="FF0000"/>
                </a:solidFill>
              </a:rPr>
              <a:t>№ 1599 «Об </a:t>
            </a:r>
            <a:r>
              <a:rPr lang="ru-RU" dirty="0">
                <a:solidFill>
                  <a:srgbClr val="FF0000"/>
                </a:solidFill>
              </a:rPr>
              <a:t>утверждении федерального государственного </a:t>
            </a:r>
            <a:r>
              <a:rPr lang="ru-RU" dirty="0" smtClean="0">
                <a:solidFill>
                  <a:srgbClr val="FF0000"/>
                </a:solidFill>
              </a:rPr>
              <a:t>образовательного</a:t>
            </a:r>
            <a:r>
              <a:rPr lang="ru-RU" dirty="0">
                <a:solidFill>
                  <a:srgbClr val="FF0000"/>
                </a:solidFill>
              </a:rPr>
              <a:t> </a:t>
            </a:r>
            <a:r>
              <a:rPr lang="ru-RU" dirty="0" smtClean="0">
                <a:solidFill>
                  <a:srgbClr val="FF0000"/>
                </a:solidFill>
              </a:rPr>
              <a:t>стандарта </a:t>
            </a:r>
            <a:r>
              <a:rPr lang="ru-RU" u="sng" dirty="0">
                <a:solidFill>
                  <a:srgbClr val="FF0000"/>
                </a:solidFill>
              </a:rPr>
              <a:t>образования обучающихся с умственной отсталостью (интеллектуальными нарушениями</a:t>
            </a:r>
            <a:r>
              <a:rPr lang="ru-RU" dirty="0" smtClean="0">
                <a:solidFill>
                  <a:srgbClr val="FF0000"/>
                </a:solidFill>
              </a:rPr>
              <a:t>)» </a:t>
            </a:r>
            <a:endParaRPr lang="ru-RU" dirty="0">
              <a:solidFill>
                <a:srgbClr val="FF0000"/>
              </a:solidFill>
            </a:endParaRPr>
          </a:p>
          <a:p>
            <a:pPr marL="651510" indent="-514350" eaLnBrk="1" fontAlgn="auto" hangingPunct="1">
              <a:spcAft>
                <a:spcPts val="0"/>
              </a:spcAft>
              <a:buClr>
                <a:schemeClr val="tx1">
                  <a:shade val="95000"/>
                </a:schemeClr>
              </a:buClr>
              <a:buFont typeface="+mj-lt"/>
              <a:buAutoNum type="arabicPeriod"/>
              <a:defRPr/>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p:nvPr>
        </p:nvSpPr>
        <p:spPr>
          <a:xfrm>
            <a:off x="254819" y="189657"/>
            <a:ext cx="8280920" cy="922114"/>
          </a:xfrm>
        </p:spPr>
        <p:txBody>
          <a:bodyPr>
            <a:noAutofit/>
          </a:bodyPr>
          <a:lstStyle/>
          <a:p>
            <a:pPr eaLnBrk="1" fontAlgn="auto" hangingPunct="1">
              <a:spcAft>
                <a:spcPts val="0"/>
              </a:spcAft>
              <a:defRPr/>
            </a:pPr>
            <a:r>
              <a:rPr lang="ru-RU" sz="3200" dirty="0" smtClean="0">
                <a:solidFill>
                  <a:srgbClr val="800000"/>
                </a:solidFill>
              </a:rPr>
              <a:t>Варианты АООП начального общего образования обучающихся с ОВЗ</a:t>
            </a:r>
            <a:endParaRPr lang="ru-RU" sz="3200" dirty="0">
              <a:solidFill>
                <a:srgbClr val="800000"/>
              </a:solidFill>
            </a:endParaRPr>
          </a:p>
        </p:txBody>
      </p:sp>
      <p:graphicFrame>
        <p:nvGraphicFramePr>
          <p:cNvPr id="32804" name="Group 36"/>
          <p:cNvGraphicFramePr>
            <a:graphicFrameLocks noGrp="1"/>
          </p:cNvGraphicFramePr>
          <p:nvPr>
            <p:ph idx="1"/>
          </p:nvPr>
        </p:nvGraphicFramePr>
        <p:xfrm>
          <a:off x="107950" y="1341438"/>
          <a:ext cx="8856663" cy="5349875"/>
        </p:xfrm>
        <a:graphic>
          <a:graphicData uri="http://schemas.openxmlformats.org/drawingml/2006/table">
            <a:tbl>
              <a:tblPr/>
              <a:tblGrid>
                <a:gridCol w="5400675"/>
                <a:gridCol w="3455988"/>
              </a:tblGrid>
              <a:tr h="522288">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2600" b="1" i="0" u="none" strike="noStrike" cap="none" normalizeH="0" baseline="0" smtClean="0">
                          <a:ln>
                            <a:noFill/>
                          </a:ln>
                          <a:solidFill>
                            <a:srgbClr val="FFFFFF"/>
                          </a:solidFill>
                          <a:effectLst/>
                          <a:latin typeface="Times New Roman" pitchFamily="18" charset="0"/>
                          <a:cs typeface="Times New Roman" pitchFamily="18" charset="0"/>
                        </a:rPr>
                        <a:t>Категория обучающихся</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ru-RU" sz="2600" b="1" i="0" u="none" strike="noStrike" cap="none" normalizeH="0" baseline="0" smtClean="0">
                          <a:ln>
                            <a:noFill/>
                          </a:ln>
                          <a:solidFill>
                            <a:srgbClr val="FFFFFF"/>
                          </a:solidFill>
                          <a:effectLst/>
                          <a:latin typeface="Times New Roman" pitchFamily="18" charset="0"/>
                          <a:cs typeface="Times New Roman" pitchFamily="18" charset="0"/>
                        </a:rPr>
                        <a:t>Варианты АООП</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Глухие дети</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 IV</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Слабослышащие дети</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Слепые дети</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 IV</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Слабовидящие дети  </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Дети с речевыми нарушениями</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Дети с двигательными нарушениями</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 IV</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Дети с ЗПР</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5222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Дети с РАС</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I, II, III, IV</a:t>
                      </a:r>
                      <a:endParaRPr kumimoji="0" lang="ru-RU" sz="2600" b="0" i="0" u="none" strike="noStrike" cap="none" normalizeH="0" baseline="0" smtClean="0">
                        <a:ln>
                          <a:noFill/>
                        </a:ln>
                        <a:solidFill>
                          <a:schemeClr val="tx1"/>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p:nvPr>
        </p:nvSpPr>
        <p:spPr>
          <a:xfrm>
            <a:off x="543744" y="476945"/>
            <a:ext cx="8280920" cy="1556791"/>
          </a:xfrm>
        </p:spPr>
        <p:txBody>
          <a:bodyPr>
            <a:noAutofit/>
          </a:bodyPr>
          <a:lstStyle/>
          <a:p>
            <a:pPr eaLnBrk="1" fontAlgn="auto" hangingPunct="1">
              <a:spcAft>
                <a:spcPts val="0"/>
              </a:spcAft>
              <a:defRPr/>
            </a:pPr>
            <a:r>
              <a:rPr lang="ru-RU" sz="3200" dirty="0" smtClean="0">
                <a:solidFill>
                  <a:srgbClr val="800000"/>
                </a:solidFill>
              </a:rPr>
              <a:t>Варианты АООП образования обучающихся с умственной отсталостью (интеллектуальными нарушениями) </a:t>
            </a:r>
            <a:endParaRPr lang="ru-RU" sz="3200" dirty="0">
              <a:solidFill>
                <a:srgbClr val="800000"/>
              </a:solidFill>
            </a:endParaRPr>
          </a:p>
        </p:txBody>
      </p:sp>
      <p:graphicFrame>
        <p:nvGraphicFramePr>
          <p:cNvPr id="5" name="Содержимое 4"/>
          <p:cNvGraphicFramePr>
            <a:graphicFrameLocks noGrp="1"/>
          </p:cNvGraphicFramePr>
          <p:nvPr>
            <p:ph idx="1"/>
          </p:nvPr>
        </p:nvGraphicFramePr>
        <p:xfrm>
          <a:off x="0" y="2473325"/>
          <a:ext cx="8942388" cy="3868738"/>
        </p:xfrm>
        <a:graphic>
          <a:graphicData uri="http://schemas.openxmlformats.org/drawingml/2006/table">
            <a:tbl>
              <a:tblPr/>
              <a:tblGrid>
                <a:gridCol w="5451475"/>
                <a:gridCol w="3490913"/>
              </a:tblGrid>
              <a:tr h="695325">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ru-RU" sz="2600" b="1" i="0" u="none" strike="noStrike" cap="none" normalizeH="0" baseline="0" smtClean="0">
                          <a:ln>
                            <a:noFill/>
                          </a:ln>
                          <a:solidFill>
                            <a:srgbClr val="FFFFFF"/>
                          </a:solidFill>
                          <a:effectLst/>
                          <a:latin typeface="Times New Roman" pitchFamily="18" charset="0"/>
                          <a:cs typeface="Times New Roman" pitchFamily="18" charset="0"/>
                        </a:rPr>
                        <a:t>Категория обучающихся</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ru-RU" sz="2600" b="1" i="0" u="none" strike="noStrike" cap="none" normalizeH="0" baseline="0" smtClean="0">
                          <a:ln>
                            <a:noFill/>
                          </a:ln>
                          <a:solidFill>
                            <a:srgbClr val="FFFFFF"/>
                          </a:solidFill>
                          <a:effectLst/>
                          <a:latin typeface="Times New Roman" pitchFamily="18" charset="0"/>
                          <a:cs typeface="Times New Roman" pitchFamily="18" charset="0"/>
                        </a:rPr>
                        <a:t>Варианты АООП</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9065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Дети с легкой умственной отсталостью </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Times New Roman" pitchFamily="18" charset="0"/>
                          <a:cs typeface="Times New Roman" pitchFamily="18" charset="0"/>
                        </a:rPr>
                        <a:t>I</a:t>
                      </a:r>
                      <a:endParaRPr kumimoji="0" lang="ru-RU" sz="2600" b="0" i="0" u="none" strike="noStrike" cap="none" normalizeH="0" baseline="0" smtClean="0">
                        <a:ln>
                          <a:noFill/>
                        </a:ln>
                        <a:solidFill>
                          <a:srgbClr val="008000"/>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139065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rPr>
                        <a:t>Дети с умеренной, тяжелой, глубокой умственной отсталостью, с ТМНР</a:t>
                      </a: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Times New Roman" pitchFamily="18" charset="0"/>
                          <a:cs typeface="Times New Roman" pitchFamily="18" charset="0"/>
                        </a:rPr>
                        <a:t>II</a:t>
                      </a:r>
                      <a:endParaRPr kumimoji="0" lang="ru-RU" sz="2600" b="0" i="0" u="none" strike="noStrike" cap="none" normalizeH="0" baseline="0" smtClean="0">
                        <a:ln>
                          <a:noFill/>
                        </a:ln>
                        <a:solidFill>
                          <a:srgbClr val="008000"/>
                        </a:solidFill>
                        <a:effectLst/>
                        <a:latin typeface="Times New Roman" pitchFamily="18" charset="0"/>
                        <a:cs typeface="Times New Roman" pitchFamily="18" charset="0"/>
                      </a:endParaRPr>
                    </a:p>
                  </a:txBody>
                  <a:tcPr marL="61819" marR="618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5876925"/>
            <a:ext cx="9144000" cy="981075"/>
          </a:xfrm>
          <a:prstGeom prst="rect">
            <a:avLst/>
          </a:prstGeom>
          <a:solidFill>
            <a:srgbClr val="800000"/>
          </a:solidFill>
          <a:ln w="9525">
            <a:solidFill>
              <a:schemeClr val="tx1"/>
            </a:solidFill>
            <a:miter lim="800000"/>
            <a:headEnd/>
            <a:tailEnd/>
          </a:ln>
        </p:spPr>
        <p:txBody>
          <a:bodyPr wrap="none" anchor="ctr"/>
          <a:lstStyle/>
          <a:p>
            <a:pPr algn="ctr"/>
            <a:r>
              <a:rPr lang="ru-RU" sz="2800">
                <a:solidFill>
                  <a:schemeClr val="bg1"/>
                </a:solidFill>
                <a:latin typeface="Times New Roman" pitchFamily="18" charset="0"/>
              </a:rPr>
              <a:t>ФЗ РФ «Об образовании в Российской Федерации» </a:t>
            </a:r>
          </a:p>
        </p:txBody>
      </p:sp>
      <p:sp>
        <p:nvSpPr>
          <p:cNvPr id="15363" name="Rectangle 4"/>
          <p:cNvSpPr>
            <a:spLocks noChangeArrowheads="1"/>
          </p:cNvSpPr>
          <p:nvPr/>
        </p:nvSpPr>
        <p:spPr bwMode="auto">
          <a:xfrm>
            <a:off x="179388" y="3284538"/>
            <a:ext cx="8785225" cy="1368425"/>
          </a:xfrm>
          <a:prstGeom prst="rect">
            <a:avLst/>
          </a:prstGeom>
          <a:solidFill>
            <a:srgbClr val="FF6600"/>
          </a:solidFill>
          <a:ln w="9525">
            <a:solidFill>
              <a:schemeClr val="tx1"/>
            </a:solidFill>
            <a:miter lim="800000"/>
            <a:headEnd/>
            <a:tailEnd/>
          </a:ln>
        </p:spPr>
        <p:txBody>
          <a:bodyPr wrap="none" anchor="ctr"/>
          <a:lstStyle/>
          <a:p>
            <a:pPr algn="ctr" fontAlgn="auto">
              <a:spcBef>
                <a:spcPts val="0"/>
              </a:spcBef>
              <a:spcAft>
                <a:spcPts val="0"/>
              </a:spcAft>
              <a:defRPr/>
            </a:pPr>
            <a:r>
              <a:rPr lang="ru-RU" sz="2400" dirty="0">
                <a:latin typeface="Arial"/>
                <a:cs typeface="Arial"/>
              </a:rPr>
              <a:t>Требования к результатам освоения </a:t>
            </a:r>
          </a:p>
          <a:p>
            <a:pPr algn="ctr" fontAlgn="auto">
              <a:spcBef>
                <a:spcPts val="0"/>
              </a:spcBef>
              <a:spcAft>
                <a:spcPts val="0"/>
              </a:spcAft>
              <a:defRPr/>
            </a:pPr>
            <a:r>
              <a:rPr lang="ru-RU" sz="2400" dirty="0">
                <a:latin typeface="Arial"/>
                <a:cs typeface="Arial"/>
              </a:rPr>
              <a:t>АООП</a:t>
            </a:r>
            <a:endParaRPr lang="ru-RU" sz="2400" b="1" dirty="0">
              <a:solidFill>
                <a:schemeClr val="accent5">
                  <a:lumMod val="75000"/>
                </a:schemeClr>
              </a:solidFill>
              <a:latin typeface="Arial"/>
              <a:cs typeface="Arial"/>
            </a:endParaRPr>
          </a:p>
        </p:txBody>
      </p:sp>
      <p:sp>
        <p:nvSpPr>
          <p:cNvPr id="39942" name="Rectangle 6"/>
          <p:cNvSpPr>
            <a:spLocks noChangeArrowheads="1"/>
          </p:cNvSpPr>
          <p:nvPr/>
        </p:nvSpPr>
        <p:spPr bwMode="auto">
          <a:xfrm>
            <a:off x="179388" y="1844675"/>
            <a:ext cx="8785225" cy="1439863"/>
          </a:xfrm>
          <a:prstGeom prst="rect">
            <a:avLst/>
          </a:prstGeom>
          <a:solidFill>
            <a:srgbClr val="00FFFF"/>
          </a:solidFill>
          <a:ln w="9525">
            <a:solidFill>
              <a:schemeClr val="tx1"/>
            </a:solidFill>
            <a:miter lim="800000"/>
            <a:headEnd/>
            <a:tailEnd/>
          </a:ln>
        </p:spPr>
        <p:txBody>
          <a:bodyPr wrap="none" anchor="ctr"/>
          <a:lstStyle/>
          <a:p>
            <a:pPr algn="ctr"/>
            <a:r>
              <a:rPr lang="ru-RU" sz="2400">
                <a:cs typeface="Arial" charset="0"/>
              </a:rPr>
              <a:t>Требования к условиям реализации </a:t>
            </a:r>
          </a:p>
          <a:p>
            <a:pPr algn="ctr"/>
            <a:r>
              <a:rPr lang="ru-RU" sz="2400">
                <a:cs typeface="Arial" charset="0"/>
              </a:rPr>
              <a:t>АООП</a:t>
            </a:r>
            <a:endParaRPr lang="ru-RU" sz="2400" b="1">
              <a:solidFill>
                <a:schemeClr val="accent2"/>
              </a:solidFill>
              <a:cs typeface="Arial" charset="0"/>
            </a:endParaRPr>
          </a:p>
        </p:txBody>
      </p:sp>
      <p:sp>
        <p:nvSpPr>
          <p:cNvPr id="15373" name="Rectangle 3"/>
          <p:cNvSpPr>
            <a:spLocks noChangeArrowheads="1"/>
          </p:cNvSpPr>
          <p:nvPr/>
        </p:nvSpPr>
        <p:spPr bwMode="auto">
          <a:xfrm>
            <a:off x="179388" y="4652963"/>
            <a:ext cx="8785225" cy="1211262"/>
          </a:xfrm>
          <a:prstGeom prst="rect">
            <a:avLst/>
          </a:prstGeom>
          <a:solidFill>
            <a:srgbClr val="33CC33"/>
          </a:solidFill>
          <a:ln w="9525">
            <a:solidFill>
              <a:schemeClr val="tx1"/>
            </a:solidFill>
            <a:miter lim="800000"/>
            <a:headEnd/>
            <a:tailEnd/>
          </a:ln>
        </p:spPr>
        <p:txBody>
          <a:bodyPr wrap="none" anchor="ctr"/>
          <a:lstStyle/>
          <a:p>
            <a:pPr algn="ctr"/>
            <a:r>
              <a:rPr lang="ru-RU" sz="2400">
                <a:cs typeface="Arial" charset="0"/>
              </a:rPr>
              <a:t>Требования к структуре </a:t>
            </a:r>
          </a:p>
          <a:p>
            <a:pPr algn="ctr"/>
            <a:r>
              <a:rPr lang="ru-RU" sz="2400">
                <a:cs typeface="Arial" charset="0"/>
              </a:rPr>
              <a:t>АООП</a:t>
            </a:r>
            <a:endParaRPr lang="ru-RU" sz="2400" b="1">
              <a:solidFill>
                <a:schemeClr val="bg1"/>
              </a:solidFill>
              <a:cs typeface="Arial" charset="0"/>
            </a:endParaRPr>
          </a:p>
        </p:txBody>
      </p:sp>
      <p:sp>
        <p:nvSpPr>
          <p:cNvPr id="3" name="Равнобедренный треугольник 2"/>
          <p:cNvSpPr/>
          <p:nvPr/>
        </p:nvSpPr>
        <p:spPr>
          <a:xfrm>
            <a:off x="0" y="17463"/>
            <a:ext cx="9144000" cy="1773237"/>
          </a:xfrm>
          <a:prstGeom prst="triangle">
            <a:avLst>
              <a:gd name="adj" fmla="val 4948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6000" dirty="0">
                <a:solidFill>
                  <a:schemeClr val="accent2"/>
                </a:solidFill>
                <a:latin typeface="Arial"/>
                <a:cs typeface="Arial"/>
              </a:rPr>
              <a:t>ФГОС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900" decel="100000" fill="hold"/>
                                        <p:tgtEl>
                                          <p:spTgt spid="153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5373"/>
                                        </p:tgtEl>
                                        <p:attrNameLst>
                                          <p:attrName>style.visibility</p:attrName>
                                        </p:attrNameLst>
                                      </p:cBhvr>
                                      <p:to>
                                        <p:strVal val="visible"/>
                                      </p:to>
                                    </p:set>
                                    <p:animEffect transition="in" filter="fade">
                                      <p:cBhvr>
                                        <p:cTn id="14" dur="1000"/>
                                        <p:tgtEl>
                                          <p:spTgt spid="15373"/>
                                        </p:tgtEl>
                                      </p:cBhvr>
                                    </p:animEffect>
                                    <p:anim calcmode="lin" valueType="num">
                                      <p:cBhvr>
                                        <p:cTn id="15" dur="1000" fill="hold"/>
                                        <p:tgtEl>
                                          <p:spTgt spid="15373"/>
                                        </p:tgtEl>
                                        <p:attrNameLst>
                                          <p:attrName>ppt_x</p:attrName>
                                        </p:attrNameLst>
                                      </p:cBhvr>
                                      <p:tavLst>
                                        <p:tav tm="0">
                                          <p:val>
                                            <p:strVal val="#ppt_x"/>
                                          </p:val>
                                        </p:tav>
                                        <p:tav tm="100000">
                                          <p:val>
                                            <p:strVal val="#ppt_x"/>
                                          </p:val>
                                        </p:tav>
                                      </p:tavLst>
                                    </p:anim>
                                    <p:anim calcmode="lin" valueType="num">
                                      <p:cBhvr>
                                        <p:cTn id="16" dur="900" decel="100000" fill="hold"/>
                                        <p:tgtEl>
                                          <p:spTgt spid="1537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537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5363"/>
                                        </p:tgtEl>
                                        <p:attrNameLst>
                                          <p:attrName>style.visibility</p:attrName>
                                        </p:attrNameLst>
                                      </p:cBhvr>
                                      <p:to>
                                        <p:strVal val="visible"/>
                                      </p:to>
                                    </p:set>
                                    <p:animEffect transition="in" filter="fade">
                                      <p:cBhvr>
                                        <p:cTn id="21" dur="1000"/>
                                        <p:tgtEl>
                                          <p:spTgt spid="15363"/>
                                        </p:tgtEl>
                                      </p:cBhvr>
                                    </p:animEffect>
                                    <p:anim calcmode="lin" valueType="num">
                                      <p:cBhvr>
                                        <p:cTn id="22" dur="1000" fill="hold"/>
                                        <p:tgtEl>
                                          <p:spTgt spid="15363"/>
                                        </p:tgtEl>
                                        <p:attrNameLst>
                                          <p:attrName>ppt_x</p:attrName>
                                        </p:attrNameLst>
                                      </p:cBhvr>
                                      <p:tavLst>
                                        <p:tav tm="0">
                                          <p:val>
                                            <p:strVal val="#ppt_x"/>
                                          </p:val>
                                        </p:tav>
                                        <p:tav tm="100000">
                                          <p:val>
                                            <p:strVal val="#ppt_x"/>
                                          </p:val>
                                        </p:tav>
                                      </p:tavLst>
                                    </p:anim>
                                    <p:anim calcmode="lin" valueType="num">
                                      <p:cBhvr>
                                        <p:cTn id="23" dur="900" decel="100000" fill="hold"/>
                                        <p:tgtEl>
                                          <p:spTgt spid="1536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363"/>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9942"/>
                                        </p:tgtEl>
                                        <p:attrNameLst>
                                          <p:attrName>style.visibility</p:attrName>
                                        </p:attrNameLst>
                                      </p:cBhvr>
                                      <p:to>
                                        <p:strVal val="visible"/>
                                      </p:to>
                                    </p:set>
                                    <p:animEffect transition="in" filter="fade">
                                      <p:cBhvr>
                                        <p:cTn id="28" dur="1000"/>
                                        <p:tgtEl>
                                          <p:spTgt spid="39942"/>
                                        </p:tgtEl>
                                      </p:cBhvr>
                                    </p:animEffect>
                                    <p:anim calcmode="lin" valueType="num">
                                      <p:cBhvr>
                                        <p:cTn id="29" dur="1000" fill="hold"/>
                                        <p:tgtEl>
                                          <p:spTgt spid="39942"/>
                                        </p:tgtEl>
                                        <p:attrNameLst>
                                          <p:attrName>ppt_x</p:attrName>
                                        </p:attrNameLst>
                                      </p:cBhvr>
                                      <p:tavLst>
                                        <p:tav tm="0">
                                          <p:val>
                                            <p:strVal val="#ppt_x"/>
                                          </p:val>
                                        </p:tav>
                                        <p:tav tm="100000">
                                          <p:val>
                                            <p:strVal val="#ppt_x"/>
                                          </p:val>
                                        </p:tav>
                                      </p:tavLst>
                                    </p:anim>
                                    <p:anim calcmode="lin" valueType="num">
                                      <p:cBhvr>
                                        <p:cTn id="30" dur="900" decel="100000" fill="hold"/>
                                        <p:tgtEl>
                                          <p:spTgt spid="3994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9942"/>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39942" grpId="0" animBg="1"/>
      <p:bldP spid="15373"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11555</TotalTime>
  <Words>2479</Words>
  <Application>Microsoft Office PowerPoint</Application>
  <PresentationFormat>Экран (4:3)</PresentationFormat>
  <Paragraphs>170</Paragraphs>
  <Slides>22</Slides>
  <Notes>9</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2</vt:i4>
      </vt:variant>
      <vt:variant>
        <vt:lpstr>Заголовки слайдов</vt:lpstr>
      </vt:variant>
      <vt:variant>
        <vt:i4>22</vt:i4>
      </vt:variant>
    </vt:vector>
  </HeadingPairs>
  <TitlesOfParts>
    <vt:vector size="32" baseType="lpstr">
      <vt:lpstr>Arial</vt:lpstr>
      <vt:lpstr>Times New Roman</vt:lpstr>
      <vt:lpstr>Wingdings 2</vt:lpstr>
      <vt:lpstr>Wingdings</vt:lpstr>
      <vt:lpstr>Wingdings 3</vt:lpstr>
      <vt:lpstr>Calibri</vt:lpstr>
      <vt:lpstr>Lucida Sans</vt:lpstr>
      <vt:lpstr>Garamond</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Контактная   информация: Перетягина А.Г.- руководитель  содержательного направления  по  разработке  модели  обучения  и воспитания   обучающихся  интеллектуальными  нарушениям в условиях перехода  на ФГОС  образования  обучающихся  с умственной отсталостью  8950444319 (сот.); 2368775 (раб.) e-mail arinaperetyagina@mail.ru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Организационные и содержательные аспекты  сопровождаемого (поддерживаемого) проживания</dc:title>
  <dc:creator>HP</dc:creator>
  <cp:lastModifiedBy>Peretjagina-AG</cp:lastModifiedBy>
  <cp:revision>757</cp:revision>
  <dcterms:created xsi:type="dcterms:W3CDTF">2011-10-04T03:30:39Z</dcterms:created>
  <dcterms:modified xsi:type="dcterms:W3CDTF">2016-07-02T09:41:36Z</dcterms:modified>
</cp:coreProperties>
</file>