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300" r:id="rId3"/>
    <p:sldId id="292" r:id="rId4"/>
    <p:sldId id="264" r:id="rId5"/>
    <p:sldId id="262" r:id="rId6"/>
    <p:sldId id="272" r:id="rId7"/>
    <p:sldId id="266" r:id="rId8"/>
    <p:sldId id="294" r:id="rId9"/>
    <p:sldId id="276" r:id="rId10"/>
    <p:sldId id="285" r:id="rId11"/>
    <p:sldId id="298" r:id="rId12"/>
    <p:sldId id="269" r:id="rId13"/>
    <p:sldId id="270" r:id="rId14"/>
    <p:sldId id="301" r:id="rId15"/>
    <p:sldId id="274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207"/>
    <a:srgbClr val="BC6608"/>
    <a:srgbClr val="CC99FF"/>
    <a:srgbClr val="FF33CC"/>
    <a:srgbClr val="D1EB37"/>
    <a:srgbClr val="39E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87" d="100"/>
          <a:sy n="87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A33F48-7883-448B-A2C0-2C1845CE2106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664804"/>
            <a:ext cx="7071279" cy="2232248"/>
          </a:xfrm>
        </p:spPr>
        <p:txBody>
          <a:bodyPr>
            <a:noAutofit/>
          </a:bodyPr>
          <a:lstStyle/>
          <a:p>
            <a:pPr algn="ctr">
              <a:tabLst>
                <a:tab pos="2687638" algn="l"/>
              </a:tabLst>
            </a:pP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Адаптивная школа-интернат «Ступени» </a:t>
            </a:r>
            <a:r>
              <a:rPr 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г.Перми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b="1" dirty="0">
                <a:solidFill>
                  <a:schemeClr val="accent2"/>
                </a:solidFill>
                <a:latin typeface="Gabriola" panose="04040605051002020D02" pitchFamily="82" charset="0"/>
                <a:ea typeface="Tahoma" panose="020B0604030504040204" pitchFamily="34" charset="0"/>
                <a:cs typeface="Segoe UI" panose="020B0502040204020203" pitchFamily="34" charset="0"/>
              </a:rPr>
              <a:t>«Применение Су-</a:t>
            </a:r>
            <a:r>
              <a:rPr lang="ru-RU" sz="3600" b="1" dirty="0" err="1">
                <a:solidFill>
                  <a:schemeClr val="accent2"/>
                </a:solidFill>
                <a:latin typeface="Gabriola" panose="04040605051002020D02" pitchFamily="82" charset="0"/>
                <a:ea typeface="Tahoma" panose="020B0604030504040204" pitchFamily="34" charset="0"/>
                <a:cs typeface="Segoe UI" panose="020B0502040204020203" pitchFamily="34" charset="0"/>
              </a:rPr>
              <a:t>Джок</a:t>
            </a:r>
            <a:r>
              <a:rPr lang="ru-RU" sz="3600" b="1" dirty="0">
                <a:solidFill>
                  <a:schemeClr val="accent2"/>
                </a:solidFill>
                <a:latin typeface="Gabriola" panose="04040605051002020D02" pitchFamily="82" charset="0"/>
                <a:ea typeface="Tahoma" panose="020B0604030504040204" pitchFamily="34" charset="0"/>
                <a:cs typeface="Segoe UI" panose="020B0502040204020203" pitchFamily="34" charset="0"/>
              </a:rPr>
              <a:t> терапии при коррекции речевых нарушений у детей с младшего школьного возраста с ОВЗ»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Tahoma" panose="020B0604030504040204" pitchFamily="34" charset="0"/>
                <a:cs typeface="Segoe UI" panose="020B0502040204020203" pitchFamily="34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221088"/>
            <a:ext cx="4104456" cy="215383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логопед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Мазитова Мария Викторовна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5064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544616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Автоматизация поставленного       звука в речи.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2"/>
          </p:nvPr>
        </p:nvSpPr>
        <p:spPr>
          <a:xfrm>
            <a:off x="395538" y="1124744"/>
            <a:ext cx="2952326" cy="269168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поочередно надевает массажное кольцо на каждый палец, одновременно проговаривая стихотворение на автоматизацию поставленного звука Ш.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3491880" y="1448780"/>
            <a:ext cx="5400599" cy="5112568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правой руке: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малыш-Илюша,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большой палец)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малыш-Ванюша,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(указательный)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малыш-Алеша,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(средний)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малыш-Антоша,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(безымянный)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меньшего малыша зовут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Мишуткою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друзья.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(мизинец)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левой руке: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малышка-Танюша,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большой палец)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малышка-Ксюша,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(указательный)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малышка-Маша,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(средний)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малышка-Даша,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(безымянный)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меньшую зовут Наташа.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мизине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ц)</a:t>
            </a:r>
          </a:p>
          <a:p>
            <a:pPr>
              <a:buNone/>
            </a:pPr>
            <a:endParaRPr lang="ru-RU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2060849"/>
            <a:ext cx="39621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Times New Roman" pitchFamily="18" charset="0"/>
                <a:cs typeface="Arial" pitchFamily="34" charset="0"/>
              </a:rPr>
              <a:t>                  </a:t>
            </a:r>
            <a:endParaRPr lang="ru-RU" sz="1050" i="1" dirty="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6AA32B-ED7A-4E0B-A478-45BC642CB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4" r="6996" b="17677"/>
          <a:stretch/>
        </p:blipFill>
        <p:spPr>
          <a:xfrm>
            <a:off x="611560" y="3273953"/>
            <a:ext cx="2439466" cy="33633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994024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Связь звука с буквой, профилактика </a:t>
            </a:r>
            <a:r>
              <a:rPr lang="ru-RU" dirty="0" err="1">
                <a:solidFill>
                  <a:schemeClr val="accent2"/>
                </a:solidFill>
              </a:rPr>
              <a:t>дисграфии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Прокатывание шариком по написанной букве.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F89CC1-5AAF-4CDD-B931-D1017040C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10500" b="22812"/>
          <a:stretch/>
        </p:blipFill>
        <p:spPr>
          <a:xfrm>
            <a:off x="5093328" y="2168244"/>
            <a:ext cx="3840360" cy="45734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C598FA-2134-42F4-A0A4-B25B03D72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0" b="38623"/>
          <a:stretch/>
        </p:blipFill>
        <p:spPr>
          <a:xfrm>
            <a:off x="1551546" y="3098170"/>
            <a:ext cx="2501380" cy="27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0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777"/>
            <a:ext cx="7056784" cy="15121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Игры, направленные 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на обобщение и расширение словаря,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развитие грамматического  строя речи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169876"/>
            <a:ext cx="3744416" cy="1224136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 ладошке шар катаю и животных называю»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074270" y="1916832"/>
            <a:ext cx="3744416" cy="415709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«Один-много».</a:t>
            </a:r>
            <a:endParaRPr lang="en-US" sz="2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катит «чудо-шарик» по столу ребенку, называя предмет в единственном числе. Ребенок, поймав ладонью шарик, откатывает его назад, называя существительные во множественном числе.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упражнения: «</a:t>
            </a: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ласково», «Скажи наоборот»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EA1229-A35B-4A58-86AE-69A5570EF5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t="3643" r="23614" b="29217"/>
          <a:stretch/>
        </p:blipFill>
        <p:spPr>
          <a:xfrm>
            <a:off x="328364" y="3131840"/>
            <a:ext cx="4128459" cy="230425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7461448" cy="17877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Игры, 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направленные 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на развитие в пространстве и времени</a:t>
            </a:r>
            <a:b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311194" y="3776638"/>
            <a:ext cx="3779912" cy="1944216"/>
          </a:xfrm>
          <a:noFill/>
          <a:ln>
            <a:noFill/>
          </a:ln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Влево, вправо прокати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мяч не упусти»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b="1" dirty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«Шарик катится по дорожке»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86248" y="1988840"/>
            <a:ext cx="3166072" cy="1584176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Мячик ты скорей катай, дни недели называй»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«Утро, день, вечер, ночь»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«Времена года»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7446" y="2204864"/>
            <a:ext cx="3746696" cy="1960970"/>
          </a:xfrm>
          <a:noFill/>
          <a:ln>
            <a:noFill/>
          </a:ln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3C9F19-6B5A-448C-A14E-DDECE4813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" t="1526" r="369" b="21867"/>
          <a:stretch/>
        </p:blipFill>
        <p:spPr>
          <a:xfrm>
            <a:off x="334968" y="2060882"/>
            <a:ext cx="3111652" cy="4233989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 3" descr="http://cdn.imhonet.ru/element/large/0a/62/0a62188b145e1d9b049624a62606917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3716338"/>
            <a:ext cx="1905000" cy="2752725"/>
          </a:xfrm>
        </p:spPr>
      </p:pic>
      <p:pic>
        <p:nvPicPr>
          <p:cNvPr id="34818" name="Рисунок 5" descr="http://moole.ru/uploads/posts/2009-06/1245528606_sudj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188" y="3644900"/>
            <a:ext cx="2100262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6" descr="http://free-tracker.net/uploads/posts/2013-03/1364449606_1szhc748vyitko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1138" y="277813"/>
            <a:ext cx="38528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7" descr="http://images.janzen-shop.de/big/2012_03_03_19/030320120722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685800"/>
            <a:ext cx="190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8" descr="http://www.bookdk.com/super/300/04/97859008109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3644900"/>
            <a:ext cx="229393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9" descr="http://www.char.ru/books/569490_Klinicheskij_opyt_primeneniya_Su_Dzhok_akupunktury_Seriya_knig_po_Su_Dzhok_terapi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261938"/>
            <a:ext cx="2133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результате использования 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 - 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Джок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терапии</a:t>
            </a: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192687" cy="3980515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благоприятное воздействие на весь организм;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стимулируются речевые зоны коры головного мозга;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координация движений и мелкая моторика;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произвольное поведение, внимание, память, речь и другие психические процессы, необходимые для становления полноценной учебной деятельности.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ds3asha.74214s001.edusite.ru/images/clip_image002t-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797152"/>
            <a:ext cx="2145420" cy="1859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626344"/>
      </p:ext>
    </p:extLst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051720" y="1916832"/>
            <a:ext cx="6809960" cy="2160240"/>
          </a:xfrm>
        </p:spPr>
        <p:txBody>
          <a:bodyPr>
            <a:normAutofit/>
          </a:bodyPr>
          <a:lstStyle/>
          <a:p>
            <a:r>
              <a:rPr lang="ru-RU" sz="4440" dirty="0">
                <a:solidFill>
                  <a:schemeClr val="accent2"/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22841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01EF7BE6-55A9-4782-88D8-430BBB83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60648"/>
            <a:ext cx="4129258" cy="29477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3E94A11-40CB-4C80-B830-E1C2D58F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188640"/>
            <a:ext cx="3611166" cy="2304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/>
              </a:rPr>
              <a:t>Су (кисть)- </a:t>
            </a:r>
            <a:r>
              <a:rPr lang="ru-RU" sz="2800" b="1" i="1" dirty="0" err="1">
                <a:solidFill>
                  <a:srgbClr val="FF0000"/>
                </a:solidFill>
                <a:effectLst/>
              </a:rPr>
              <a:t>Джок</a:t>
            </a:r>
            <a:r>
              <a:rPr lang="ru-RU" sz="2800" b="1" i="1" dirty="0">
                <a:solidFill>
                  <a:srgbClr val="FF0000"/>
                </a:solidFill>
                <a:effectLst/>
              </a:rPr>
              <a:t> (стопа)</a:t>
            </a:r>
            <a:br>
              <a:rPr lang="ru-RU" sz="2800" b="1" i="1" dirty="0">
                <a:solidFill>
                  <a:srgbClr val="FF0000"/>
                </a:solidFill>
                <a:effectLst/>
              </a:rPr>
            </a:br>
            <a:br>
              <a:rPr lang="ru-RU" sz="2800" b="1" i="1" dirty="0">
                <a:solidFill>
                  <a:srgbClr val="FF0000"/>
                </a:solidFill>
                <a:effectLst/>
              </a:rPr>
            </a:b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  <a:t>Разработал профессор </a:t>
            </a:r>
            <a:b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</a:b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  <a:t>         Пак </a:t>
            </a:r>
            <a:r>
              <a:rPr lang="ru-RU" sz="2800" b="1" i="1" dirty="0" err="1">
                <a:solidFill>
                  <a:srgbClr val="0F6FC6">
                    <a:lumMod val="50000"/>
                  </a:srgbClr>
                </a:solidFill>
                <a:effectLst/>
              </a:rPr>
              <a:t>Чже</a:t>
            </a: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  <a:t>  </a:t>
            </a:r>
            <a:r>
              <a:rPr lang="ru-RU" sz="2800" b="1" i="1" dirty="0" err="1">
                <a:solidFill>
                  <a:srgbClr val="0F6FC6">
                    <a:lumMod val="50000"/>
                  </a:srgbClr>
                </a:solidFill>
                <a:effectLst/>
              </a:rPr>
              <a:t>Ву</a:t>
            </a:r>
            <a:br>
              <a:rPr lang="ru-RU" sz="2800" b="1" i="1" dirty="0">
                <a:solidFill>
                  <a:srgbClr val="0F6FC6">
                    <a:lumMod val="50000"/>
                  </a:srgbClr>
                </a:solidFill>
                <a:effectLst/>
              </a:rPr>
            </a:br>
            <a:endParaRPr lang="ru-RU" sz="28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652D7E2-9FB0-47D5-A170-93071A98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3212976"/>
            <a:ext cx="7778179" cy="34563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/>
              <a:t>Метод Су-</a:t>
            </a:r>
            <a:r>
              <a:rPr lang="ru-RU" sz="2000" i="1" dirty="0" err="1"/>
              <a:t>Джок</a:t>
            </a:r>
            <a:r>
              <a:rPr lang="ru-RU" sz="2000" i="1" dirty="0"/>
              <a:t> - это современное направление, которое объединяет древние знания восточной и последние достижения европейской медицины. В некоторых странах этот метод входит в государственные программы не только здравоохранения, но и образования.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/>
              <a:t>Су-</a:t>
            </a:r>
            <a:r>
              <a:rPr lang="ru-RU" sz="2000" i="1" dirty="0" err="1"/>
              <a:t>Джок</a:t>
            </a:r>
            <a:r>
              <a:rPr lang="ru-RU" sz="2000" i="1" dirty="0"/>
              <a:t>-терапия направлена на активизацию зон коры головного мозга с целью профилактики и коррекции речевых нарушений, поскольку стимуляция биоэнергетических точек способствует созреванию нервных клеток и их активному функционированию.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757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789040"/>
            <a:ext cx="7723052" cy="2304256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ru-RU" sz="2400" i="1" dirty="0"/>
              <a:t> </a:t>
            </a:r>
          </a:p>
          <a:p>
            <a:pPr marL="82296" indent="0">
              <a:buNone/>
              <a:defRPr/>
            </a:pPr>
            <a:r>
              <a:rPr lang="ru-RU" i="1" dirty="0"/>
              <a:t>В </a:t>
            </a:r>
            <a:r>
              <a:rPr lang="ru-RU" i="1" dirty="0" err="1"/>
              <a:t>коррекционно</a:t>
            </a:r>
            <a:r>
              <a:rPr lang="ru-RU" i="1" dirty="0"/>
              <a:t> - логопедической работе приемы Су - </a:t>
            </a:r>
            <a:r>
              <a:rPr lang="ru-RU" i="1" dirty="0" err="1"/>
              <a:t>Джок</a:t>
            </a:r>
            <a:r>
              <a:rPr lang="ru-RU" i="1" dirty="0"/>
              <a:t> терапии  активно используются в качестве массажа для развития мелкой моторики пальцев рук, а так же с целью общего укрепления организма</a:t>
            </a:r>
            <a:endParaRPr lang="ru-RU" dirty="0"/>
          </a:p>
        </p:txBody>
      </p:sp>
      <p:pic>
        <p:nvPicPr>
          <p:cNvPr id="5" name="Рисунок 4" descr="&amp;Vcy;&amp;icy;&amp;dcy;&amp;iecy;&amp;ocy;, &amp;fcy;&amp;ocy;&amp;tcy;&amp;ocy;, &amp;ocy;&amp;tcy;&amp;zcy;&amp;ycy;&amp;vcy;&amp;ycy; - &amp;Tcy;&amp;acy;&amp;icy;&amp;lcy;&amp;acy;&amp;ncy;&amp;dcy;, &amp;IEcy;&amp;gcy;&amp;icy;&amp;pcy;&amp;iecy;&amp;tcy;, &amp;Scy;&amp;kcy;&amp;acy;&amp;ncy;&amp;dcy;&amp;icy;&amp;ncy;&amp;acy;&amp;vcy;&amp;icy;&amp;yacy;, &amp;IEcy;&amp;vcy;&amp;rcy;&amp;ocy;&amp;pcy;&amp;acy; &amp;icy;…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122290" cy="273630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53853" y="2120659"/>
            <a:ext cx="4644008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82296" fontAlgn="auto">
              <a:spcAft>
                <a:spcPts val="0"/>
              </a:spcAft>
              <a:defRPr/>
            </a:pPr>
            <a:r>
              <a:rPr lang="ru-RU" sz="2400" i="1" dirty="0"/>
              <a:t>Су-</a:t>
            </a:r>
            <a:r>
              <a:rPr lang="ru-RU" sz="2400" i="1" dirty="0" err="1"/>
              <a:t>Джок</a:t>
            </a:r>
            <a:r>
              <a:rPr lang="ru-RU" sz="2400" i="1" dirty="0"/>
              <a:t> терапия является одной из нетрадиционных логопедических технологий.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AF8572-CF41-4891-ACC2-984A3B2A64D2}"/>
              </a:ext>
            </a:extLst>
          </p:cNvPr>
          <p:cNvSpPr/>
          <p:nvPr/>
        </p:nvSpPr>
        <p:spPr>
          <a:xfrm>
            <a:off x="1115616" y="2510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«Ум ребенка находится на кончиках его пальцев»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В. А. Сухомлинский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0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7488238" cy="8651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4400" dirty="0">
                <a:solidFill>
                  <a:srgbClr val="990000"/>
                </a:solidFill>
              </a:rPr>
            </a:br>
            <a:r>
              <a:rPr lang="ru-RU" sz="3600" b="1" dirty="0">
                <a:solidFill>
                  <a:srgbClr val="990000"/>
                </a:solidFill>
                <a:effectLst/>
              </a:rPr>
              <a:t>Достоинства  Су- </a:t>
            </a:r>
            <a:r>
              <a:rPr lang="ru-RU" sz="3600" b="1" dirty="0" err="1">
                <a:solidFill>
                  <a:srgbClr val="990000"/>
                </a:solidFill>
                <a:effectLst/>
              </a:rPr>
              <a:t>Джок</a:t>
            </a:r>
            <a:r>
              <a:rPr lang="ru-RU" sz="3600" b="1" dirty="0">
                <a:solidFill>
                  <a:srgbClr val="990000"/>
                </a:solidFill>
                <a:effectLst/>
              </a:rPr>
              <a:t> терапии:</a:t>
            </a:r>
            <a:br>
              <a:rPr lang="ru-RU" sz="3600" b="1" dirty="0">
                <a:solidFill>
                  <a:srgbClr val="990000"/>
                </a:solidFill>
                <a:effectLst/>
              </a:rPr>
            </a:br>
            <a:endParaRPr lang="ru-RU" sz="36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395413"/>
            <a:ext cx="6940550" cy="43561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/>
              <a:t>Самомассаж можно проводить как индивидуально, так и с подгруппой детей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Высокая эффективность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Абсолютная  безопасность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Универсальность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Простота применения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/>
              <a:t>Не имеет противопоказаний к применению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16338"/>
            <a:ext cx="3092450" cy="29527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5121275"/>
            <a:ext cx="3587750" cy="16208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2" descr="http://im5-tub-ru.yandex.net/i?id=421086440-55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839913"/>
            <a:ext cx="2305050" cy="1728787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12255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Особенности обучающихся с ОВЗ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298" y="1568155"/>
            <a:ext cx="8178702" cy="463531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развития восприятия.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сформированы пространственные представления.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неустойчивое, рассеянное.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– заметное преобладание наглядной памяти над словесной.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Снижена познавательная активность.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– выраженное отставание в развитии наглядно-действенного и наглядно-образного мышления.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Снижена потребность в общении как со сверстниками, так и со взрослыми.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 – все компоненты языковой системы слабо сформированы.</a:t>
            </a:r>
          </a:p>
        </p:txBody>
      </p:sp>
    </p:spTree>
    <p:extLst>
      <p:ext uri="{BB962C8B-B14F-4D97-AF65-F5344CB8AC3E}">
        <p14:creationId xmlns:p14="http://schemas.microsoft.com/office/powerpoint/2010/main" val="39442397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9941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056784" cy="520519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Воздействовать на биологически активные точки по системе Су 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речевые зоны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мозга.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Нормализовать мышечный тонус стимулировать речевые области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мозга.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снижению двигательной и эмоциональной расторможенности, нормализовать тонус.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пространственной ориентации, развивать, речь, память, внимание, мышление.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561" y="35278"/>
            <a:ext cx="7488831" cy="1597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Полифункциональность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Су-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Джок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в коррекционной работе</a:t>
            </a: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3071800" y="3357564"/>
            <a:ext cx="2786015" cy="1129746"/>
          </a:xfrm>
          <a:prstGeom prst="ellipse">
            <a:avLst/>
          </a:prstGeom>
          <a:solidFill>
            <a:srgbClr val="39E95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ИГРЫ И УПРАЖНЕНИЯ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3143240" y="1500174"/>
            <a:ext cx="2714576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Развитие пространственно-временной ориентировки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6060088" y="2428868"/>
            <a:ext cx="1968295" cy="121444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Развитие психических процессов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5791126" y="4572008"/>
            <a:ext cx="2525290" cy="1202064"/>
          </a:xfrm>
          <a:prstGeom prst="ellipse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цветовосприятия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63337" y="5214950"/>
            <a:ext cx="2087019" cy="128588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Закрепление счётных операций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1115616" y="4500570"/>
            <a:ext cx="2242006" cy="1285884"/>
          </a:xfrm>
          <a:prstGeom prst="ellipse">
            <a:avLst/>
          </a:prstGeom>
          <a:solidFill>
            <a:srgbClr val="D1EB37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Активизация словаря и совершенствование грамматических категорий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1115616" y="2143116"/>
            <a:ext cx="1456120" cy="14287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Развитие мелкой и общей моторики</a:t>
            </a: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4363956" y="4786322"/>
            <a:ext cx="208043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7680000">
            <a:off x="5575392" y="4393975"/>
            <a:ext cx="214314" cy="27739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3320000">
            <a:off x="3145345" y="4394795"/>
            <a:ext cx="208043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-4260000">
            <a:off x="2924262" y="3296624"/>
            <a:ext cx="214314" cy="27739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4020000">
            <a:off x="5785087" y="3371699"/>
            <a:ext cx="214314" cy="27739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21600000">
            <a:off x="4363956" y="2857496"/>
            <a:ext cx="208043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26469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Формы работы с использованием </a:t>
            </a:r>
            <a:br>
              <a:rPr lang="ru-RU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массажера</a:t>
            </a:r>
            <a:r>
              <a:rPr lang="ru-RU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Су - </a:t>
            </a:r>
            <a:r>
              <a:rPr lang="ru-RU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Джок</a:t>
            </a:r>
            <a:endParaRPr lang="ru-RU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04864"/>
            <a:ext cx="7416824" cy="3836499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в стихах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поставленных звуков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Су –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шаров при совершенствовании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грамматических  категорий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шаров для слогового анализа слов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звукового анализа слов массажными шариками трёх цветов: красный, синий, зелёный.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7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Массаж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Су-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Джок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шарами (повторение слов и выполнение действий в соответствии с текстом)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2132856"/>
            <a:ext cx="40324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мячом круги катаю,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Взад- вперед его гоняю.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поглажу я ладошку.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я сметаю крошку,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сожму его немножко,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сжимает лапу кошка,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пальцем мяч прижму,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другой рукой начну.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A81BE6-7BF5-4894-B696-C1A952C7B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38" y="1709799"/>
            <a:ext cx="2903499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4197</TotalTime>
  <Words>589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Corbel</vt:lpstr>
      <vt:lpstr>Gabriola</vt:lpstr>
      <vt:lpstr>Gill Sans MT</vt:lpstr>
      <vt:lpstr>Segoe UI</vt:lpstr>
      <vt:lpstr>Tahoma</vt:lpstr>
      <vt:lpstr>Times New Roman</vt:lpstr>
      <vt:lpstr>Verdana</vt:lpstr>
      <vt:lpstr>Wingdings</vt:lpstr>
      <vt:lpstr>Wingdings 2</vt:lpstr>
      <vt:lpstr>Солнцестояние</vt:lpstr>
      <vt:lpstr>           Адаптивная школа-интернат «Ступени» г.Перми  «Применение Су-Джок терапии при коррекции речевых нарушений у детей с младшего школьного возраста с ОВЗ»  </vt:lpstr>
      <vt:lpstr>Су (кисть)- Джок (стопа)  Разработал профессор           Пак Чже  Ву </vt:lpstr>
      <vt:lpstr>Презентация PowerPoint</vt:lpstr>
      <vt:lpstr> Достоинства  Су- Джок терапии: </vt:lpstr>
      <vt:lpstr>Особенности обучающихся с ОВЗ</vt:lpstr>
      <vt:lpstr>Задачи:</vt:lpstr>
      <vt:lpstr>Полифункциональность   Су-Джок в коррекционной работе</vt:lpstr>
      <vt:lpstr>Формы работы с использованием  массажера Су - Джок</vt:lpstr>
      <vt:lpstr> Массаж Су-Джок шарами (повторение слов и выполнение действий в соответствии с текстом)</vt:lpstr>
      <vt:lpstr>     Автоматизация поставленного       звука в речи.</vt:lpstr>
      <vt:lpstr>Связь звука с буквой, профилактика дисграфии.</vt:lpstr>
      <vt:lpstr>Игры, направленные  на обобщение и расширение словаря,  развитие грамматического  строя речи </vt:lpstr>
      <vt:lpstr>Игры,  направленные  на развитие в пространстве и времени </vt:lpstr>
      <vt:lpstr>Презентация PowerPoint</vt:lpstr>
      <vt:lpstr>В результате использования  Су -  Джок терапии: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«Применение су-джок терапии при коррекции речевых нарушений»</dc:title>
  <dc:creator>Наташа</dc:creator>
  <cp:lastModifiedBy>Мария</cp:lastModifiedBy>
  <cp:revision>211</cp:revision>
  <dcterms:created xsi:type="dcterms:W3CDTF">2014-12-18T07:19:50Z</dcterms:created>
  <dcterms:modified xsi:type="dcterms:W3CDTF">2022-04-13T18:39:25Z</dcterms:modified>
</cp:coreProperties>
</file>