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70" r:id="rId2"/>
    <p:sldId id="258" r:id="rId3"/>
    <p:sldId id="261" r:id="rId4"/>
    <p:sldId id="262" r:id="rId5"/>
    <p:sldId id="266" r:id="rId6"/>
    <p:sldId id="267" r:id="rId7"/>
    <p:sldId id="259" r:id="rId8"/>
    <p:sldId id="256" r:id="rId9"/>
    <p:sldId id="271" r:id="rId10"/>
    <p:sldId id="272" r:id="rId11"/>
    <p:sldId id="260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3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269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571480"/>
            <a:ext cx="85656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Муниципальное общеобразовательное учреждение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«Киселевская общеобразовательная школа-интернат для обучающихся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с ограниченными возможностями здоровья»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94398" y="2060848"/>
            <a:ext cx="6748322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Организация мониторинга базовых</a:t>
            </a:r>
          </a:p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</a:t>
            </a:r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чебных действий обучающихся 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 рамках реализации ФГОС 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образования обучающихся </a:t>
            </a:r>
          </a:p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</a:t>
            </a:r>
            <a:r>
              <a:rPr lang="ru-RU" sz="32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интеллектуальными нарушениями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(умственной отсталостью)</a:t>
            </a:r>
            <a:endParaRPr lang="ru-RU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25193" y="5396875"/>
            <a:ext cx="484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читель-логопед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Сюзева Надежда Петровна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428604"/>
            <a:ext cx="85011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u="sng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БУД на основе наблюдений учителей-предметников</a:t>
            </a:r>
            <a:endParaRPr lang="ru-RU" sz="2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857232"/>
            <a:ext cx="8786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79413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Оценивание показателей </a:t>
            </a:r>
            <a:r>
              <a:rPr lang="ru-RU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базовых учебных действий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2" y="1428736"/>
          <a:ext cx="8358247" cy="5129784"/>
        </p:xfrm>
        <a:graphic>
          <a:graphicData uri="http://schemas.openxmlformats.org/drawingml/2006/table">
            <a:tbl>
              <a:tblPr/>
              <a:tblGrid>
                <a:gridCol w="464881"/>
                <a:gridCol w="2220798"/>
                <a:gridCol w="496219"/>
                <a:gridCol w="496219"/>
                <a:gridCol w="496219"/>
                <a:gridCol w="496219"/>
                <a:gridCol w="496219"/>
                <a:gridCol w="496219"/>
                <a:gridCol w="496219"/>
                <a:gridCol w="496219"/>
                <a:gridCol w="496219"/>
                <a:gridCol w="496219"/>
                <a:gridCol w="710378"/>
              </a:tblGrid>
              <a:tr h="124505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Познавательные БУД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030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дифференцированно воспринимает окружающий мир, его временно-пространственную организацию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5596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Использует усвоенные  логические операции (сравнение, анализ, синтез, обобщение, классификацию, установление аналогий, закономерностей, причинно- следственных связей) на наглядном, доступном вербальном материале, основе практической деятельности в соответствии с индивидуальными возможностями	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869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использует в жизни и деятельности некоторые межпредметные знания, отражающие доступные существенные связи и отношения между объектами и процессами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20" marR="42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910529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личностных учебных действий</a:t>
            </a: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4282" y="1214422"/>
            <a:ext cx="8501122" cy="13234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диагностическая методика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 И.  Шиловой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определения уровня духовно-нравственного воспитания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развития обучающихся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57158" y="2643182"/>
            <a:ext cx="84296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определить уровень нравственной воспитанности обучающихся.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Отражает пять основных показателей нравственной воспитанности обучающихся: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Отношение к обществу, патриотизм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Отношение к умственному труду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Отношение к физическому труду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Отношение к людям (проявление нравственных качеств личности)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Отношение к себе (самодисциплина)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40500"/>
              </p:ext>
            </p:extLst>
          </p:nvPr>
        </p:nvGraphicFramePr>
        <p:xfrm>
          <a:off x="428596" y="1714489"/>
          <a:ext cx="8215370" cy="5002389"/>
        </p:xfrm>
        <a:graphic>
          <a:graphicData uri="http://schemas.openxmlformats.org/drawingml/2006/table">
            <a:tbl>
              <a:tblPr/>
              <a:tblGrid>
                <a:gridCol w="2091558"/>
                <a:gridCol w="6123812"/>
              </a:tblGrid>
              <a:tr h="722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Основные отношения</a:t>
                      </a:r>
                      <a:b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воспитанности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Признаки и уровни формирующихся качеств (от 3-го уровня до нулевого уровня)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56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обществу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656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1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Патриотизм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62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Отношение к родной природе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любит и бережет природу, побуждает к бережному отношению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любит и бережет природу;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участвует в деятельности по охране природы под руководством старших;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природу не ценит и не бережет.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327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Гордость за свою страну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интересуется и гордится историческим прошлым Отечества, рассказывает об этом другим;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интересуется историческим прошлым;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знакомится с историческим прошлым при побуждении старших;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не интересуется историческим прошлым.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327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Служение своими силами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находит дела на службу малому Отечеству и организует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находит дела на службу малому Отечеству;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участвует в делах на службу малому Отечеству при организации и поддержке со стороны старших;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не принимает участия в делах на пользу малому Отечеству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013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Забота о своей школе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участвует в делах класса (группы) и привлекает к этому других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испытывает гордость за свое учебное заведение, участвует в делах класса (группы);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в делах класса(группы) участвует при побуждении;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в делах класса (группы) не участвует, гордости за свое учебное заведение не испытывает.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1785925"/>
          <a:ext cx="7643866" cy="4656361"/>
        </p:xfrm>
        <a:graphic>
          <a:graphicData uri="http://schemas.openxmlformats.org/drawingml/2006/table">
            <a:tbl>
              <a:tblPr/>
              <a:tblGrid>
                <a:gridCol w="1946059"/>
                <a:gridCol w="5697807"/>
              </a:tblGrid>
              <a:tr h="25313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умственному труду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97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Любознательность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78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Познавательная активность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сам много читает и знает, обсуждает с друзьями узнанное;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сам много читает;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читает при побуждении взрослых, учителей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читает недостаточно, на побуждения учителя не реагирует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78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 Стремление реализовать свои интеллектуальные способности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стремится учиться как можно лучше, помогает другим;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стремится учиться как можно лучше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учиться при наличии контроля;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плохо учится даже при наличии контроля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5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 Саморазвитие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есть любимое полезное увлечение, к которому привлекает товарищей;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есть любимое полезное увлечение;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нет полезного увлечения, во внеурочной познавательной деятельности участвует при наличии побуждения со стороны учителя;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во внеурочной деятельности не участвует.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5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 Организованность в учении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работу на уроке и домашнее задания выполняет внимательно, аккуратно, помогает товарищам;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работу на уроке и домашнее задания выполняет внимательно, аккуратно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 работу на уроке и домашнее задания выполняет под контролем;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на уроках невнимателен, домашнее задания не выполняет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1740069"/>
          <a:ext cx="8358246" cy="4942648"/>
        </p:xfrm>
        <a:graphic>
          <a:graphicData uri="http://schemas.openxmlformats.org/drawingml/2006/table">
            <a:tbl>
              <a:tblPr/>
              <a:tblGrid>
                <a:gridCol w="2127934"/>
                <a:gridCol w="6230312"/>
              </a:tblGrid>
              <a:tr h="2405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физическому труду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5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Трудолюбие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5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 Инициативность и творчество в труде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находит полезные дела в классе (группе), учебном заведении и организует товарищей на творческий труд;</a:t>
                      </a:r>
                      <a:b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находит полезные дела в классе (группе), учебном заведении, выполняет их с интересом;</a:t>
                      </a:r>
                      <a:b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участвует в полезных делах в классе (группе), в учебном заведении, организованных другими;</a:t>
                      </a:r>
                      <a:b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в полезных делах не участвует, позитивную инициативу и творчество не проявляет.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21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 Самостоятельность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хорошо трудится без контроля со стороны старших и побуждает к этому товарищей;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сам хорошо трудится, но к труду других равнодушен;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трудится при наличии контроля;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участия в труде не принимает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109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 Бережное отношение к результатам труда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бережет личное и общественное имущество, стимулирует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бережет личное и общественное имущество;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требует контроля в отношении к личному и общественному имуществу;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небережлив, допускает порчу личного и общественного имущества.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55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 Осознание значимости труда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осознает знание труда, сам находит работу по своим силам и помогает товарищам;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осознает значение труда, сам находит работу по своим силам;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не имеет четкого представления о значимости труда; при выполнении работ по силам нуждается в руководстве;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не осознает значимости труда, не умеет и не любит трудиться.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44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44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00100" y="1624178"/>
          <a:ext cx="7358114" cy="5262717"/>
        </p:xfrm>
        <a:graphic>
          <a:graphicData uri="http://schemas.openxmlformats.org/drawingml/2006/table">
            <a:tbl>
              <a:tblPr/>
              <a:tblGrid>
                <a:gridCol w="1873309"/>
                <a:gridCol w="5484805"/>
              </a:tblGrid>
              <a:tr h="18759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людям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59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Доброта и отзывчивость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70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 Уважительное отношение к старшим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уважает старших, не терпит неуважительного отношения к ним со стороны сверстников;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уважает старших;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к старикам не всегда уважителен, нуждается в руководстве;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не уважает старших, допускает грубость.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70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 Дружелюбное отношение к сверстникам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отзывчив к друзьям и близким, дружелюбно относится к сверстникам, осуждает грубость;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отзывчив к друзьям, близким и сверстникам;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проявляет дружелюбие, нуждается в побуждении со стороны товарищей и старших;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груб и эгоистичен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70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 Милосердие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сочувствует и помогает слабым, больным, беспомощным и настраивает на это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сочувствует и помогает слабым, больным;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помогает слабым, больным при условии поручения, наличия контроля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неотзывчив, иногда жесток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91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 Честность в отношениях с товарищами и взрослыми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честен в отношениях с товарищами и взрослыми, не терпит проявления лжи и обмана со стороны других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честен в отношениях с товарищами и взрослыми;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не всегда честен;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– нечестен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3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59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71046" y="1714489"/>
          <a:ext cx="8187234" cy="4855693"/>
        </p:xfrm>
        <a:graphic>
          <a:graphicData uri="http://schemas.openxmlformats.org/drawingml/2006/table">
            <a:tbl>
              <a:tblPr/>
              <a:tblGrid>
                <a:gridCol w="2084394"/>
                <a:gridCol w="6102840"/>
              </a:tblGrid>
              <a:tr h="2319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себе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19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Самодисциплина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2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  Самообладание и сила воли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проявляет  самообладание и силу воли в добрых поступках, стремится развивать ее, побуждает к этому других;                                                                                           2 – сам проявляет добрую волю, стремится развивать ее, но безразличен к безволию своих товарищей;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развивает волю в организованных взрослыми ситуациях, нередко подчиняясь воле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силой волей не обладает и не стремится ее развивать.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57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 Самоуважение, соблюдение правил культуры поведения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добровольно соблюдает правила культуры поведения, требует этого от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добровольно соблюдает правила культуры поведения, не заботится о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нормы, правила поведения соблюдает при наличии контроля;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нормы и правила не соблюдает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86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19. Организованность и пунктуальность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своевременно и качественно выполняет любое дело, требует этого от других;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своевременно и качественно выполняет свои дела;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при выполнении дел и заданий нуждается в контроле;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начатые дела не выполняет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939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 Требовательность к себе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3 - требователен к себе и товарищам, стремится проявить себя в хороших делах и поступках;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2 - требователен к себе, стремится проявить себя в хороших делах и поступках;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не всегда требователен, не стремится проявить себя в хороших делах и поступках;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0 - к себе не требователен, проявляет себя в негативных поступках.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282" y="2071678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7" y="2675382"/>
          <a:ext cx="7786742" cy="2208276"/>
        </p:xfrm>
        <a:graphic>
          <a:graphicData uri="http://schemas.openxmlformats.org/drawingml/2006/table">
            <a:tbl>
              <a:tblPr/>
              <a:tblGrid>
                <a:gridCol w="1010462"/>
                <a:gridCol w="1269180"/>
                <a:gridCol w="1275688"/>
                <a:gridCol w="1376571"/>
                <a:gridCol w="1268366"/>
                <a:gridCol w="715134"/>
                <a:gridCol w="871341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Список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учащихся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Показатели воспитанности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баллов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 обществу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умственному труду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физическому труду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людям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Отношение к себе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14678" y="1714488"/>
            <a:ext cx="1849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Сводный лист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928794" y="1785926"/>
            <a:ext cx="4626138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Уровни нравственной воспитанности:</a:t>
            </a: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42844" y="2357430"/>
            <a:ext cx="8501122" cy="440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Низкий уровень воспитанности  (от 0 до 20 баллов)</a:t>
            </a:r>
          </a:p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представляется слабым,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еще неустойчивым опытом положительного</a:t>
            </a:r>
          </a:p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поведения, которое регулируется в основном требованиями старших</a:t>
            </a:r>
          </a:p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другими внешними стимулами и побудителями, </a:t>
            </a:r>
          </a:p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этом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самоорганизация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ситуативны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уровень воспитанности (от 21 до 40 баллов)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характеризуется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самостоятельностью,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проявлениями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самоорганизации,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хотя активная общественная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позиция 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еще не вполне сформирована.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Высокий уровень воспитанности (от 41 до 60 баллов)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устойчивой и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положительной самостоятельностью 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деятельности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поведении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активной общественной,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гражданской позиции.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357166"/>
            <a:ext cx="5272021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Изучение личностных учебных действий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928670"/>
            <a:ext cx="865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Модифицированная диагностическая методика М. И. Шиловой для определения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 духовно-нравственного воспитания и развития обучающихся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28662" y="3714753"/>
          <a:ext cx="7500990" cy="2044896"/>
        </p:xfrm>
        <a:graphic>
          <a:graphicData uri="http://schemas.openxmlformats.org/drawingml/2006/table">
            <a:tbl>
              <a:tblPr/>
              <a:tblGrid>
                <a:gridCol w="2363879"/>
                <a:gridCol w="3187158"/>
                <a:gridCol w="1949953"/>
              </a:tblGrid>
              <a:tr h="1039305">
                <a:tc>
                  <a:txBody>
                    <a:bodyPr/>
                    <a:lstStyle/>
                    <a:p>
                      <a:pPr marL="406400" indent="304800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Уровень </a:t>
                      </a:r>
                      <a:r>
                        <a:rPr lang="ru-RU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сформированности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личностных БУД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622300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622300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Сумма баллов 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Присваиваемый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5197"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Низкий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уровень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         От 0 до 20  баллов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балл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5197"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Средний уровень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         От 21 до 40  баллов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5197"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Высокий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уровень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         От 41 до 60 баллов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балла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71472" y="1928802"/>
            <a:ext cx="7286676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 суммы баллов  каждый ученик будет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отнесен к одному из трех уровней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сформированности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личностных БУД: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412777"/>
            <a:ext cx="7776864" cy="278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мониторинга </a:t>
            </a:r>
            <a:r>
              <a:rPr lang="ru-RU" sz="3200" b="1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</a:t>
            </a:r>
            <a:r>
              <a:rPr lang="ru-RU" sz="32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получение объективной информации о состоянии и динамике уровня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базовых учебных действий школьников с умственной отсталостью (интеллектуальными нарушениями) в условиях реализации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ФГОС образования.</a:t>
            </a:r>
            <a:endParaRPr lang="ru-RU" sz="2400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14282" y="2143116"/>
            <a:ext cx="8423524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методики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диагностика индивидуального профиля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развитости планирования, моделирования,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программирования, оценки результатов и выявление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особенностей индивидуального развития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регуляторно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важных свойств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гибкости и самостоятельности.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218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опросника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428596" y="2643182"/>
            <a:ext cx="803340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 строю планы на будущее.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Люблю приключения, могу идти на риск.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Стараюсь всегда приходить вовремя, но почему-то часто опаздываю.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Мой девиз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выслушай совет, но сделай по-своему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Часто полагаюсь на свои способности ориентироваться по ходу дела и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не стремлюсь заранее представить свои действия.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  Окружающие думают, что я не вижу свои недостатки.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  Накануне контрольных я чувствую, что мне не хватило времени для подготовки.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  Чтобы чувствовать себя уверенно, необходимо знать, что ждет тебя завтра.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9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трудно себя заставить что-либо переделывать, даже если качество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сделанного меня не устраивает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218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опросника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428596" y="2643182"/>
            <a:ext cx="803340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 строю планы на будущее.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Люблю приключения, могу идти на риск.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Стараюсь всегда приходить вовремя, но почему-то часто опаздываю.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Мой девиз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выслушай совет, но сделай по-своему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Часто полагаюсь на свои способности ориентироваться по ходу дела и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не стремлюсь заранее представить свои действия.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  Окружающие думают, что я не вижу свои недостатки.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  Накануне контрольных я чувствую, что мне не хватило времени для подготовки.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  Чтобы чувствовать себя уверенно, необходимо знать, что ждет тебя завтра.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9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трудно себя заставить что-либо переделывать, даже если качество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сделанного меня не устраивает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218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опросника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2643182"/>
            <a:ext cx="7962949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Не всегда замечаю свои ошибки, чаще это делают окружающие меня люди.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 Я легко переключаюсь с одного дела на другое.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 Мне трудно отказаться от принятого решения, даже под влиянием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близких мне людей.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13. Пословица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Семь раз отмерь, один раз отрежь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является моим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жизненным правилом.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 Не выношу, когда меня опекают и за меня что-то решают.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15. Не люблю много раздумывать о своем будущем.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16. В новой одежде часто ощущаю себя неловко.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17. Всегда заранее планирую свои расходы.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18. Я плохо справляюсь с неожиданными ситуациями.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1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19. Мое отношение к будущему часто меняется.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218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опросника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14282" y="2218931"/>
            <a:ext cx="8503738" cy="313932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20.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продумываю свои действия для достижения цели.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21.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 выполняю дела, не прошу помощи, даже у  близких мне людей.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22. Не люблю  менять планы на будущее, потому что знаю, что смогу выполнить их.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23. В первые дни каникул при смене образа жизни, у меня возникают неприятные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ощущения.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24. При большом объеме работы страдает качество результатов.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25.  Люблю смену обстановки и образа жизни.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26.  Мне трудно заметить изменения в ситуациях и из-за этого терплю неудачи.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27.  Настаиваю на своем, даже когда не уверен в своей правоте.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28.  Люблю следовать заранее составленному плану на день.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218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опросника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00034" y="2357430"/>
            <a:ext cx="8190768" cy="313932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9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Прежде чем выяснять отношения, заранее продумываю способы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разрешения конфликта.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30.   В случае неудачи всегда ищу, что же было сделано неправильно.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31.   Не люблю посвящать кого-либо в свои планы, редко следую чужим советам.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32.   Сначала надо ввязаться в бой, а затем искать средства для победы.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33.   Люблю помечтать о будущем, но это скорее фантазии, чем реальность.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34.   Стараюсь всегда учитывать мнение товарищей о себе.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35.   Если я занят чем-то важным для себя, то могу работать в любой обстановке.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36"/>
              <a:tabLst>
                <a:tab pos="277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 ожидании важных событий заранее представляю последовательность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77813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своих действий.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78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218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опросника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57158" y="2428868"/>
            <a:ext cx="8150244" cy="398570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37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Прежде чем взяться за дело, я собираю подробную информацию.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38.   Редко отступаюсь от начатого дела.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39.   Часто небрежно выполняю свои обязанности из-за усталости или плохого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самочувствия.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40.   Если я считаю, что прав, то меня мало волнует мнение окружающих.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41.   Про меня говорят, что я не умею отделить главное от второстепенного.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42.   Не умею и не люблю заранее планировать свои денежные расходы.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43.   Если результат меня не устраивает, то я всегда переделываю эту работу.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44.   После разрешения конфликта часто мысленно к нему возвращаюсь снова.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45.   Свободно чувствую себя в незнакомой компании, новые люди мне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обычно интересны.</a:t>
            </a:r>
            <a:endParaRPr lang="ru-RU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41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46.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резко реагирую на возражения, стараюсь думать и делать все по-своему.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431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для ответов: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0" y="2285991"/>
          <a:ext cx="8143937" cy="3786218"/>
        </p:xfrm>
        <a:graphic>
          <a:graphicData uri="http://schemas.openxmlformats.org/drawingml/2006/table">
            <a:tbl>
              <a:tblPr/>
              <a:tblGrid>
                <a:gridCol w="429890"/>
                <a:gridCol w="794257"/>
                <a:gridCol w="790263"/>
                <a:gridCol w="452264"/>
                <a:gridCol w="794257"/>
                <a:gridCol w="794257"/>
                <a:gridCol w="452264"/>
                <a:gridCol w="794257"/>
                <a:gridCol w="790263"/>
                <a:gridCol w="456258"/>
                <a:gridCol w="790263"/>
                <a:gridCol w="805444"/>
              </a:tblGrid>
              <a:tr h="707366">
                <a:tc>
                  <a:txBody>
                    <a:bodyPr/>
                    <a:lstStyle/>
                    <a:p>
                      <a:pPr marL="88900" algn="l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Верно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571"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1571612"/>
            <a:ext cx="23346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Ключ к  методике: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285720" y="2285992"/>
            <a:ext cx="8506303" cy="36317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-1155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Планирование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- 1, 8, 17, 22, 28, 31, 36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- 15, 4</a:t>
            </a:r>
          </a:p>
          <a:p>
            <a:pPr marL="1371600" marR="0" lvl="3" indent="-1155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>
                <a:tab pos="66992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1371600" marR="0" lvl="3" indent="-1155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Оценивание результатов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(Ор):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- 30, 44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,10, 13, 16, 24, 34, 39</a:t>
            </a:r>
          </a:p>
          <a:p>
            <a:pPr marL="1371600" marR="0" lvl="3" indent="-1155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>
                <a:tab pos="669925" algn="l"/>
              </a:tabLst>
            </a:pPr>
            <a:endParaRPr lang="ru-RU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1371600" marR="0" lvl="3" indent="-1155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Моделирование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(М):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- 11, 37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- 3, 7, 19, 23, 26, 33, 41</a:t>
            </a:r>
          </a:p>
          <a:p>
            <a:pPr marL="1371600" marR="0" lvl="3" indent="-1155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>
                <a:tab pos="669925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Гибкость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(Г):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- 2, 11, 25, 35, 36, 45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- 16, 18, 23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Программирование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- 12, 20, 25, 29, 38, 43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- 5, 9, 32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(С):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- 4, 12, 14, 21, 27, 31, 40, 46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- 34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Общий уровень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(ОУ):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- 1, 2, 4, 8,11,12,14,17, 20, 21,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22, 25, 27,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28, 29, 30, 31, 35, 36, 37, 38, 40, 43, 44, 45, 46.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- 3, 5, 6, 7, 9,10,13,15,16,18,19, 23, 24, 26, 32, 33, 34,39,41,42.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1571612"/>
            <a:ext cx="52149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«Определение уровня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       регулятивных учебных действий»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1" y="2628960"/>
          <a:ext cx="8001058" cy="3371807"/>
        </p:xfrm>
        <a:graphic>
          <a:graphicData uri="http://schemas.openxmlformats.org/drawingml/2006/table">
            <a:tbl>
              <a:tblPr/>
              <a:tblGrid>
                <a:gridCol w="2723658"/>
                <a:gridCol w="1753634"/>
                <a:gridCol w="1761883"/>
                <a:gridCol w="1761883"/>
              </a:tblGrid>
              <a:tr h="313906">
                <a:tc rowSpan="2">
                  <a:txBody>
                    <a:bodyPr/>
                    <a:lstStyle/>
                    <a:p>
                      <a:pPr marL="711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39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баллов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5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низкий уровень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средний уровень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высокий уровень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3906">
                <a:tc>
                  <a:txBody>
                    <a:bodyPr/>
                    <a:lstStyle/>
                    <a:p>
                      <a:pPr marL="571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Планирование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 — 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7 и более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3906">
                <a:tc>
                  <a:txBody>
                    <a:bodyPr/>
                    <a:lstStyle/>
                    <a:p>
                      <a:pPr marL="571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Моделирование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 — 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 и более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3906">
                <a:tc>
                  <a:txBody>
                    <a:bodyPr/>
                    <a:lstStyle/>
                    <a:p>
                      <a:pPr marL="4191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Программирование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5 — 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 и более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897">
                <a:tc>
                  <a:txBody>
                    <a:bodyPr/>
                    <a:lstStyle/>
                    <a:p>
                      <a:pPr marL="254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Оценивание результатов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 — 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 и более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3906">
                <a:tc>
                  <a:txBody>
                    <a:bodyPr/>
                    <a:lstStyle/>
                    <a:p>
                      <a:pPr marL="711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Гибкость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 — 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 и более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3906">
                <a:tc>
                  <a:txBody>
                    <a:bodyPr/>
                    <a:lstStyle/>
                    <a:p>
                      <a:pPr marL="4191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Самостоятельность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 — 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 и более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915">
                <a:tc>
                  <a:txBody>
                    <a:bodyPr/>
                    <a:lstStyle/>
                    <a:p>
                      <a:pPr marL="381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Общий уровень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саморегуляции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23 и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24 — 32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33 и более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24744"/>
            <a:ext cx="7632848" cy="316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3200" b="1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мониторинга БУД: </a:t>
            </a:r>
            <a:endParaRPr lang="ru-RU" sz="32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Отработать механизм сбора информации об уровне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БУД.</a:t>
            </a: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 Оценить уровень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БУД.</a:t>
            </a: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Выявить и проанализировать факторы, способствующие формированию БУД.  </a:t>
            </a:r>
            <a:endParaRPr lang="ru-RU" sz="2400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6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281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 регулятивных учебных действий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142984"/>
            <a:ext cx="850112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Методика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поведения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В.И. </a:t>
            </a:r>
            <a:r>
              <a:rPr kumimoji="0" lang="ru-RU" sz="2000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Моросановой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1571612"/>
            <a:ext cx="58579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Уровни  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 регулятивных БУД: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57224" y="2858388"/>
          <a:ext cx="7500989" cy="3070942"/>
        </p:xfrm>
        <a:graphic>
          <a:graphicData uri="http://schemas.openxmlformats.org/drawingml/2006/table">
            <a:tbl>
              <a:tblPr/>
              <a:tblGrid>
                <a:gridCol w="3194255"/>
                <a:gridCol w="4306734"/>
              </a:tblGrid>
              <a:tr h="1443883">
                <a:tc>
                  <a:txBody>
                    <a:bodyPr/>
                    <a:lstStyle/>
                    <a:p>
                      <a:pPr marL="406400" indent="304800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06400" indent="304800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Уровень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сформированности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регулятивных БУД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622300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622300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622300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Сумма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баллов 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353"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Высокий уровень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77  баллов и более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353"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Средний уровень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50 – 70  баллов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353"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Низкий уровень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43 балла и менее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571604" y="785794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6050" y="1571612"/>
            <a:ext cx="25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с заданиями: 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2143116"/>
          <a:ext cx="8072493" cy="4495827"/>
        </p:xfrm>
        <a:graphic>
          <a:graphicData uri="http://schemas.openxmlformats.org/drawingml/2006/table">
            <a:tbl>
              <a:tblPr/>
              <a:tblGrid>
                <a:gridCol w="793642"/>
                <a:gridCol w="7278851"/>
              </a:tblGrid>
              <a:tr h="190502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   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Задание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Отец старше своего сына: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AutoNum type="arabicParenR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часто;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2) всегда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; 3) никогда; 4)редко; 5) иногда;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«Суровый» является противоположным по значению слову: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резкий;   2) строгий;   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3) мягкий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;    4) жесткий;     5) неподатливый.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2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Одиннадцатый месяц года — это</a:t>
                      </a: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октябрь;    2) май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;     3) ноябрь;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   4) февраль.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Два рыбака поймали 36 рыб. Первый поймал в 8 раз больше, чем второй. Сколько поймал второй?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"К слову "птица" подходит слово "гнездо ", скажи, какое слово подходит к слову "собака " так же, как к слову "птица" подходит слово "гнездо: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Сарай;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2) конура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; 3) улей; 4) нора;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Какой из этих рисунков наиболее отличен от других? Укажите его номер.</a:t>
                      </a: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             2)                 3)           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 4)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           5</a:t>
                      </a: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cs typeface="Times New Roman"/>
                        </a:rPr>
                        <a:t/>
                      </a:r>
                      <a:br>
                        <a:rPr lang="ru-RU" sz="1400">
                          <a:latin typeface="Calibri"/>
                          <a:cs typeface="Times New Roman"/>
                        </a:rPr>
                      </a:b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Какое слово не подходит к двум остальным?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1)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часто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2) никто 3) все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8.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Какое из этих слов относится к слову «жевать», как «обоняние» к «нос»? 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) сладкий;    2) язык;      3) запах;     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4) зубы.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9.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Из БДМС получили ДБСМ. Что получится из ЖТВР?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ВРЖТ  2)ВЖТР  3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) ТЖРВ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10.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Найдите закономерность в этой числовой последовательности и продолжите ее, вписав в бланк следующее число:  73      66 59 52 45 38      …..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1357290" y="4714884"/>
            <a:ext cx="247650" cy="333375"/>
          </a:xfrm>
          <a:prstGeom prst="plus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 rot="5400000">
            <a:off x="2185970" y="4743460"/>
            <a:ext cx="247650" cy="333375"/>
          </a:xfrm>
          <a:prstGeom prst="plus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3000364" y="4786322"/>
            <a:ext cx="333375" cy="290513"/>
          </a:xfrm>
          <a:prstGeom prst="hexagon">
            <a:avLst>
              <a:gd name="adj" fmla="val 28688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3643306" y="4714884"/>
            <a:ext cx="257175" cy="3619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4357686" y="4786322"/>
            <a:ext cx="285750" cy="29051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1285860"/>
            <a:ext cx="25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с заданиями: 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1857364"/>
          <a:ext cx="8643998" cy="4307636"/>
        </p:xfrm>
        <a:graphic>
          <a:graphicData uri="http://schemas.openxmlformats.org/drawingml/2006/table">
            <a:tbl>
              <a:tblPr/>
              <a:tblGrid>
                <a:gridCol w="849828"/>
                <a:gridCol w="7794170"/>
              </a:tblGrid>
              <a:tr h="731231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11.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Если первые два утверждения верны, то последнее: 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1)верно;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     2)неверно;            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- Боре столько же  лет, сколько Маше.     - Маша моложе Жени.     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-Боря моложе Жени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058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12.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Какая фигура получится,  если соединить эти три  фрагмента? 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           1)</a:t>
                      </a: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2)                         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4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4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4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884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cs typeface="Times New Roman"/>
                        </a:rPr>
                        <a:t/>
                      </a:r>
                      <a:br>
                        <a:rPr lang="ru-RU" sz="1200">
                          <a:latin typeface="Calibri"/>
                          <a:cs typeface="Times New Roman"/>
                        </a:rPr>
                      </a:b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13.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Столица России: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Санкт-Петербург; 2) Москва; 3)  Пермь;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884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14.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Противоположным к слову «отрицательный» будет слово…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1) неудачный, 2) спортивный, 3) важный, 4) случайный, </a:t>
                      </a:r>
                      <a:r>
                        <a:rPr lang="ru-RU" sz="1400" b="1">
                          <a:latin typeface="Calibri"/>
                          <a:ea typeface="Times New Roman"/>
                          <a:cs typeface="Times New Roman"/>
                        </a:rPr>
                        <a:t>5) положительный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884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15.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Из пяти приведенных слов одно лишнее, его надо найти: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Лист; 2) почка; 3) кора;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4) чешуя;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5) сук.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058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16.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Когда Коле было столько же лет, сколько Наташе сейчас, Аня была старше его. Кто моложе всех?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1) Коля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2) Наташа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3) Аня 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295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17.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Коля выше, чем Дима. Дима выше, чем Боря. Кто выше всех?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1) Коля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; 2) Дима; 3) Боря;</a:t>
                      </a:r>
                    </a:p>
                  </a:txBody>
                  <a:tcPr marL="50994" marR="50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139" name="AutoShape 11"/>
          <p:cNvSpPr>
            <a:spLocks noChangeArrowheads="1"/>
          </p:cNvSpPr>
          <p:nvPr/>
        </p:nvSpPr>
        <p:spPr bwMode="auto">
          <a:xfrm>
            <a:off x="1285852" y="2857496"/>
            <a:ext cx="781050" cy="1619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2428860" y="2857496"/>
            <a:ext cx="471487" cy="1619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 rot="10800000">
            <a:off x="3643306" y="2857496"/>
            <a:ext cx="371475" cy="161925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3929058" y="3429000"/>
            <a:ext cx="400050" cy="4191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2643174" y="3357562"/>
            <a:ext cx="571500" cy="571500"/>
          </a:xfrm>
          <a:prstGeom prst="pentag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1357290" y="3429000"/>
            <a:ext cx="657225" cy="333375"/>
          </a:xfrm>
          <a:prstGeom prst="flowChartManualInpu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1285860"/>
            <a:ext cx="25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с заданиями: 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500035" y="1928801"/>
          <a:ext cx="8286808" cy="4817659"/>
        </p:xfrm>
        <a:graphic>
          <a:graphicData uri="http://schemas.openxmlformats.org/drawingml/2006/table">
            <a:tbl>
              <a:tblPr/>
              <a:tblGrid>
                <a:gridCol w="814712"/>
                <a:gridCol w="7472096"/>
              </a:tblGrid>
              <a:tr h="1571637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  18.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Какая фигура получится, если соединить эти два фрагмента?  </a:t>
                      </a:r>
                      <a:endParaRPr lang="ru-RU" sz="11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           1)                                                  </a:t>
                      </a:r>
                      <a:r>
                        <a:rPr lang="ru-RU" sz="1150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2)                           </a:t>
                      </a:r>
                      <a:r>
                        <a:rPr lang="ru-RU" sz="1150" dirty="0" smtClean="0"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50" dirty="0" smtClean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1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1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1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190500" lvl="0" indent="-342900" algn="l">
                        <a:lnSpc>
                          <a:spcPts val="137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1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4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cs typeface="Times New Roman"/>
                        </a:rPr>
                        <a:t/>
                      </a:r>
                      <a:br>
                        <a:rPr lang="ru-RU" sz="1100">
                          <a:latin typeface="Calibri"/>
                          <a:cs typeface="Times New Roman"/>
                        </a:rPr>
                      </a:b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  19.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 дерева всегда есть… </a:t>
                      </a:r>
                      <a:endParaRPr lang="ru-RU" sz="115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1)листья; 2) цветы;3) плоды; 4) </a:t>
                      </a:r>
                      <a:r>
                        <a:rPr lang="ru-RU" sz="1050" i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корень; 5)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тень;</a:t>
                      </a:r>
                      <a:endParaRPr lang="ru-RU" sz="11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4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  20.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Какое из следующих слов отлично от других?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 1) звонить;      2) болтать;       </a:t>
                      </a:r>
                      <a:r>
                        <a:rPr lang="ru-RU" sz="1150" b="1">
                          <a:latin typeface="Calibri"/>
                          <a:ea typeface="Times New Roman"/>
                          <a:cs typeface="Times New Roman"/>
                        </a:rPr>
                        <a:t>3) слушать;       </a:t>
                      </a: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4) говорить.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210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  21.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Сколько из 5 пар чисел не являются полностью одинаковыми?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5296             5296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 b="1">
                          <a:latin typeface="Calibri"/>
                          <a:ea typeface="Times New Roman"/>
                          <a:cs typeface="Times New Roman"/>
                        </a:rPr>
                        <a:t>66986             69686 </a:t>
                      </a:r>
                      <a:endParaRPr lang="ru-RU" sz="115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834426            834426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7354256  7354256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61197172 61197172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40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22.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 1 коробке 10 яиц. Сколько яиц в 6 таких коробках?</a:t>
                      </a:r>
                      <a:endParaRPr lang="ru-RU" sz="115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1) 66;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2) 60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 3) 36;</a:t>
                      </a:r>
                      <a:endParaRPr lang="ru-RU" sz="11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807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latin typeface="Calibri"/>
                          <a:ea typeface="Times New Roman"/>
                          <a:cs typeface="Times New Roman"/>
                        </a:rPr>
                        <a:t>  23.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Между первым и вторым словами есть определенная связь.</a:t>
                      </a:r>
                    </a:p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Между третьим словом и другими существует такая же связь.</a:t>
                      </a:r>
                    </a:p>
                    <a:p>
                      <a:pPr marR="190500" indent="-45720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Найди это слово.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latin typeface="Calibri"/>
                          <a:ea typeface="Times New Roman"/>
                          <a:cs typeface="Times New Roman"/>
                        </a:rPr>
                        <a:t> Рыба / сеть = Муха / 1)решето, 2)комар, 3)паук, 4)жужжать, 5)</a:t>
                      </a:r>
                      <a:r>
                        <a:rPr lang="ru-RU" sz="1150" b="1" dirty="0">
                          <a:latin typeface="Calibri"/>
                          <a:ea typeface="Times New Roman"/>
                          <a:cs typeface="Times New Roman"/>
                        </a:rPr>
                        <a:t>паутина</a:t>
                      </a:r>
                      <a:endParaRPr lang="ru-RU" sz="11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169" name="AutoShape 17"/>
          <p:cNvSpPr>
            <a:spLocks noChangeArrowheads="1"/>
          </p:cNvSpPr>
          <p:nvPr/>
        </p:nvSpPr>
        <p:spPr bwMode="auto">
          <a:xfrm rot="3694196">
            <a:off x="1564676" y="2094308"/>
            <a:ext cx="263525" cy="628651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168" name="AutoShape 16"/>
          <p:cNvSpPr>
            <a:spLocks noChangeArrowheads="1"/>
          </p:cNvSpPr>
          <p:nvPr/>
        </p:nvSpPr>
        <p:spPr bwMode="auto">
          <a:xfrm rot="16200000">
            <a:off x="1550966" y="2235192"/>
            <a:ext cx="422275" cy="381000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166" name="AutoShape 14"/>
          <p:cNvSpPr>
            <a:spLocks noChangeArrowheads="1"/>
          </p:cNvSpPr>
          <p:nvPr/>
        </p:nvSpPr>
        <p:spPr bwMode="auto">
          <a:xfrm>
            <a:off x="1571604" y="3000372"/>
            <a:ext cx="592137" cy="381000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3286116" y="3071810"/>
            <a:ext cx="581025" cy="3270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167" name="AutoShape 15"/>
          <p:cNvSpPr>
            <a:spLocks noChangeArrowheads="1"/>
          </p:cNvSpPr>
          <p:nvPr/>
        </p:nvSpPr>
        <p:spPr bwMode="auto">
          <a:xfrm>
            <a:off x="4429124" y="3000372"/>
            <a:ext cx="547687" cy="3810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1285860"/>
            <a:ext cx="25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с заданиями: 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28597" y="2071680"/>
          <a:ext cx="8215370" cy="4346752"/>
        </p:xfrm>
        <a:graphic>
          <a:graphicData uri="http://schemas.openxmlformats.org/drawingml/2006/table">
            <a:tbl>
              <a:tblPr/>
              <a:tblGrid>
                <a:gridCol w="807688"/>
                <a:gridCol w="7407682"/>
              </a:tblGrid>
              <a:tr h="1125958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24.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Какая фигура получится, если соединить эти четыре  фрагмента? 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1)                               </a:t>
                      </a: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2)                       3</a:t>
                      </a: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96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cs typeface="Times New Roman"/>
                        </a:rPr>
                        <a:t/>
                      </a:r>
                      <a:br>
                        <a:rPr lang="ru-RU" sz="1400">
                          <a:latin typeface="Calibri"/>
                          <a:cs typeface="Times New Roman"/>
                        </a:rPr>
                      </a:b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 25.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Одно слово из пяти лишнее, оно не подходит ко всем остальным. Какое слово лишнее?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1) Окружность;2)треугольник;3)четырехугольник; 4)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указка; 5)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квадрат;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963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26.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Слово «безукоризненный» является противоположным по своему значению слову.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незапятнанный;     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2)непристойный;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    3) неподкупный;      4)невинный.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642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27.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Белая полоса на российском флаге расположена: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1) вверху;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    2) в середине;     3) внизу.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183" name="AutoShape 7"/>
          <p:cNvSpPr>
            <a:spLocks noChangeArrowheads="1"/>
          </p:cNvSpPr>
          <p:nvPr/>
        </p:nvSpPr>
        <p:spPr bwMode="auto">
          <a:xfrm>
            <a:off x="1428728" y="2285992"/>
            <a:ext cx="228600" cy="4191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 rot="2788506">
            <a:off x="2984222" y="2279458"/>
            <a:ext cx="161925" cy="419100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9" name="Oval 3"/>
          <p:cNvSpPr>
            <a:spLocks noChangeArrowheads="1"/>
          </p:cNvSpPr>
          <p:nvPr/>
        </p:nvSpPr>
        <p:spPr bwMode="auto">
          <a:xfrm>
            <a:off x="2000232" y="3000372"/>
            <a:ext cx="400050" cy="4000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 rot="10800000">
            <a:off x="1928794" y="2285992"/>
            <a:ext cx="171450" cy="419100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 rot="16200000">
            <a:off x="2381234" y="2333618"/>
            <a:ext cx="228600" cy="4191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7" name="Oval 1"/>
          <p:cNvSpPr>
            <a:spLocks noChangeArrowheads="1"/>
          </p:cNvSpPr>
          <p:nvPr/>
        </p:nvSpPr>
        <p:spPr bwMode="auto">
          <a:xfrm rot="5400000">
            <a:off x="3458360" y="2971004"/>
            <a:ext cx="369888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4429124" y="3071810"/>
            <a:ext cx="552450" cy="314325"/>
          </a:xfrm>
          <a:prstGeom prst="flowChartDisp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1285860"/>
            <a:ext cx="25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с заданиями: 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14348" y="1928801"/>
          <a:ext cx="7715304" cy="3956687"/>
        </p:xfrm>
        <a:graphic>
          <a:graphicData uri="http://schemas.openxmlformats.org/drawingml/2006/table">
            <a:tbl>
              <a:tblPr/>
              <a:tblGrid>
                <a:gridCol w="917944"/>
                <a:gridCol w="6797360"/>
              </a:tblGrid>
              <a:tr h="652828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28.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Сколько граммов в одном килограмме?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100; 2) 1000; 3) 10000;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069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29.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Трое братьев, ожидающих маршрутное </a:t>
                      </a:r>
                      <a:r>
                        <a:rPr lang="ru-RU" sz="1400" dirty="0" err="1">
                          <a:latin typeface="Calibri"/>
                          <a:ea typeface="Times New Roman"/>
                          <a:cs typeface="Times New Roman"/>
                        </a:rPr>
                        <a:t>такси,которое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останавливается по требованию, заспорили, как лучше поступить. Старший пошел назад, навстречу маршрутному такси.  Средний пошел вперед. Младший остался на месте. Кто быстрее доберется до дома? 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1) старший;        2) средний;        3) младший;       </a:t>
                      </a:r>
                      <a:r>
                        <a:rPr lang="ru-RU" sz="1400" b="1" dirty="0">
                          <a:latin typeface="Calibri"/>
                          <a:ea typeface="Times New Roman"/>
                          <a:cs typeface="Times New Roman"/>
                        </a:rPr>
                        <a:t>4) все одновременно.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14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Times New Roman"/>
                        </a:rPr>
                        <a:t>  30.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Сколько прямоугольников на рисунке</a:t>
                      </a: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?</a:t>
                      </a: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14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76"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0" indent="-457200"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r>
                        <a:rPr lang="ru-RU" sz="1400" dirty="0" smtClean="0">
                          <a:latin typeface="Calibri"/>
                          <a:cs typeface="Times New Roman"/>
                        </a:rPr>
                        <a:t>          1)</a:t>
                      </a:r>
                      <a:r>
                        <a:rPr lang="ru-RU" sz="1400" baseline="0" dirty="0" smtClean="0"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Calibri"/>
                          <a:cs typeface="Times New Roman"/>
                        </a:rPr>
                        <a:t>8</a:t>
                      </a:r>
                      <a:r>
                        <a:rPr lang="ru-RU" sz="1400" dirty="0">
                          <a:latin typeface="Calibri"/>
                          <a:cs typeface="Times New Roman"/>
                        </a:rPr>
                        <a:t>;   2) 9;   3) 6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071802" y="4500570"/>
          <a:ext cx="3000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50019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1428736"/>
            <a:ext cx="3429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Бланк для обследования.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Ф.И.	 Дата	 Класс</a:t>
            </a:r>
            <a:endParaRPr lang="ru-RU" sz="2000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00033" y="2540000"/>
          <a:ext cx="8001056" cy="3317894"/>
        </p:xfrm>
        <a:graphic>
          <a:graphicData uri="http://schemas.openxmlformats.org/drawingml/2006/table">
            <a:tbl>
              <a:tblPr/>
              <a:tblGrid>
                <a:gridCol w="362659"/>
                <a:gridCol w="817927"/>
                <a:gridCol w="365771"/>
                <a:gridCol w="922989"/>
                <a:gridCol w="400013"/>
                <a:gridCol w="817927"/>
                <a:gridCol w="403127"/>
                <a:gridCol w="817927"/>
                <a:gridCol w="403127"/>
                <a:gridCol w="888748"/>
                <a:gridCol w="941667"/>
                <a:gridCol w="859174"/>
              </a:tblGrid>
              <a:tr h="663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algn="just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Итого по шкале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Уровень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88">
                <a:tc gridSpan="10">
                  <a:txBody>
                    <a:bodyPr/>
                    <a:lstStyle/>
                    <a:p>
                      <a:pPr marL="40386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Times New Roman"/>
                          <a:cs typeface="Times New Roman"/>
                        </a:rPr>
                        <a:t>Сумма баллов: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6050" y="1357298"/>
            <a:ext cx="3275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Ключ ответов к тесту: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42912" y="2071677"/>
          <a:ext cx="7929616" cy="4000527"/>
        </p:xfrm>
        <a:graphic>
          <a:graphicData uri="http://schemas.openxmlformats.org/drawingml/2006/table">
            <a:tbl>
              <a:tblPr/>
              <a:tblGrid>
                <a:gridCol w="350057"/>
                <a:gridCol w="656545"/>
                <a:gridCol w="342544"/>
                <a:gridCol w="659550"/>
                <a:gridCol w="342544"/>
                <a:gridCol w="656545"/>
                <a:gridCol w="346302"/>
                <a:gridCol w="656545"/>
                <a:gridCol w="342544"/>
                <a:gridCol w="659550"/>
                <a:gridCol w="2916890"/>
              </a:tblGrid>
              <a:tr h="710595">
                <a:tc>
                  <a:txBody>
                    <a:bodyPr/>
                    <a:lstStyle/>
                    <a:p>
                      <a:pPr marL="114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65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Шкалы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322"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65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Эрудиция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322"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731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Речевое развитие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322"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Внимание ( переключаемость)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322"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  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Математические способности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322"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65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Логика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322"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Times New Roman"/>
                          <a:cs typeface="Times New Roman"/>
                        </a:rPr>
                        <a:t>Пространственные представления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428728" y="214290"/>
            <a:ext cx="6094554" cy="430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 познавательных  учебных действий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643042" y="642918"/>
            <a:ext cx="5357850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Модифицированная методика Н. В. Бузина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Краткий интеллектуальный тест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(КИТ)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1428736"/>
            <a:ext cx="7429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Уровень  </a:t>
            </a:r>
            <a:r>
              <a:rPr lang="ru-RU" sz="2400" b="1" u="sng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 познавательных БУД:</a:t>
            </a:r>
          </a:p>
          <a:p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7" y="2928934"/>
          <a:ext cx="7643866" cy="1714512"/>
        </p:xfrm>
        <a:graphic>
          <a:graphicData uri="http://schemas.openxmlformats.org/drawingml/2006/table">
            <a:tbl>
              <a:tblPr/>
              <a:tblGrid>
                <a:gridCol w="1909249"/>
                <a:gridCol w="1909249"/>
                <a:gridCol w="1909249"/>
                <a:gridCol w="1916119"/>
              </a:tblGrid>
              <a:tr h="1029071">
                <a:tc>
                  <a:txBody>
                    <a:bodyPr/>
                    <a:lstStyle/>
                    <a:p>
                      <a:pPr marL="355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Times New Roman"/>
                          <a:cs typeface="Times New Roman"/>
                        </a:rPr>
                        <a:t>Уровень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Times New Roman"/>
                          <a:cs typeface="Times New Roman"/>
                        </a:rPr>
                        <a:t>Низкий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953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Times New Roman"/>
                          <a:cs typeface="Times New Roman"/>
                        </a:rPr>
                        <a:t>Средний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Times New Roman"/>
                          <a:cs typeface="Times New Roman"/>
                        </a:rPr>
                        <a:t>Высокий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5441">
                <a:tc>
                  <a:txBody>
                    <a:bodyPr/>
                    <a:lstStyle/>
                    <a:p>
                      <a:pPr marL="5461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Times New Roman"/>
                          <a:cs typeface="Times New Roman"/>
                        </a:rPr>
                        <a:t>5 класс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731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0-9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10-17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  <a:cs typeface="Times New Roman"/>
                        </a:rPr>
                        <a:t>18-30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76672"/>
            <a:ext cx="64754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Изучение коммуникативных учебных действий</a:t>
            </a:r>
            <a:endParaRPr lang="ru-RU" sz="2200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9435" y="1124744"/>
            <a:ext cx="4685129" cy="27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177800">
              <a:lnSpc>
                <a:spcPts val="1150"/>
              </a:lnSpc>
              <a:spcBef>
                <a:spcPts val="1200"/>
              </a:spcBef>
              <a:spcAft>
                <a:spcPts val="1395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Методика Дж. Морено «Социометрия»</a:t>
            </a:r>
            <a:endParaRPr lang="ru-RU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356912"/>
            <a:ext cx="756084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368300" algn="just">
              <a:lnSpc>
                <a:spcPts val="1585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исследования</a:t>
            </a: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2700" indent="368300" algn="just">
              <a:lnSpc>
                <a:spcPts val="1585"/>
              </a:lnSpc>
              <a:spcBef>
                <a:spcPts val="1200"/>
              </a:spcBef>
              <a:spcAft>
                <a:spcPts val="0"/>
              </a:spcAft>
            </a:pP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585"/>
              </a:lnSpc>
              <a:spcAft>
                <a:spcPts val="0"/>
              </a:spcAft>
              <a:buClr>
                <a:srgbClr val="000000"/>
              </a:buClr>
              <a:buSzPts val="1150"/>
              <a:buFont typeface="Symbol" panose="05050102010706020507" pitchFamily="18" charset="2"/>
              <a:buChar char="-"/>
              <a:tabLst>
                <a:tab pos="506095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измерение степени сплоченности-разобщенности в группе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ts val="1585"/>
              </a:lnSpc>
              <a:spcAft>
                <a:spcPts val="0"/>
              </a:spcAft>
              <a:buClr>
                <a:srgbClr val="000000"/>
              </a:buClr>
              <a:buSzPts val="1150"/>
              <a:buFont typeface="Symbol" panose="05050102010706020507" pitchFamily="18" charset="2"/>
              <a:buChar char="-"/>
              <a:tabLst>
                <a:tab pos="506095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just">
              <a:lnSpc>
                <a:spcPts val="1585"/>
              </a:lnSpc>
              <a:spcAft>
                <a:spcPts val="0"/>
              </a:spcAft>
              <a:buClr>
                <a:srgbClr val="000000"/>
              </a:buClr>
              <a:buSzPts val="1150"/>
              <a:buFont typeface="Symbol" panose="05050102010706020507" pitchFamily="18" charset="2"/>
              <a:buChar char="-"/>
              <a:tabLst>
                <a:tab pos="53086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соотносительного авторитета членов групп по признакам симпатии- антипатии (лидеры, звезды, отвергнутые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marR="12700" lvl="0" indent="-342900" algn="just">
              <a:lnSpc>
                <a:spcPts val="1585"/>
              </a:lnSpc>
              <a:spcAft>
                <a:spcPts val="0"/>
              </a:spcAft>
              <a:buClr>
                <a:srgbClr val="000000"/>
              </a:buClr>
              <a:buSzPts val="1150"/>
              <a:buFont typeface="Symbol" panose="05050102010706020507" pitchFamily="18" charset="2"/>
              <a:buChar char="-"/>
              <a:tabLst>
                <a:tab pos="530860" algn="l"/>
              </a:tabLs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just">
              <a:lnSpc>
                <a:spcPts val="1585"/>
              </a:lnSpc>
              <a:spcAft>
                <a:spcPts val="0"/>
              </a:spcAft>
              <a:buClr>
                <a:srgbClr val="000000"/>
              </a:buClr>
              <a:buSzPts val="1150"/>
              <a:buFont typeface="Symbol" panose="05050102010706020507" pitchFamily="18" charset="2"/>
              <a:buChar char="-"/>
              <a:tabLst>
                <a:tab pos="53086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just">
              <a:lnSpc>
                <a:spcPts val="1585"/>
              </a:lnSpc>
              <a:spcAft>
                <a:spcPts val="0"/>
              </a:spcAft>
              <a:buClr>
                <a:srgbClr val="000000"/>
              </a:buClr>
              <a:buSzPts val="1150"/>
              <a:buFont typeface="Symbol" panose="05050102010706020507" pitchFamily="18" charset="2"/>
              <a:buChar char="-"/>
              <a:tabLst>
                <a:tab pos="49403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обнаружение внутригрупповых сплоченных образований во главе с неформальными лидерами.</a:t>
            </a:r>
            <a:endParaRPr lang="ru-RU" sz="20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2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412776"/>
            <a:ext cx="6912768" cy="1919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 </a:t>
            </a:r>
            <a:r>
              <a:rPr lang="ru-RU" sz="3200" b="1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мониторинга БУД:</a:t>
            </a:r>
            <a:endParaRPr lang="ru-RU" sz="32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базовые учебные действия  школьников с нарушением интеллекта</a:t>
            </a:r>
            <a:endParaRPr lang="ru-RU" sz="3200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57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76672"/>
            <a:ext cx="64754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Изучение коммуникативных учебных действий</a:t>
            </a:r>
            <a:endParaRPr lang="ru-RU" sz="2200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9435" y="1124744"/>
            <a:ext cx="4685129" cy="27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177800">
              <a:lnSpc>
                <a:spcPts val="1150"/>
              </a:lnSpc>
              <a:spcBef>
                <a:spcPts val="1200"/>
              </a:spcBef>
              <a:spcAft>
                <a:spcPts val="1395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Методика Дж. Морено «Социометрия»</a:t>
            </a:r>
            <a:endParaRPr lang="ru-RU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423069"/>
            <a:ext cx="4093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Бланк социометрического опроса</a:t>
            </a:r>
            <a:endParaRPr lang="ru-R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997902"/>
            <a:ext cx="6624736" cy="471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6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76672"/>
            <a:ext cx="64754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Изучение коммуникативных учебных действий</a:t>
            </a:r>
            <a:endParaRPr lang="ru-RU" sz="2200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9435" y="1124744"/>
            <a:ext cx="4685129" cy="27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177800">
              <a:lnSpc>
                <a:spcPts val="1150"/>
              </a:lnSpc>
              <a:spcBef>
                <a:spcPts val="1200"/>
              </a:spcBef>
              <a:spcAft>
                <a:spcPts val="1395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Методика Дж. Морено «Социометрия»</a:t>
            </a:r>
            <a:endParaRPr lang="ru-RU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615722"/>
            <a:ext cx="6281720" cy="27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" indent="368300" algn="just">
              <a:lnSpc>
                <a:spcPts val="1150"/>
              </a:lnSpc>
              <a:spcBef>
                <a:spcPts val="1200"/>
              </a:spcBef>
              <a:spcAft>
                <a:spcPts val="1490"/>
              </a:spcAft>
            </a:pP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Обработка данных и интерпретация результатов</a:t>
            </a:r>
            <a:endParaRPr lang="ru-RU" sz="16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99030"/>
              </p:ext>
            </p:extLst>
          </p:nvPr>
        </p:nvGraphicFramePr>
        <p:xfrm>
          <a:off x="827584" y="2348881"/>
          <a:ext cx="7632847" cy="3888430"/>
        </p:xfrm>
        <a:graphic>
          <a:graphicData uri="http://schemas.openxmlformats.org/drawingml/2006/table">
            <a:tbl>
              <a:tblPr/>
              <a:tblGrid>
                <a:gridCol w="426196"/>
                <a:gridCol w="2038460"/>
                <a:gridCol w="309410"/>
                <a:gridCol w="273008"/>
                <a:gridCol w="287416"/>
                <a:gridCol w="396620"/>
                <a:gridCol w="400411"/>
                <a:gridCol w="455013"/>
                <a:gridCol w="396620"/>
                <a:gridCol w="400411"/>
                <a:gridCol w="455013"/>
                <a:gridCol w="487623"/>
                <a:gridCol w="455013"/>
                <a:gridCol w="851633"/>
              </a:tblGrid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Фамилия, имя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 gridSpan="2">
                  <a:txBody>
                    <a:bodyPr/>
                    <a:lstStyle/>
                    <a:p>
                      <a:pPr marL="495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выборов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745">
                <a:tc gridSpan="2">
                  <a:txBody>
                    <a:bodyPr/>
                    <a:lstStyle/>
                    <a:p>
                      <a:pPr marL="1524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взаимных выборов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1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1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91226" y="2425217"/>
            <a:ext cx="10920319" cy="62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94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76672"/>
            <a:ext cx="64754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Изучение коммуникативных учебных действий</a:t>
            </a:r>
            <a:endParaRPr lang="ru-RU" sz="2200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9435" y="1124744"/>
            <a:ext cx="4685129" cy="27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177800">
              <a:lnSpc>
                <a:spcPts val="1150"/>
              </a:lnSpc>
              <a:spcBef>
                <a:spcPts val="1200"/>
              </a:spcBef>
              <a:spcAft>
                <a:spcPts val="1395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Методика Дж. Морено «Социометрия»</a:t>
            </a:r>
            <a:endParaRPr lang="ru-RU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91226" y="2425217"/>
            <a:ext cx="10920319" cy="62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772816"/>
            <a:ext cx="6984776" cy="329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 indent="368300" algn="just">
              <a:lnSpc>
                <a:spcPts val="1150"/>
              </a:lnSpc>
              <a:spcBef>
                <a:spcPts val="1200"/>
              </a:spcBef>
              <a:spcAft>
                <a:spcPts val="1145"/>
              </a:spcAft>
            </a:pP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Интерпретация 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8100" indent="368300" algn="just">
              <a:lnSpc>
                <a:spcPts val="1150"/>
              </a:lnSpc>
              <a:spcBef>
                <a:spcPts val="1200"/>
              </a:spcBef>
              <a:spcAft>
                <a:spcPts val="1145"/>
              </a:spcAft>
            </a:pPr>
            <a:endParaRPr lang="ru-RU" b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marR="139700" indent="368300" algn="just">
              <a:lnSpc>
                <a:spcPts val="1585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Высокий уровень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коммуникативных навыков (5 и более выборов «звёзды») - 3 балла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8100" marR="139700" indent="368300" algn="just">
              <a:lnSpc>
                <a:spcPts val="1585"/>
              </a:lnSpc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marR="139700" indent="368300" algn="just">
              <a:lnSpc>
                <a:spcPts val="1585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Средний уровень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коммуникативных навыков (2-4 выбора «предпочитаемые») - 2 балла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8100" marR="139700" indent="368300" algn="just">
              <a:lnSpc>
                <a:spcPts val="1585"/>
              </a:lnSpc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marR="139700" indent="368300" algn="just">
              <a:lnSpc>
                <a:spcPts val="1585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Низкий уровень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коммуникативных навыков (0-1 выборов «пренебрегаемые», «изолированные», «отверженные») - 0 баллов.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03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7976" y="548680"/>
            <a:ext cx="7388048" cy="279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6200" indent="368300" algn="just">
              <a:lnSpc>
                <a:spcPts val="1150"/>
              </a:lnSpc>
              <a:spcBef>
                <a:spcPts val="1200"/>
              </a:spcBef>
              <a:spcAft>
                <a:spcPts val="845"/>
              </a:spcAft>
            </a:pP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Описание присвоения баллов, условные группы</a:t>
            </a:r>
            <a:endParaRPr lang="ru-RU" b="1" u="sng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974620"/>
            <a:ext cx="66967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	Личностные БУД: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- 3 балла; Средний - 2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балла; Низкий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796" y="2201810"/>
            <a:ext cx="66967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	Регулятивные БУД: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- 3 балла; Средний - 2 балла; Низкий - 0 баллов;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429000"/>
            <a:ext cx="66967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	Познавательные БУД: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Успешные - 3 балла;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 успешности - 2 балла;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Наименее успешные - 0 баллов.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5013176"/>
            <a:ext cx="70567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	Коммуникативные БУД: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- 3 балла; Средний - 2 балла; Низкий - 0 баллов.</a:t>
            </a:r>
          </a:p>
        </p:txBody>
      </p:sp>
    </p:spTree>
    <p:extLst>
      <p:ext uri="{BB962C8B-B14F-4D97-AF65-F5344CB8AC3E}">
        <p14:creationId xmlns:p14="http://schemas.microsoft.com/office/powerpoint/2010/main" val="232878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476672"/>
            <a:ext cx="5461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 группы </a:t>
            </a:r>
            <a:r>
              <a:rPr lang="ru-RU" sz="24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613210"/>
              </p:ext>
            </p:extLst>
          </p:nvPr>
        </p:nvGraphicFramePr>
        <p:xfrm>
          <a:off x="971600" y="2420887"/>
          <a:ext cx="7272807" cy="3672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5142"/>
                <a:gridCol w="2152912"/>
                <a:gridCol w="2884753"/>
              </a:tblGrid>
              <a:tr h="1386993">
                <a:tc>
                  <a:txBody>
                    <a:bodyPr/>
                    <a:lstStyle/>
                    <a:p>
                      <a:pPr marL="4445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Условная группа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Итоговая сумма баллов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Уровни </a:t>
                      </a:r>
                    </a:p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</a:t>
                      </a:r>
                    </a:p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61805">
                <a:tc>
                  <a:txBody>
                    <a:bodyPr/>
                    <a:lstStyle/>
                    <a:p>
                      <a:pPr marL="444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условная группа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 баллов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61805">
                <a:tc>
                  <a:txBody>
                    <a:bodyPr/>
                    <a:lstStyle/>
                    <a:p>
                      <a:pPr marL="444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условная группа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6-9 баллов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61805">
                <a:tc>
                  <a:txBody>
                    <a:bodyPr/>
                    <a:lstStyle/>
                    <a:p>
                      <a:pPr marL="444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условная группа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0-5 баллов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0" indent="-45720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74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исследования </a:t>
            </a:r>
            <a:r>
              <a:rPr lang="ru-RU" sz="24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370450"/>
              </p:ext>
            </p:extLst>
          </p:nvPr>
        </p:nvGraphicFramePr>
        <p:xfrm>
          <a:off x="179512" y="2780928"/>
          <a:ext cx="8712969" cy="2220619"/>
        </p:xfrm>
        <a:graphic>
          <a:graphicData uri="http://schemas.openxmlformats.org/drawingml/2006/table">
            <a:tbl>
              <a:tblPr/>
              <a:tblGrid>
                <a:gridCol w="984447"/>
                <a:gridCol w="1227088"/>
                <a:gridCol w="1344730"/>
                <a:gridCol w="1628311"/>
                <a:gridCol w="1747403"/>
                <a:gridCol w="890495"/>
                <a:gridCol w="890495"/>
              </a:tblGrid>
              <a:tr h="89410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Ф.И.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ученика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БУД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БУД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БУД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БУД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4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4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1889862"/>
            <a:ext cx="756084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ru-RU" alt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Дата:	                Кл. руководитель: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2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260648"/>
            <a:ext cx="5965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результатов диагностики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6040" y="1536174"/>
            <a:ext cx="74168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12700" indent="368300" algn="just">
              <a:lnSpc>
                <a:spcPts val="1585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Высокий уровень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 с высоким уровнем БУД характерно умение осознанного планирования, программирования своего поведения,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потребности в самоорганизации деятельности и познавательной активности. Учащиеся умеют ставить цели, осваивать новые виды активности, реагировать на неординарные ситуации. У них наблюдается высокий показатель общего уровня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самостоятельности, гибкости и адекватности в реагировании на изменение условий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формированность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жизненных принципов, основанных на общечеловеческих, высоконравственных духовных, культурных ценностях. Ребята строят жизненные планы во временной перспективе. Обладают хорошими коммуникативными навыками, могут выстраивать отношения с одноклассниками, открыты окружающим, являются хорошими собеседниками, умело проявляют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толерантность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ситуациях общения и взаимодействия с другими людьми, учитывают особенности собеседника, умеют вести переговоры, осуществлять кооперацию в групповой деятельности. Способны управлять своей познавательной и интеллектуальной деятельностью; овладевать стратегиями и способами познания и учения. 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1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260648"/>
            <a:ext cx="5965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результатов диагностики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33582"/>
            <a:ext cx="7560840" cy="5031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8300" marR="127000" indent="355600" algn="just">
              <a:lnSpc>
                <a:spcPts val="1585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Средний уровень -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обучающихся со средним уровнем БУД характерно умение осуществлять планирование, программирование своего поведения с помощью взрослого или одноклассника;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потребности в самоорганизации деятельности и познавательной активности часто подкрепляется и стимулируется из вне. Учащиеся не всегда умеют ставить цели, осваивать новые виды активности, реагировать на неординарные ситуации. У них наблюдается средний показатель общего уровня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самостоятельности, гибкости и адекватности в реагировании на изменение условий, жизненные принципы, основанные на общечеловеческих, высоконравственных духовных, культурных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ценностях.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Ребята строят жизненные планы на непродолжительный период времени. Обладают хорошими коммуникативными навыками, могут выстраивать отношения с одноклассниками, не всегда открыты окружающим, иногда могут быть хорошими собеседниками, проявляют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толерантность в ситуациях общения и взаимодействия с другими людьми, не всегда учитывают особенности собеседника, умеют вести переговоры, осуществлять кооперацию в групповой деятельности. Управляют своей познавательной и интеллектуальной деятельностью, овладевают стратегиями и способами познания и учения при поддержке взрослого. 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260648"/>
            <a:ext cx="5965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результатов диагностики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340768"/>
            <a:ext cx="7560840" cy="4005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8300" marR="127000" indent="355600" algn="just">
              <a:lnSpc>
                <a:spcPts val="1585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Низкий уровень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несформированность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потребности в осознанном планировании и программировании своего поведения, зависимость от ситуации и мнения окружающих людей. Возможность компенсации неблагоприятных для достижения поставленной цели личностных особенностей у таких школьников снижена.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формированность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жизненных принципов, ориентация на материальные ценности, отсутствие основ нравственного воспитания. Ребята не строят жизненные планы на продолжительный период времени. Обладают низким уровнем коммуникативной культуры, с трудом могут выстраивать отношения с одноклассниками, не всегда открыты окружающим, редко бывают хорошими собеседниками, не проявляют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толерантность в ситуациях общения и взаимодействия с другими людьми, не всегда учитывают особенности собеседника, не умеют вести переговоры, осуществлять кооперацию в групповой деятельности. Управляют своей познавательной и интеллектуальной деятельностью, овладевают стратегиями и способами познания и учения при поддержке взрослого.  </a:t>
            </a:r>
            <a:endParaRPr lang="ru-RU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68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55576" y="1252282"/>
            <a:ext cx="7200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Спасибо</a:t>
            </a:r>
            <a:r>
              <a:rPr kumimoji="0" lang="ru-RU" sz="4000" b="1" i="1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за внимание!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260648"/>
            <a:ext cx="8064896" cy="49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проведения </a:t>
            </a:r>
            <a:r>
              <a:rPr lang="ru-RU" sz="2400" b="1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диагностических процедур </a:t>
            </a:r>
            <a:r>
              <a:rPr lang="ru-RU" sz="2400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5 классе</a:t>
            </a:r>
            <a:endParaRPr lang="ru-RU" sz="2400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928670"/>
          <a:ext cx="8715436" cy="5057505"/>
        </p:xfrm>
        <a:graphic>
          <a:graphicData uri="http://schemas.openxmlformats.org/drawingml/2006/table">
            <a:tbl>
              <a:tblPr/>
              <a:tblGrid>
                <a:gridCol w="4500594"/>
                <a:gridCol w="1844856"/>
                <a:gridCol w="2369986"/>
              </a:tblGrid>
              <a:tr h="359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Диагностический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инструментарий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БУД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Ответственный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 Диагностика БУД на основе наблюдений учителей-предметников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Личностные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Познавательные Коммуникативные Регулятивные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Учителя-предметники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2. Модифицированная диагностическая методика М. И. Шиловой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для определения уровня духовно-нравственного воспитания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и развития обучающихся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Личностные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Классный руководитель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Родители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3. Модифицированная методика «Стиль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саморегуляции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поведения» (ССП) В.И.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Моросановой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Регулятивные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Воспитатель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4. Модифицированная методика Н. В. Бузина «Краткий интеллектуальный тест» (КИТ)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Познавательные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Учитель-дефектолог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5. Методика Дж. Морено «Социометрия»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Коммуникативные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Педагог-психолог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86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214290"/>
            <a:ext cx="878687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БУД на основе наблюдений учителей-предметников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142984"/>
            <a:ext cx="8025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Система оценки для оценки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учебного действия: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57158" y="2071678"/>
            <a:ext cx="8373895" cy="396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 баллов ― действие отсутствует, обучающийся не понимает его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смысла, не включается в процесс выполнения вместе с учителем;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балл ― смысл действия понимает, связывает с конкретной ситуацией,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выполняет действие только по прямому указанию учителя,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 необходимости требуется оказание помощи;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балла ― способен самостоятельно применять действие,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но иногда  допускает ошибки, которые исправляет по замечанию учителя;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балла ― самостоятельно применяет действие в любой ситуации.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79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285728"/>
            <a:ext cx="85725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u="sng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БУД на основе наблюдений учителей-предметников</a:t>
            </a:r>
            <a:endParaRPr lang="ru-RU" sz="2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85720" y="785794"/>
            <a:ext cx="8643998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941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Оценивание показателей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сформированности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базовых учебных действий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61" y="1357297"/>
          <a:ext cx="8429685" cy="4930859"/>
        </p:xfrm>
        <a:graphic>
          <a:graphicData uri="http://schemas.openxmlformats.org/drawingml/2006/table">
            <a:tbl>
              <a:tblPr/>
              <a:tblGrid>
                <a:gridCol w="498591"/>
                <a:gridCol w="2716116"/>
                <a:gridCol w="428628"/>
                <a:gridCol w="500066"/>
                <a:gridCol w="428628"/>
                <a:gridCol w="500066"/>
                <a:gridCol w="500066"/>
                <a:gridCol w="428628"/>
                <a:gridCol w="428628"/>
                <a:gridCol w="428628"/>
                <a:gridCol w="500066"/>
                <a:gridCol w="357803"/>
                <a:gridCol w="713771"/>
              </a:tblGrid>
              <a:tr h="216165">
                <a:tc rowSpan="2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Формируемое базовое учебное действие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Ф. И. О., обучающегося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Средний балл по группе БУД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165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Личностные БУД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4546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гордиться школьными успехами и достижениями как собственными, так и своих товарищей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954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/>
                          <a:ea typeface="Times New Roman"/>
                          <a:cs typeface="Times New Roman"/>
                        </a:rPr>
                        <a:t>1.2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адекватно эмоционально откликается на произведения литературы, музыки, живописи и др.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493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уважительно и бережно относиться к людям труда и результатам их деятельности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03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активно включается в общеполезную социальную деятельность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910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бережно относиться к культурно-историческому наследию родного края и страны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329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Испытывает чувство гордости за свою страну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50" marR="38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75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285728"/>
            <a:ext cx="85011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u="sng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БУД на основе наблюдений учителей-предметников</a:t>
            </a:r>
            <a:endParaRPr lang="ru-RU" sz="2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857232"/>
            <a:ext cx="8786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79413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Оценивание показателей </a:t>
            </a:r>
            <a:r>
              <a:rPr lang="ru-RU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базовых учебных действий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1500174"/>
          <a:ext cx="7929619" cy="5228201"/>
        </p:xfrm>
        <a:graphic>
          <a:graphicData uri="http://schemas.openxmlformats.org/drawingml/2006/table">
            <a:tbl>
              <a:tblPr/>
              <a:tblGrid>
                <a:gridCol w="441039"/>
                <a:gridCol w="2106913"/>
                <a:gridCol w="470772"/>
                <a:gridCol w="470772"/>
                <a:gridCol w="470772"/>
                <a:gridCol w="470772"/>
                <a:gridCol w="470772"/>
                <a:gridCol w="470772"/>
                <a:gridCol w="470772"/>
                <a:gridCol w="470772"/>
                <a:gridCol w="470772"/>
                <a:gridCol w="470772"/>
                <a:gridCol w="673947"/>
              </a:tblGrid>
              <a:tr h="427107">
                <a:tc rowSpan="2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Формируемое базовое учебное действие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И., обучающегося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Средний балл по группе БУД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107">
                <a:tc v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107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Коммуникативные БУД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31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Вступает 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иподдерживает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коммуникацию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разных ситуациях социального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взаимодействия (учебных, трудовых, бытовых и др.)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661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слушает собеседника, вступает в диалог и поддерживает его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215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использует разные виды делового письма для решения жизненно значимых задач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6569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использует разные источники и средства получения информации для решения коммуникативных и познавательных задач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580" marR="60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285728"/>
            <a:ext cx="85011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u="sng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БУД на основе наблюдений учителей-предметников</a:t>
            </a:r>
            <a:endParaRPr lang="ru-RU" sz="2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857232"/>
            <a:ext cx="8786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79413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Оценивание показателей </a:t>
            </a:r>
            <a:r>
              <a:rPr lang="ru-RU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базовых учебных действий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357298"/>
          <a:ext cx="8001055" cy="5068507"/>
        </p:xfrm>
        <a:graphic>
          <a:graphicData uri="http://schemas.openxmlformats.org/drawingml/2006/table">
            <a:tbl>
              <a:tblPr/>
              <a:tblGrid>
                <a:gridCol w="445013"/>
                <a:gridCol w="2125893"/>
                <a:gridCol w="475013"/>
                <a:gridCol w="475013"/>
                <a:gridCol w="475013"/>
                <a:gridCol w="475013"/>
                <a:gridCol w="475013"/>
                <a:gridCol w="475013"/>
                <a:gridCol w="475013"/>
                <a:gridCol w="475013"/>
                <a:gridCol w="475013"/>
                <a:gridCol w="475013"/>
                <a:gridCol w="680019"/>
              </a:tblGrid>
              <a:tr h="150519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Регулятивные БУД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4148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принимает и сохраняет цели и задачи решения типовых учебных и практических задач, осуществляет коллективный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поисксредств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для их осуществления 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93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осознанно действует на основе разных видов инструкций для решения практических и учебных задач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074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Осуществляет взаимный контроль в совместной деятельности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074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Обладает готовностью к осуществлению самоконтроля  в процессе деятельности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93"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Адекватно реагирует на внешний контроль и оценку, корректирует в соответствии с ней свою деятельность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-457200"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4682</Words>
  <Application>Microsoft Office PowerPoint</Application>
  <PresentationFormat>Экран (4:3)</PresentationFormat>
  <Paragraphs>1014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4" baseType="lpstr">
      <vt:lpstr>Arial</vt:lpstr>
      <vt:lpstr>Calibri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ПК-15</cp:lastModifiedBy>
  <cp:revision>82</cp:revision>
  <dcterms:created xsi:type="dcterms:W3CDTF">2018-11-11T06:35:14Z</dcterms:created>
  <dcterms:modified xsi:type="dcterms:W3CDTF">2020-10-14T10:45:34Z</dcterms:modified>
</cp:coreProperties>
</file>